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54798" autoAdjust="0"/>
  </p:normalViewPr>
  <p:slideViewPr>
    <p:cSldViewPr snapToGrid="0">
      <p:cViewPr varScale="1">
        <p:scale>
          <a:sx n="63" d="100"/>
          <a:sy n="63" d="100"/>
        </p:scale>
        <p:origin x="23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88BBF6-0447-47D2-830F-B4CA953179D2}" type="doc">
      <dgm:prSet loTypeId="urn:microsoft.com/office/officeart/2005/8/layout/chevron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A58512F-2D3E-402B-9014-BEFA0F372A5F}">
      <dgm:prSet phldrT="[Text]"/>
      <dgm:spPr/>
      <dgm:t>
        <a:bodyPr/>
        <a:lstStyle/>
        <a:p>
          <a:r>
            <a:rPr lang="en-US" b="1" dirty="0" smtClean="0"/>
            <a:t>Q4, 2018</a:t>
          </a:r>
          <a:endParaRPr lang="en-US" b="1" dirty="0"/>
        </a:p>
      </dgm:t>
    </dgm:pt>
    <dgm:pt modelId="{9DD407CB-6608-4D3F-AE06-3DDE5CFF0708}" type="parTrans" cxnId="{699C2886-AF6C-4805-82DD-3B29A1185344}">
      <dgm:prSet/>
      <dgm:spPr/>
      <dgm:t>
        <a:bodyPr/>
        <a:lstStyle/>
        <a:p>
          <a:endParaRPr lang="en-US"/>
        </a:p>
      </dgm:t>
    </dgm:pt>
    <dgm:pt modelId="{86C2BDE3-7745-49FF-9CEE-CA935CC6EC42}" type="sibTrans" cxnId="{699C2886-AF6C-4805-82DD-3B29A1185344}">
      <dgm:prSet/>
      <dgm:spPr/>
      <dgm:t>
        <a:bodyPr/>
        <a:lstStyle/>
        <a:p>
          <a:endParaRPr lang="en-US"/>
        </a:p>
      </dgm:t>
    </dgm:pt>
    <dgm:pt modelId="{3626C9F5-2D06-4252-9E24-660C75EE4CB4}">
      <dgm:prSet phldrT="[Text]" custT="1"/>
      <dgm:spPr/>
      <dgm:t>
        <a:bodyPr/>
        <a:lstStyle/>
        <a:p>
          <a:r>
            <a:rPr lang="en-US" sz="1800" b="1" smtClean="0"/>
            <a:t>Bilateral meetings with stakeholders from the border region</a:t>
          </a:r>
          <a:endParaRPr lang="en-US" sz="1800" b="1" dirty="0"/>
        </a:p>
      </dgm:t>
    </dgm:pt>
    <dgm:pt modelId="{D5A53CC0-1D72-4782-81F4-91BBEBB27A22}" type="parTrans" cxnId="{9AD00FAF-EDE2-4303-B3FF-9E35BE3A278D}">
      <dgm:prSet/>
      <dgm:spPr/>
      <dgm:t>
        <a:bodyPr/>
        <a:lstStyle/>
        <a:p>
          <a:endParaRPr lang="en-US"/>
        </a:p>
      </dgm:t>
    </dgm:pt>
    <dgm:pt modelId="{C442D666-CFDA-436F-A408-95D3F90C9FCC}" type="sibTrans" cxnId="{9AD00FAF-EDE2-4303-B3FF-9E35BE3A278D}">
      <dgm:prSet/>
      <dgm:spPr/>
      <dgm:t>
        <a:bodyPr/>
        <a:lstStyle/>
        <a:p>
          <a:endParaRPr lang="en-US"/>
        </a:p>
      </dgm:t>
    </dgm:pt>
    <dgm:pt modelId="{29F3611B-74F4-4EAD-B194-4DC2031DD3ED}">
      <dgm:prSet phldrT="[Text]"/>
      <dgm:spPr/>
      <dgm:t>
        <a:bodyPr/>
        <a:lstStyle/>
        <a:p>
          <a:r>
            <a:rPr lang="en-US" b="1" dirty="0" smtClean="0"/>
            <a:t>2019</a:t>
          </a:r>
          <a:endParaRPr lang="en-US" b="1" dirty="0"/>
        </a:p>
      </dgm:t>
    </dgm:pt>
    <dgm:pt modelId="{4D82B045-8463-42F4-A02A-F11964875E51}" type="parTrans" cxnId="{70EBBBED-D85C-4260-A16A-27553A777ECA}">
      <dgm:prSet/>
      <dgm:spPr/>
      <dgm:t>
        <a:bodyPr/>
        <a:lstStyle/>
        <a:p>
          <a:endParaRPr lang="en-US"/>
        </a:p>
      </dgm:t>
    </dgm:pt>
    <dgm:pt modelId="{7349B802-0FF4-4887-A33D-A336040FF5B1}" type="sibTrans" cxnId="{70EBBBED-D85C-4260-A16A-27553A777ECA}">
      <dgm:prSet/>
      <dgm:spPr/>
      <dgm:t>
        <a:bodyPr/>
        <a:lstStyle/>
        <a:p>
          <a:endParaRPr lang="en-US"/>
        </a:p>
      </dgm:t>
    </dgm:pt>
    <dgm:pt modelId="{681FBDFF-B95E-40BB-850B-5AAC3591CF59}">
      <dgm:prSet phldrT="[Text]" custT="1"/>
      <dgm:spPr/>
      <dgm:t>
        <a:bodyPr/>
        <a:lstStyle/>
        <a:p>
          <a:r>
            <a:rPr lang="en-US" sz="1800" b="1" dirty="0" smtClean="0"/>
            <a:t>Launching the tender for the programming process</a:t>
          </a:r>
          <a:endParaRPr lang="en-US" sz="1800" b="1" dirty="0"/>
        </a:p>
      </dgm:t>
    </dgm:pt>
    <dgm:pt modelId="{E2543232-8C0F-472D-9E24-6BCC863D7854}" type="parTrans" cxnId="{EBC12509-0E0C-4295-97D2-2FC5E9B2D9F1}">
      <dgm:prSet/>
      <dgm:spPr/>
      <dgm:t>
        <a:bodyPr/>
        <a:lstStyle/>
        <a:p>
          <a:endParaRPr lang="en-US"/>
        </a:p>
      </dgm:t>
    </dgm:pt>
    <dgm:pt modelId="{ADE23EE7-94AA-4032-9FEF-9E05256A4135}" type="sibTrans" cxnId="{EBC12509-0E0C-4295-97D2-2FC5E9B2D9F1}">
      <dgm:prSet/>
      <dgm:spPr/>
      <dgm:t>
        <a:bodyPr/>
        <a:lstStyle/>
        <a:p>
          <a:endParaRPr lang="en-US"/>
        </a:p>
      </dgm:t>
    </dgm:pt>
    <dgm:pt modelId="{0A5460B6-F14B-480A-9032-0032BDCF2AE3}">
      <dgm:prSet phldrT="[Text]"/>
      <dgm:spPr/>
      <dgm:t>
        <a:bodyPr/>
        <a:lstStyle/>
        <a:p>
          <a:r>
            <a:rPr lang="en-US" b="1" dirty="0" smtClean="0"/>
            <a:t>2020 -2021</a:t>
          </a:r>
          <a:endParaRPr lang="en-US" b="1" dirty="0"/>
        </a:p>
      </dgm:t>
    </dgm:pt>
    <dgm:pt modelId="{8A46218C-206C-4FC2-96E8-0DB479E03F7D}" type="parTrans" cxnId="{8C9EAD10-46DC-4CCD-B2C2-A2AE2C0FB590}">
      <dgm:prSet/>
      <dgm:spPr/>
      <dgm:t>
        <a:bodyPr/>
        <a:lstStyle/>
        <a:p>
          <a:endParaRPr lang="en-US"/>
        </a:p>
      </dgm:t>
    </dgm:pt>
    <dgm:pt modelId="{548910CD-B794-4EBC-955C-1EE74C5468B4}" type="sibTrans" cxnId="{8C9EAD10-46DC-4CCD-B2C2-A2AE2C0FB590}">
      <dgm:prSet/>
      <dgm:spPr/>
      <dgm:t>
        <a:bodyPr/>
        <a:lstStyle/>
        <a:p>
          <a:endParaRPr lang="en-US"/>
        </a:p>
      </dgm:t>
    </dgm:pt>
    <dgm:pt modelId="{DE8BC94C-C92A-452B-8B22-C4B0527CFCB8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b="1" smtClean="0"/>
            <a:t>First draft of the programming document</a:t>
          </a:r>
          <a:endParaRPr lang="en-US" sz="1800" b="1" dirty="0"/>
        </a:p>
      </dgm:t>
    </dgm:pt>
    <dgm:pt modelId="{9F65B60E-BE0E-4100-A97F-C93B359F35D2}" type="parTrans" cxnId="{255CAC9D-1BAF-4CF4-889C-C6D4CB178E68}">
      <dgm:prSet/>
      <dgm:spPr/>
      <dgm:t>
        <a:bodyPr/>
        <a:lstStyle/>
        <a:p>
          <a:endParaRPr lang="en-US"/>
        </a:p>
      </dgm:t>
    </dgm:pt>
    <dgm:pt modelId="{ADFF2789-BF7F-41CB-AF5D-10F6FAEF13AE}" type="sibTrans" cxnId="{255CAC9D-1BAF-4CF4-889C-C6D4CB178E68}">
      <dgm:prSet/>
      <dgm:spPr/>
      <dgm:t>
        <a:bodyPr/>
        <a:lstStyle/>
        <a:p>
          <a:endParaRPr lang="en-US"/>
        </a:p>
      </dgm:t>
    </dgm:pt>
    <dgm:pt modelId="{D2EC42DE-A20E-4757-B845-451C99DAC4FE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b="1" smtClean="0"/>
            <a:t>Estimated approval date of the post 2020 Regulations (9 months to submit the OP)</a:t>
          </a:r>
          <a:endParaRPr lang="en-US" sz="1800" b="1" dirty="0"/>
        </a:p>
      </dgm:t>
    </dgm:pt>
    <dgm:pt modelId="{027D0432-8F66-4898-9473-B5E1F3BD1728}" type="parTrans" cxnId="{D312C5A1-B4DF-43D8-9A70-C3973DD72EB7}">
      <dgm:prSet/>
      <dgm:spPr/>
      <dgm:t>
        <a:bodyPr/>
        <a:lstStyle/>
        <a:p>
          <a:endParaRPr lang="en-US"/>
        </a:p>
      </dgm:t>
    </dgm:pt>
    <dgm:pt modelId="{27CCA3F7-1E5A-40AB-B616-3087414C64A5}" type="sibTrans" cxnId="{D312C5A1-B4DF-43D8-9A70-C3973DD72EB7}">
      <dgm:prSet/>
      <dgm:spPr/>
      <dgm:t>
        <a:bodyPr/>
        <a:lstStyle/>
        <a:p>
          <a:endParaRPr lang="en-US"/>
        </a:p>
      </dgm:t>
    </dgm:pt>
    <dgm:pt modelId="{3C360E7C-7724-4C4B-91C4-4F78BD3486CD}">
      <dgm:prSet custT="1"/>
      <dgm:spPr/>
      <dgm:t>
        <a:bodyPr/>
        <a:lstStyle/>
        <a:p>
          <a:r>
            <a:rPr lang="en-US" sz="1800" b="1" smtClean="0"/>
            <a:t>Preliminary meeting between MA and NA</a:t>
          </a:r>
          <a:endParaRPr lang="en-US" sz="1800" b="1" dirty="0"/>
        </a:p>
      </dgm:t>
    </dgm:pt>
    <dgm:pt modelId="{8D259F97-1F67-4D02-AFC0-301391F258FD}" type="parTrans" cxnId="{FB087558-D845-41F7-BBF2-6AD6BC6A6F7A}">
      <dgm:prSet/>
      <dgm:spPr/>
      <dgm:t>
        <a:bodyPr/>
        <a:lstStyle/>
        <a:p>
          <a:endParaRPr lang="en-US"/>
        </a:p>
      </dgm:t>
    </dgm:pt>
    <dgm:pt modelId="{40530C55-D5C8-46D0-BEED-1FF022A07E80}" type="sibTrans" cxnId="{FB087558-D845-41F7-BBF2-6AD6BC6A6F7A}">
      <dgm:prSet/>
      <dgm:spPr/>
      <dgm:t>
        <a:bodyPr/>
        <a:lstStyle/>
        <a:p>
          <a:endParaRPr lang="en-US"/>
        </a:p>
      </dgm:t>
    </dgm:pt>
    <dgm:pt modelId="{779A8A7D-6C31-4600-BB8B-223BBD86F2F7}">
      <dgm:prSet custT="1"/>
      <dgm:spPr/>
      <dgm:t>
        <a:bodyPr/>
        <a:lstStyle/>
        <a:p>
          <a:r>
            <a:rPr lang="en-US" sz="1800" b="1" smtClean="0"/>
            <a:t>Setting of the JWG for Programming</a:t>
          </a:r>
          <a:endParaRPr lang="en-US" sz="1800" b="1" dirty="0"/>
        </a:p>
      </dgm:t>
    </dgm:pt>
    <dgm:pt modelId="{96FC49DD-7AAD-4277-AE07-264D333527A5}" type="parTrans" cxnId="{28E828CB-8070-473D-A598-34FB913AB4EB}">
      <dgm:prSet/>
      <dgm:spPr/>
      <dgm:t>
        <a:bodyPr/>
        <a:lstStyle/>
        <a:p>
          <a:endParaRPr lang="en-US"/>
        </a:p>
      </dgm:t>
    </dgm:pt>
    <dgm:pt modelId="{3BC164F2-A783-4BC1-805A-E053EA37000C}" type="sibTrans" cxnId="{28E828CB-8070-473D-A598-34FB913AB4EB}">
      <dgm:prSet/>
      <dgm:spPr/>
      <dgm:t>
        <a:bodyPr/>
        <a:lstStyle/>
        <a:p>
          <a:endParaRPr lang="en-US"/>
        </a:p>
      </dgm:t>
    </dgm:pt>
    <dgm:pt modelId="{BBF91227-25D1-4250-ACC4-EF28C62AA193}">
      <dgm:prSet custT="1"/>
      <dgm:spPr/>
      <dgm:t>
        <a:bodyPr/>
        <a:lstStyle/>
        <a:p>
          <a:r>
            <a:rPr lang="en-US" sz="1800" b="1" smtClean="0"/>
            <a:t>1</a:t>
          </a:r>
          <a:r>
            <a:rPr lang="en-US" sz="1800" b="1" baseline="30000" smtClean="0"/>
            <a:t>st</a:t>
          </a:r>
          <a:r>
            <a:rPr lang="en-US" sz="1800" b="1" smtClean="0"/>
            <a:t> meeting of the JWG</a:t>
          </a:r>
          <a:endParaRPr lang="en-US" sz="1800" b="1" dirty="0"/>
        </a:p>
      </dgm:t>
    </dgm:pt>
    <dgm:pt modelId="{3FF6C88E-B299-4DB6-9F84-5F7B858CFE3A}" type="parTrans" cxnId="{B466A6D5-EFE3-4D94-A322-CFDF2EF68D79}">
      <dgm:prSet/>
      <dgm:spPr/>
      <dgm:t>
        <a:bodyPr/>
        <a:lstStyle/>
        <a:p>
          <a:endParaRPr lang="en-US"/>
        </a:p>
      </dgm:t>
    </dgm:pt>
    <dgm:pt modelId="{7A000A68-3630-4CF7-861A-BB272BFD43CA}" type="sibTrans" cxnId="{B466A6D5-EFE3-4D94-A322-CFDF2EF68D79}">
      <dgm:prSet/>
      <dgm:spPr/>
      <dgm:t>
        <a:bodyPr/>
        <a:lstStyle/>
        <a:p>
          <a:endParaRPr lang="en-US"/>
        </a:p>
      </dgm:t>
    </dgm:pt>
    <dgm:pt modelId="{79877910-CA9A-48FA-A8D3-CC28DE4A39A9}">
      <dgm:prSet custT="1"/>
      <dgm:spPr/>
      <dgm:t>
        <a:bodyPr/>
        <a:lstStyle/>
        <a:p>
          <a:r>
            <a:rPr lang="en-US" sz="1800" b="1" smtClean="0"/>
            <a:t>Signing of the programming contract</a:t>
          </a:r>
          <a:endParaRPr lang="en-US" sz="1800" b="1" dirty="0"/>
        </a:p>
      </dgm:t>
    </dgm:pt>
    <dgm:pt modelId="{294563AB-E21F-4061-B4E0-9B35283E69B5}" type="parTrans" cxnId="{1EB257DD-D80D-4C39-996E-E2781FDF93FB}">
      <dgm:prSet/>
      <dgm:spPr/>
      <dgm:t>
        <a:bodyPr/>
        <a:lstStyle/>
        <a:p>
          <a:endParaRPr lang="en-US"/>
        </a:p>
      </dgm:t>
    </dgm:pt>
    <dgm:pt modelId="{8B25CA2A-ED2C-4476-949B-8E67E9880E4C}" type="sibTrans" cxnId="{1EB257DD-D80D-4C39-996E-E2781FDF93FB}">
      <dgm:prSet/>
      <dgm:spPr/>
      <dgm:t>
        <a:bodyPr/>
        <a:lstStyle/>
        <a:p>
          <a:endParaRPr lang="en-US"/>
        </a:p>
      </dgm:t>
    </dgm:pt>
    <dgm:pt modelId="{58EAB4A5-809B-4722-83A6-3850E5B19C02}">
      <dgm:prSet phldrT="[Text]" custT="1"/>
      <dgm:spPr/>
      <dgm:t>
        <a:bodyPr/>
        <a:lstStyle/>
        <a:p>
          <a:r>
            <a:rPr lang="en-US" sz="1800" b="1" smtClean="0"/>
            <a:t>Bilateral meetings with stakeholders from the border region</a:t>
          </a:r>
          <a:endParaRPr lang="en-US" sz="1800" b="1" dirty="0"/>
        </a:p>
      </dgm:t>
    </dgm:pt>
    <dgm:pt modelId="{0B08EAEB-B41C-4978-AA38-4CC6664D37E7}" type="parTrans" cxnId="{4EDC31D1-CA68-4F2B-9453-B34233DAC82E}">
      <dgm:prSet/>
      <dgm:spPr/>
      <dgm:t>
        <a:bodyPr/>
        <a:lstStyle/>
        <a:p>
          <a:endParaRPr lang="en-US"/>
        </a:p>
      </dgm:t>
    </dgm:pt>
    <dgm:pt modelId="{BAF132FA-B3EB-4A5F-997A-A4380F706E24}" type="sibTrans" cxnId="{4EDC31D1-CA68-4F2B-9453-B34233DAC82E}">
      <dgm:prSet/>
      <dgm:spPr/>
      <dgm:t>
        <a:bodyPr/>
        <a:lstStyle/>
        <a:p>
          <a:endParaRPr lang="en-US"/>
        </a:p>
      </dgm:t>
    </dgm:pt>
    <dgm:pt modelId="{15F3F221-BBD6-4B20-8567-D5A190F9BBF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b="1" smtClean="0"/>
            <a:t>Analysis of the programming document and revision</a:t>
          </a:r>
          <a:endParaRPr lang="en-US" sz="1800" b="1" dirty="0"/>
        </a:p>
      </dgm:t>
    </dgm:pt>
    <dgm:pt modelId="{83AB3EF6-C129-45EB-9352-5E0467EAC58F}" type="parTrans" cxnId="{80EA407F-55C9-4C14-810E-B6B3EFB73381}">
      <dgm:prSet/>
      <dgm:spPr/>
      <dgm:t>
        <a:bodyPr/>
        <a:lstStyle/>
        <a:p>
          <a:endParaRPr lang="en-US"/>
        </a:p>
      </dgm:t>
    </dgm:pt>
    <dgm:pt modelId="{58A1B5C4-A245-465A-ABEF-46E01D14741B}" type="sibTrans" cxnId="{80EA407F-55C9-4C14-810E-B6B3EFB73381}">
      <dgm:prSet/>
      <dgm:spPr/>
      <dgm:t>
        <a:bodyPr/>
        <a:lstStyle/>
        <a:p>
          <a:endParaRPr lang="en-US"/>
        </a:p>
      </dgm:t>
    </dgm:pt>
    <dgm:pt modelId="{CE3E9B8B-F230-4631-AC34-32D872D58A8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b="1" smtClean="0"/>
            <a:t>2</a:t>
          </a:r>
          <a:r>
            <a:rPr lang="en-US" sz="1800" b="1" baseline="30000" smtClean="0"/>
            <a:t>nd</a:t>
          </a:r>
          <a:r>
            <a:rPr lang="en-US" sz="1800" b="1" smtClean="0"/>
            <a:t> meeting of the JWG and decision on the programming document</a:t>
          </a:r>
          <a:endParaRPr lang="en-US" sz="1800" b="1" dirty="0"/>
        </a:p>
      </dgm:t>
    </dgm:pt>
    <dgm:pt modelId="{575F07EE-A39C-41AF-A859-7BCB2F8A659F}" type="parTrans" cxnId="{46F1CACC-2785-4A4B-B9EC-7820FA18C58A}">
      <dgm:prSet/>
      <dgm:spPr/>
      <dgm:t>
        <a:bodyPr/>
        <a:lstStyle/>
        <a:p>
          <a:endParaRPr lang="en-US"/>
        </a:p>
      </dgm:t>
    </dgm:pt>
    <dgm:pt modelId="{B5A07967-A38A-4157-9D8D-4E4AA0D97615}" type="sibTrans" cxnId="{46F1CACC-2785-4A4B-B9EC-7820FA18C58A}">
      <dgm:prSet/>
      <dgm:spPr/>
      <dgm:t>
        <a:bodyPr/>
        <a:lstStyle/>
        <a:p>
          <a:endParaRPr lang="en-US"/>
        </a:p>
      </dgm:t>
    </dgm:pt>
    <dgm:pt modelId="{A386B261-1EAD-4810-AB3C-EDDF8B8671EF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b="1" smtClean="0"/>
            <a:t>Endorsement of the Programming document by the MS and submittal to the EC</a:t>
          </a:r>
          <a:endParaRPr lang="en-US" sz="1800" b="1" dirty="0"/>
        </a:p>
      </dgm:t>
    </dgm:pt>
    <dgm:pt modelId="{FD0AACD2-07EC-4992-8E94-3BA0E7973282}" type="parTrans" cxnId="{2CEA9522-1674-4902-A7BF-57608E992465}">
      <dgm:prSet/>
      <dgm:spPr/>
      <dgm:t>
        <a:bodyPr/>
        <a:lstStyle/>
        <a:p>
          <a:endParaRPr lang="en-US"/>
        </a:p>
      </dgm:t>
    </dgm:pt>
    <dgm:pt modelId="{F9009B9B-AE60-4696-B109-4FE287B260F4}" type="sibTrans" cxnId="{2CEA9522-1674-4902-A7BF-57608E992465}">
      <dgm:prSet/>
      <dgm:spPr/>
      <dgm:t>
        <a:bodyPr/>
        <a:lstStyle/>
        <a:p>
          <a:endParaRPr lang="en-US"/>
        </a:p>
      </dgm:t>
    </dgm:pt>
    <dgm:pt modelId="{4E17D8B0-4253-4A03-B8A2-CD4BA2FDA7D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b="1" smtClean="0"/>
            <a:t>First draft of the Applicant’s Pack </a:t>
          </a:r>
          <a:endParaRPr lang="en-US" sz="1800" b="1" dirty="0"/>
        </a:p>
      </dgm:t>
    </dgm:pt>
    <dgm:pt modelId="{1E0460BF-4441-474A-9E77-B4624B176A1F}" type="parTrans" cxnId="{415C3C8C-8884-4183-ADFC-D6F335FC7381}">
      <dgm:prSet/>
      <dgm:spPr/>
      <dgm:t>
        <a:bodyPr/>
        <a:lstStyle/>
        <a:p>
          <a:endParaRPr lang="en-US"/>
        </a:p>
      </dgm:t>
    </dgm:pt>
    <dgm:pt modelId="{F7C616C9-C542-4F58-86B5-913E229E2C9E}" type="sibTrans" cxnId="{415C3C8C-8884-4183-ADFC-D6F335FC7381}">
      <dgm:prSet/>
      <dgm:spPr/>
      <dgm:t>
        <a:bodyPr/>
        <a:lstStyle/>
        <a:p>
          <a:endParaRPr lang="en-US"/>
        </a:p>
      </dgm:t>
    </dgm:pt>
    <dgm:pt modelId="{2DC46B6E-A991-412A-A17C-905E0183CA42}" type="pres">
      <dgm:prSet presAssocID="{B388BBF6-0447-47D2-830F-B4CA953179D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2DD3948-1E85-4ED8-BA10-E237D44CE449}" type="pres">
      <dgm:prSet presAssocID="{7A58512F-2D3E-402B-9014-BEFA0F372A5F}" presName="composite" presStyleCnt="0"/>
      <dgm:spPr/>
      <dgm:t>
        <a:bodyPr/>
        <a:lstStyle/>
        <a:p>
          <a:endParaRPr lang="en-US"/>
        </a:p>
      </dgm:t>
    </dgm:pt>
    <dgm:pt modelId="{E9FA8E7A-368A-499E-9770-7BAD9C451167}" type="pres">
      <dgm:prSet presAssocID="{7A58512F-2D3E-402B-9014-BEFA0F372A5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7F3DB6-B2FD-4FA3-83A8-FDD36D293E75}" type="pres">
      <dgm:prSet presAssocID="{7A58512F-2D3E-402B-9014-BEFA0F372A5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8E681B-252B-4A40-9427-857B4969C5BD}" type="pres">
      <dgm:prSet presAssocID="{86C2BDE3-7745-49FF-9CEE-CA935CC6EC42}" presName="sp" presStyleCnt="0"/>
      <dgm:spPr/>
      <dgm:t>
        <a:bodyPr/>
        <a:lstStyle/>
        <a:p>
          <a:endParaRPr lang="en-US"/>
        </a:p>
      </dgm:t>
    </dgm:pt>
    <dgm:pt modelId="{425DBFF8-93DC-414A-9DEA-E2906732CC83}" type="pres">
      <dgm:prSet presAssocID="{29F3611B-74F4-4EAD-B194-4DC2031DD3ED}" presName="composite" presStyleCnt="0"/>
      <dgm:spPr/>
      <dgm:t>
        <a:bodyPr/>
        <a:lstStyle/>
        <a:p>
          <a:endParaRPr lang="en-US"/>
        </a:p>
      </dgm:t>
    </dgm:pt>
    <dgm:pt modelId="{F6596D5B-C218-4EA5-9BFA-892420391B22}" type="pres">
      <dgm:prSet presAssocID="{29F3611B-74F4-4EAD-B194-4DC2031DD3ED}" presName="parentText" presStyleLbl="alignNode1" presStyleIdx="1" presStyleCnt="3" custScaleY="116021" custLinFactNeighborX="35" custLinFactNeighborY="-2445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72537B-8A85-4B2A-AC4B-C5C3358A06DF}" type="pres">
      <dgm:prSet presAssocID="{29F3611B-74F4-4EAD-B194-4DC2031DD3ED}" presName="descendantText" presStyleLbl="alignAcc1" presStyleIdx="1" presStyleCnt="3" custScaleY="188477" custLinFactNeighborX="609" custLinFactNeighborY="-207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391283-5CD3-43C3-8F50-902A3CDFF9C4}" type="pres">
      <dgm:prSet presAssocID="{7349B802-0FF4-4887-A33D-A336040FF5B1}" presName="sp" presStyleCnt="0"/>
      <dgm:spPr/>
      <dgm:t>
        <a:bodyPr/>
        <a:lstStyle/>
        <a:p>
          <a:endParaRPr lang="en-US"/>
        </a:p>
      </dgm:t>
    </dgm:pt>
    <dgm:pt modelId="{E881F9AD-5724-401C-A761-A02D023318AE}" type="pres">
      <dgm:prSet presAssocID="{0A5460B6-F14B-480A-9032-0032BDCF2AE3}" presName="composite" presStyleCnt="0"/>
      <dgm:spPr/>
      <dgm:t>
        <a:bodyPr/>
        <a:lstStyle/>
        <a:p>
          <a:endParaRPr lang="en-US"/>
        </a:p>
      </dgm:t>
    </dgm:pt>
    <dgm:pt modelId="{BC09B1FB-27C8-4A28-8CAA-86412134B3FE}" type="pres">
      <dgm:prSet presAssocID="{0A5460B6-F14B-480A-9032-0032BDCF2AE3}" presName="parentText" presStyleLbl="alignNode1" presStyleIdx="2" presStyleCnt="3" custScaleY="135469" custLinFactNeighborX="35" custLinFactNeighborY="-1275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09F91B-B832-48B4-865B-8F76263E8807}" type="pres">
      <dgm:prSet presAssocID="{0A5460B6-F14B-480A-9032-0032BDCF2AE3}" presName="descendantText" presStyleLbl="alignAcc1" presStyleIdx="2" presStyleCnt="3" custScaleY="257453" custLinFactNeighborX="468" custLinFactNeighborY="133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0EA407F-55C9-4C14-810E-B6B3EFB73381}" srcId="{0A5460B6-F14B-480A-9032-0032BDCF2AE3}" destId="{15F3F221-BBD6-4B20-8567-D5A190F9BBF8}" srcOrd="1" destOrd="0" parTransId="{83AB3EF6-C129-45EB-9352-5E0467EAC58F}" sibTransId="{58A1B5C4-A245-465A-ABEF-46E01D14741B}"/>
    <dgm:cxn modelId="{E05DF7B1-7599-447A-91A4-C8E6D62E2ABC}" type="presOf" srcId="{58EAB4A5-809B-4722-83A6-3850E5B19C02}" destId="{E372537B-8A85-4B2A-AC4B-C5C3358A06DF}" srcOrd="0" destOrd="0" presId="urn:microsoft.com/office/officeart/2005/8/layout/chevron2"/>
    <dgm:cxn modelId="{70EBBBED-D85C-4260-A16A-27553A777ECA}" srcId="{B388BBF6-0447-47D2-830F-B4CA953179D2}" destId="{29F3611B-74F4-4EAD-B194-4DC2031DD3ED}" srcOrd="1" destOrd="0" parTransId="{4D82B045-8463-42F4-A02A-F11964875E51}" sibTransId="{7349B802-0FF4-4887-A33D-A336040FF5B1}"/>
    <dgm:cxn modelId="{8C9EAD10-46DC-4CCD-B2C2-A2AE2C0FB590}" srcId="{B388BBF6-0447-47D2-830F-B4CA953179D2}" destId="{0A5460B6-F14B-480A-9032-0032BDCF2AE3}" srcOrd="2" destOrd="0" parTransId="{8A46218C-206C-4FC2-96E8-0DB479E03F7D}" sibTransId="{548910CD-B794-4EBC-955C-1EE74C5468B4}"/>
    <dgm:cxn modelId="{69A24C22-D524-4E91-807D-BCCE74D6FB60}" type="presOf" srcId="{681FBDFF-B95E-40BB-850B-5AAC3591CF59}" destId="{E372537B-8A85-4B2A-AC4B-C5C3358A06DF}" srcOrd="0" destOrd="1" presId="urn:microsoft.com/office/officeart/2005/8/layout/chevron2"/>
    <dgm:cxn modelId="{9AD00FAF-EDE2-4303-B3FF-9E35BE3A278D}" srcId="{7A58512F-2D3E-402B-9014-BEFA0F372A5F}" destId="{3626C9F5-2D06-4252-9E24-660C75EE4CB4}" srcOrd="0" destOrd="0" parTransId="{D5A53CC0-1D72-4782-81F4-91BBEBB27A22}" sibTransId="{C442D666-CFDA-436F-A408-95D3F90C9FCC}"/>
    <dgm:cxn modelId="{4A6598AB-5832-4207-90FC-38833E194A71}" type="presOf" srcId="{BBF91227-25D1-4250-ACC4-EF28C62AA193}" destId="{E372537B-8A85-4B2A-AC4B-C5C3358A06DF}" srcOrd="0" destOrd="3" presId="urn:microsoft.com/office/officeart/2005/8/layout/chevron2"/>
    <dgm:cxn modelId="{6D551ACB-AABF-492A-B380-0B1A9CC5627E}" type="presOf" srcId="{779A8A7D-6C31-4600-BB8B-223BBD86F2F7}" destId="{E372537B-8A85-4B2A-AC4B-C5C3358A06DF}" srcOrd="0" destOrd="2" presId="urn:microsoft.com/office/officeart/2005/8/layout/chevron2"/>
    <dgm:cxn modelId="{415C3C8C-8884-4183-ADFC-D6F335FC7381}" srcId="{0A5460B6-F14B-480A-9032-0032BDCF2AE3}" destId="{4E17D8B0-4253-4A03-B8A2-CD4BA2FDA7D2}" srcOrd="5" destOrd="0" parTransId="{1E0460BF-4441-474A-9E77-B4624B176A1F}" sibTransId="{F7C616C9-C542-4F58-86B5-913E229E2C9E}"/>
    <dgm:cxn modelId="{5F090A13-6AD1-4B4F-AF5E-574AF88E0F99}" type="presOf" srcId="{A386B261-1EAD-4810-AB3C-EDDF8B8671EF}" destId="{6A09F91B-B832-48B4-865B-8F76263E8807}" srcOrd="0" destOrd="4" presId="urn:microsoft.com/office/officeart/2005/8/layout/chevron2"/>
    <dgm:cxn modelId="{560CD5B6-D9BA-4C80-BE35-248A66EF58E4}" type="presOf" srcId="{DE8BC94C-C92A-452B-8B22-C4B0527CFCB8}" destId="{6A09F91B-B832-48B4-865B-8F76263E8807}" srcOrd="0" destOrd="0" presId="urn:microsoft.com/office/officeart/2005/8/layout/chevron2"/>
    <dgm:cxn modelId="{8B5A3E67-1A25-4F4A-8A84-BE776B0E1C76}" type="presOf" srcId="{3C360E7C-7724-4C4B-91C4-4F78BD3486CD}" destId="{F37F3DB6-B2FD-4FA3-83A8-FDD36D293E75}" srcOrd="0" destOrd="1" presId="urn:microsoft.com/office/officeart/2005/8/layout/chevron2"/>
    <dgm:cxn modelId="{2DB06780-8E51-4389-9E31-3F33A2E3EE41}" type="presOf" srcId="{CE3E9B8B-F230-4631-AC34-32D872D58A84}" destId="{6A09F91B-B832-48B4-865B-8F76263E8807}" srcOrd="0" destOrd="2" presId="urn:microsoft.com/office/officeart/2005/8/layout/chevron2"/>
    <dgm:cxn modelId="{CB17BFCF-57BF-4C66-A644-ED80D455882E}" type="presOf" srcId="{3626C9F5-2D06-4252-9E24-660C75EE4CB4}" destId="{F37F3DB6-B2FD-4FA3-83A8-FDD36D293E75}" srcOrd="0" destOrd="0" presId="urn:microsoft.com/office/officeart/2005/8/layout/chevron2"/>
    <dgm:cxn modelId="{3D2E37EB-3941-446E-A441-3B30E2867BA4}" type="presOf" srcId="{79877910-CA9A-48FA-A8D3-CC28DE4A39A9}" destId="{E372537B-8A85-4B2A-AC4B-C5C3358A06DF}" srcOrd="0" destOrd="4" presId="urn:microsoft.com/office/officeart/2005/8/layout/chevron2"/>
    <dgm:cxn modelId="{51323621-9AF2-4FE9-AA4A-3642BD12B31B}" type="presOf" srcId="{B388BBF6-0447-47D2-830F-B4CA953179D2}" destId="{2DC46B6E-A991-412A-A17C-905E0183CA42}" srcOrd="0" destOrd="0" presId="urn:microsoft.com/office/officeart/2005/8/layout/chevron2"/>
    <dgm:cxn modelId="{699C2886-AF6C-4805-82DD-3B29A1185344}" srcId="{B388BBF6-0447-47D2-830F-B4CA953179D2}" destId="{7A58512F-2D3E-402B-9014-BEFA0F372A5F}" srcOrd="0" destOrd="0" parTransId="{9DD407CB-6608-4D3F-AE06-3DDE5CFF0708}" sibTransId="{86C2BDE3-7745-49FF-9CEE-CA935CC6EC42}"/>
    <dgm:cxn modelId="{FB087558-D845-41F7-BBF2-6AD6BC6A6F7A}" srcId="{7A58512F-2D3E-402B-9014-BEFA0F372A5F}" destId="{3C360E7C-7724-4C4B-91C4-4F78BD3486CD}" srcOrd="1" destOrd="0" parTransId="{8D259F97-1F67-4D02-AFC0-301391F258FD}" sibTransId="{40530C55-D5C8-46D0-BEED-1FF022A07E80}"/>
    <dgm:cxn modelId="{4C5C592B-FF2B-4DEC-B44D-A3D7B34FE0AA}" type="presOf" srcId="{29F3611B-74F4-4EAD-B194-4DC2031DD3ED}" destId="{F6596D5B-C218-4EA5-9BFA-892420391B22}" srcOrd="0" destOrd="0" presId="urn:microsoft.com/office/officeart/2005/8/layout/chevron2"/>
    <dgm:cxn modelId="{255CAC9D-1BAF-4CF4-889C-C6D4CB178E68}" srcId="{0A5460B6-F14B-480A-9032-0032BDCF2AE3}" destId="{DE8BC94C-C92A-452B-8B22-C4B0527CFCB8}" srcOrd="0" destOrd="0" parTransId="{9F65B60E-BE0E-4100-A97F-C93B359F35D2}" sibTransId="{ADFF2789-BF7F-41CB-AF5D-10F6FAEF13AE}"/>
    <dgm:cxn modelId="{2CEA9522-1674-4902-A7BF-57608E992465}" srcId="{0A5460B6-F14B-480A-9032-0032BDCF2AE3}" destId="{A386B261-1EAD-4810-AB3C-EDDF8B8671EF}" srcOrd="4" destOrd="0" parTransId="{FD0AACD2-07EC-4992-8E94-3BA0E7973282}" sibTransId="{F9009B9B-AE60-4696-B109-4FE287B260F4}"/>
    <dgm:cxn modelId="{28E828CB-8070-473D-A598-34FB913AB4EB}" srcId="{29F3611B-74F4-4EAD-B194-4DC2031DD3ED}" destId="{779A8A7D-6C31-4600-BB8B-223BBD86F2F7}" srcOrd="2" destOrd="0" parTransId="{96FC49DD-7AAD-4277-AE07-264D333527A5}" sibTransId="{3BC164F2-A783-4BC1-805A-E053EA37000C}"/>
    <dgm:cxn modelId="{46F1CACC-2785-4A4B-B9EC-7820FA18C58A}" srcId="{0A5460B6-F14B-480A-9032-0032BDCF2AE3}" destId="{CE3E9B8B-F230-4631-AC34-32D872D58A84}" srcOrd="2" destOrd="0" parTransId="{575F07EE-A39C-41AF-A859-7BCB2F8A659F}" sibTransId="{B5A07967-A38A-4157-9D8D-4E4AA0D97615}"/>
    <dgm:cxn modelId="{7A5F4788-CE0D-4FAB-8630-59388A874911}" type="presOf" srcId="{0A5460B6-F14B-480A-9032-0032BDCF2AE3}" destId="{BC09B1FB-27C8-4A28-8CAA-86412134B3FE}" srcOrd="0" destOrd="0" presId="urn:microsoft.com/office/officeart/2005/8/layout/chevron2"/>
    <dgm:cxn modelId="{4EDC31D1-CA68-4F2B-9453-B34233DAC82E}" srcId="{29F3611B-74F4-4EAD-B194-4DC2031DD3ED}" destId="{58EAB4A5-809B-4722-83A6-3850E5B19C02}" srcOrd="0" destOrd="0" parTransId="{0B08EAEB-B41C-4978-AA38-4CC6664D37E7}" sibTransId="{BAF132FA-B3EB-4A5F-997A-A4380F706E24}"/>
    <dgm:cxn modelId="{EBC12509-0E0C-4295-97D2-2FC5E9B2D9F1}" srcId="{29F3611B-74F4-4EAD-B194-4DC2031DD3ED}" destId="{681FBDFF-B95E-40BB-850B-5AAC3591CF59}" srcOrd="1" destOrd="0" parTransId="{E2543232-8C0F-472D-9E24-6BCC863D7854}" sibTransId="{ADE23EE7-94AA-4032-9FEF-9E05256A4135}"/>
    <dgm:cxn modelId="{D312C5A1-B4DF-43D8-9A70-C3973DD72EB7}" srcId="{0A5460B6-F14B-480A-9032-0032BDCF2AE3}" destId="{D2EC42DE-A20E-4757-B845-451C99DAC4FE}" srcOrd="3" destOrd="0" parTransId="{027D0432-8F66-4898-9473-B5E1F3BD1728}" sibTransId="{27CCA3F7-1E5A-40AB-B616-3087414C64A5}"/>
    <dgm:cxn modelId="{9A7B730B-6BA8-4314-B6D0-E4CE62D44602}" type="presOf" srcId="{4E17D8B0-4253-4A03-B8A2-CD4BA2FDA7D2}" destId="{6A09F91B-B832-48B4-865B-8F76263E8807}" srcOrd="0" destOrd="5" presId="urn:microsoft.com/office/officeart/2005/8/layout/chevron2"/>
    <dgm:cxn modelId="{F9E8CFE5-EC38-48CB-8799-D37B122E4C72}" type="presOf" srcId="{15F3F221-BBD6-4B20-8567-D5A190F9BBF8}" destId="{6A09F91B-B832-48B4-865B-8F76263E8807}" srcOrd="0" destOrd="1" presId="urn:microsoft.com/office/officeart/2005/8/layout/chevron2"/>
    <dgm:cxn modelId="{1EB257DD-D80D-4C39-996E-E2781FDF93FB}" srcId="{29F3611B-74F4-4EAD-B194-4DC2031DD3ED}" destId="{79877910-CA9A-48FA-A8D3-CC28DE4A39A9}" srcOrd="4" destOrd="0" parTransId="{294563AB-E21F-4061-B4E0-9B35283E69B5}" sibTransId="{8B25CA2A-ED2C-4476-949B-8E67E9880E4C}"/>
    <dgm:cxn modelId="{43C5FC9B-75F4-4C14-93BE-484E72DC42DC}" type="presOf" srcId="{D2EC42DE-A20E-4757-B845-451C99DAC4FE}" destId="{6A09F91B-B832-48B4-865B-8F76263E8807}" srcOrd="0" destOrd="3" presId="urn:microsoft.com/office/officeart/2005/8/layout/chevron2"/>
    <dgm:cxn modelId="{B466A6D5-EFE3-4D94-A322-CFDF2EF68D79}" srcId="{29F3611B-74F4-4EAD-B194-4DC2031DD3ED}" destId="{BBF91227-25D1-4250-ACC4-EF28C62AA193}" srcOrd="3" destOrd="0" parTransId="{3FF6C88E-B299-4DB6-9F84-5F7B858CFE3A}" sibTransId="{7A000A68-3630-4CF7-861A-BB272BFD43CA}"/>
    <dgm:cxn modelId="{A2C80FD6-CF57-42E6-9592-B6FBA644158D}" type="presOf" srcId="{7A58512F-2D3E-402B-9014-BEFA0F372A5F}" destId="{E9FA8E7A-368A-499E-9770-7BAD9C451167}" srcOrd="0" destOrd="0" presId="urn:microsoft.com/office/officeart/2005/8/layout/chevron2"/>
    <dgm:cxn modelId="{78E60C36-88B0-4D26-A87B-B7A7845C1B66}" type="presParOf" srcId="{2DC46B6E-A991-412A-A17C-905E0183CA42}" destId="{92DD3948-1E85-4ED8-BA10-E237D44CE449}" srcOrd="0" destOrd="0" presId="urn:microsoft.com/office/officeart/2005/8/layout/chevron2"/>
    <dgm:cxn modelId="{4DF6D4EB-F5FE-4795-B922-787B34752D11}" type="presParOf" srcId="{92DD3948-1E85-4ED8-BA10-E237D44CE449}" destId="{E9FA8E7A-368A-499E-9770-7BAD9C451167}" srcOrd="0" destOrd="0" presId="urn:microsoft.com/office/officeart/2005/8/layout/chevron2"/>
    <dgm:cxn modelId="{BBB29AB0-1EE7-41B2-9178-418EEB42A2EB}" type="presParOf" srcId="{92DD3948-1E85-4ED8-BA10-E237D44CE449}" destId="{F37F3DB6-B2FD-4FA3-83A8-FDD36D293E75}" srcOrd="1" destOrd="0" presId="urn:microsoft.com/office/officeart/2005/8/layout/chevron2"/>
    <dgm:cxn modelId="{34E6A9C8-4EB6-44A5-B6AB-92FCCC168753}" type="presParOf" srcId="{2DC46B6E-A991-412A-A17C-905E0183CA42}" destId="{1E8E681B-252B-4A40-9427-857B4969C5BD}" srcOrd="1" destOrd="0" presId="urn:microsoft.com/office/officeart/2005/8/layout/chevron2"/>
    <dgm:cxn modelId="{CCF9BA37-C2D9-4296-B653-7F4CBA3740E1}" type="presParOf" srcId="{2DC46B6E-A991-412A-A17C-905E0183CA42}" destId="{425DBFF8-93DC-414A-9DEA-E2906732CC83}" srcOrd="2" destOrd="0" presId="urn:microsoft.com/office/officeart/2005/8/layout/chevron2"/>
    <dgm:cxn modelId="{44CAFF72-4CCA-4B9B-BBF6-1C6457415667}" type="presParOf" srcId="{425DBFF8-93DC-414A-9DEA-E2906732CC83}" destId="{F6596D5B-C218-4EA5-9BFA-892420391B22}" srcOrd="0" destOrd="0" presId="urn:microsoft.com/office/officeart/2005/8/layout/chevron2"/>
    <dgm:cxn modelId="{E6C0F8AF-D205-4548-9E53-0D0C566FD7A9}" type="presParOf" srcId="{425DBFF8-93DC-414A-9DEA-E2906732CC83}" destId="{E372537B-8A85-4B2A-AC4B-C5C3358A06DF}" srcOrd="1" destOrd="0" presId="urn:microsoft.com/office/officeart/2005/8/layout/chevron2"/>
    <dgm:cxn modelId="{C35E788E-BA60-4B18-9A8F-5A4592873D08}" type="presParOf" srcId="{2DC46B6E-A991-412A-A17C-905E0183CA42}" destId="{3B391283-5CD3-43C3-8F50-902A3CDFF9C4}" srcOrd="3" destOrd="0" presId="urn:microsoft.com/office/officeart/2005/8/layout/chevron2"/>
    <dgm:cxn modelId="{6630019F-13AD-4A92-9E5C-785B792E553B}" type="presParOf" srcId="{2DC46B6E-A991-412A-A17C-905E0183CA42}" destId="{E881F9AD-5724-401C-A761-A02D023318AE}" srcOrd="4" destOrd="0" presId="urn:microsoft.com/office/officeart/2005/8/layout/chevron2"/>
    <dgm:cxn modelId="{F9162685-78F4-4D92-9595-27807F15550A}" type="presParOf" srcId="{E881F9AD-5724-401C-A761-A02D023318AE}" destId="{BC09B1FB-27C8-4A28-8CAA-86412134B3FE}" srcOrd="0" destOrd="0" presId="urn:microsoft.com/office/officeart/2005/8/layout/chevron2"/>
    <dgm:cxn modelId="{67B2D969-1EA3-4061-8742-029184E1EEBD}" type="presParOf" srcId="{E881F9AD-5724-401C-A761-A02D023318AE}" destId="{6A09F91B-B832-48B4-865B-8F76263E880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FA8E7A-368A-499E-9770-7BAD9C451167}">
      <dsp:nvSpPr>
        <dsp:cNvPr id="0" name=""/>
        <dsp:cNvSpPr/>
      </dsp:nvSpPr>
      <dsp:spPr>
        <a:xfrm rot="5400000">
          <a:off x="-188566" y="191225"/>
          <a:ext cx="1257112" cy="8799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Q4, 2018</a:t>
          </a:r>
          <a:endParaRPr lang="en-US" sz="1600" b="1" kern="1200" dirty="0"/>
        </a:p>
      </dsp:txBody>
      <dsp:txXfrm rot="-5400000">
        <a:off x="1" y="442649"/>
        <a:ext cx="879979" cy="377133"/>
      </dsp:txXfrm>
    </dsp:sp>
    <dsp:sp modelId="{F37F3DB6-B2FD-4FA3-83A8-FDD36D293E75}">
      <dsp:nvSpPr>
        <dsp:cNvPr id="0" name=""/>
        <dsp:cNvSpPr/>
      </dsp:nvSpPr>
      <dsp:spPr>
        <a:xfrm rot="5400000">
          <a:off x="4776213" y="-3893575"/>
          <a:ext cx="817123" cy="86095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smtClean="0"/>
            <a:t>Bilateral meetings with stakeholders from the border region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smtClean="0"/>
            <a:t>Preliminary meeting between MA and NA</a:t>
          </a:r>
          <a:endParaRPr lang="en-US" sz="1800" b="1" kern="1200" dirty="0"/>
        </a:p>
      </dsp:txBody>
      <dsp:txXfrm rot="-5400000">
        <a:off x="879980" y="42547"/>
        <a:ext cx="8569702" cy="737345"/>
      </dsp:txXfrm>
    </dsp:sp>
    <dsp:sp modelId="{F6596D5B-C218-4EA5-9BFA-892420391B22}">
      <dsp:nvSpPr>
        <dsp:cNvPr id="0" name=""/>
        <dsp:cNvSpPr/>
      </dsp:nvSpPr>
      <dsp:spPr>
        <a:xfrm rot="5400000">
          <a:off x="-288959" y="1362856"/>
          <a:ext cx="1458515" cy="8799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2019</a:t>
          </a:r>
          <a:endParaRPr lang="en-US" sz="1600" b="1" kern="1200" dirty="0"/>
        </a:p>
      </dsp:txBody>
      <dsp:txXfrm rot="-5400000">
        <a:off x="310" y="1513578"/>
        <a:ext cx="879979" cy="578536"/>
      </dsp:txXfrm>
    </dsp:sp>
    <dsp:sp modelId="{E372537B-8A85-4B2A-AC4B-C5C3358A06DF}">
      <dsp:nvSpPr>
        <dsp:cNvPr id="0" name=""/>
        <dsp:cNvSpPr/>
      </dsp:nvSpPr>
      <dsp:spPr>
        <a:xfrm rot="5400000">
          <a:off x="4854719" y="-3024403"/>
          <a:ext cx="1540089" cy="948957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smtClean="0"/>
            <a:t>Bilateral meetings with stakeholders from the border region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Launching the tender for the programming process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smtClean="0"/>
            <a:t>Setting of the JWG for Programming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smtClean="0"/>
            <a:t>1</a:t>
          </a:r>
          <a:r>
            <a:rPr lang="en-US" sz="1800" b="1" kern="1200" baseline="30000" smtClean="0"/>
            <a:t>st</a:t>
          </a:r>
          <a:r>
            <a:rPr lang="en-US" sz="1800" b="1" kern="1200" smtClean="0"/>
            <a:t> meeting of the JWG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smtClean="0"/>
            <a:t>Signing of the programming contract</a:t>
          </a:r>
          <a:endParaRPr lang="en-US" sz="1800" b="1" kern="1200" dirty="0"/>
        </a:p>
      </dsp:txBody>
      <dsp:txXfrm rot="-5400000">
        <a:off x="879979" y="1025518"/>
        <a:ext cx="9414389" cy="1389727"/>
      </dsp:txXfrm>
    </dsp:sp>
    <dsp:sp modelId="{BC09B1FB-27C8-4A28-8CAA-86412134B3FE}">
      <dsp:nvSpPr>
        <dsp:cNvPr id="0" name=""/>
        <dsp:cNvSpPr/>
      </dsp:nvSpPr>
      <dsp:spPr>
        <a:xfrm rot="5400000">
          <a:off x="-411201" y="3371507"/>
          <a:ext cx="1702998" cy="8799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2020 -2021</a:t>
          </a:r>
          <a:endParaRPr lang="en-US" sz="1600" b="1" kern="1200" dirty="0"/>
        </a:p>
      </dsp:txBody>
      <dsp:txXfrm rot="-5400000">
        <a:off x="309" y="3399988"/>
        <a:ext cx="879979" cy="823019"/>
      </dsp:txXfrm>
    </dsp:sp>
    <dsp:sp modelId="{6A09F91B-B832-48B4-865B-8F76263E8807}">
      <dsp:nvSpPr>
        <dsp:cNvPr id="0" name=""/>
        <dsp:cNvSpPr/>
      </dsp:nvSpPr>
      <dsp:spPr>
        <a:xfrm rot="5400000">
          <a:off x="4572910" y="-970639"/>
          <a:ext cx="2103708" cy="948957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smtClean="0"/>
            <a:t>First draft of the programming document</a:t>
          </a:r>
          <a:endParaRPr lang="en-US" sz="1800" b="1" kern="1200" dirty="0"/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smtClean="0"/>
            <a:t>Analysis of the programming document and revision</a:t>
          </a:r>
          <a:endParaRPr lang="en-US" sz="1800" b="1" kern="1200" dirty="0"/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smtClean="0"/>
            <a:t>2</a:t>
          </a:r>
          <a:r>
            <a:rPr lang="en-US" sz="1800" b="1" kern="1200" baseline="30000" smtClean="0"/>
            <a:t>nd</a:t>
          </a:r>
          <a:r>
            <a:rPr lang="en-US" sz="1800" b="1" kern="1200" smtClean="0"/>
            <a:t> meeting of the JWG and decision on the programming document</a:t>
          </a:r>
          <a:endParaRPr lang="en-US" sz="1800" b="1" kern="1200" dirty="0"/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smtClean="0"/>
            <a:t>Estimated approval date of the post 2020 Regulations (9 months to submit the OP)</a:t>
          </a:r>
          <a:endParaRPr lang="en-US" sz="1800" b="1" kern="1200" dirty="0"/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smtClean="0"/>
            <a:t>Endorsement of the Programming document by the MS and submittal to the EC</a:t>
          </a:r>
          <a:endParaRPr lang="en-US" sz="1800" b="1" kern="1200" dirty="0"/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smtClean="0"/>
            <a:t>First draft of the Applicant’s Pack </a:t>
          </a:r>
          <a:endParaRPr lang="en-US" sz="1800" b="1" kern="1200" dirty="0"/>
        </a:p>
      </dsp:txBody>
      <dsp:txXfrm rot="-5400000">
        <a:off x="879980" y="2824986"/>
        <a:ext cx="9386875" cy="18983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E7473-BBBC-4611-98FC-495CF762D2D2}" type="datetimeFigureOut">
              <a:rPr lang="en-US" smtClean="0"/>
              <a:t>31/01/2019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BEB9B-D4C0-49B7-A2D1-A9D644E80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770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4BEB9B-D4C0-49B7-A2D1-A9D644E80DE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842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4BEB9B-D4C0-49B7-A2D1-A9D644E80DE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381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4BEB9B-D4C0-49B7-A2D1-A9D644E80DE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40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4BEB9B-D4C0-49B7-A2D1-A9D644E80DE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8747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4BEB9B-D4C0-49B7-A2D1-A9D644E80DE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722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5B53-6C93-4C37-B72D-30F815529F76}" type="datetimeFigureOut">
              <a:rPr lang="en-US" smtClean="0"/>
              <a:t>31/01/2019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88DB-0AE8-4D7D-B50A-681E15CF6CC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461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5B53-6C93-4C37-B72D-30F815529F76}" type="datetimeFigureOut">
              <a:rPr lang="en-US" smtClean="0"/>
              <a:t>31/01/2019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88DB-0AE8-4D7D-B50A-681E15CF6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23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5B53-6C93-4C37-B72D-30F815529F76}" type="datetimeFigureOut">
              <a:rPr lang="en-US" smtClean="0"/>
              <a:t>31/01/2019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88DB-0AE8-4D7D-B50A-681E15CF6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773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5B53-6C93-4C37-B72D-30F815529F76}" type="datetimeFigureOut">
              <a:rPr lang="en-US" smtClean="0"/>
              <a:t>31/01/2019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88DB-0AE8-4D7D-B50A-681E15CF6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937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5B53-6C93-4C37-B72D-30F815529F76}" type="datetimeFigureOut">
              <a:rPr lang="en-US" smtClean="0"/>
              <a:t>31/01/2019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88DB-0AE8-4D7D-B50A-681E15CF6CC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269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5B53-6C93-4C37-B72D-30F815529F76}" type="datetimeFigureOut">
              <a:rPr lang="en-US" smtClean="0"/>
              <a:t>31/01/2019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88DB-0AE8-4D7D-B50A-681E15CF6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96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5B53-6C93-4C37-B72D-30F815529F76}" type="datetimeFigureOut">
              <a:rPr lang="en-US" smtClean="0"/>
              <a:t>31/01/2019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88DB-0AE8-4D7D-B50A-681E15CF6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533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5B53-6C93-4C37-B72D-30F815529F76}" type="datetimeFigureOut">
              <a:rPr lang="en-US" smtClean="0"/>
              <a:t>31/01/2019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88DB-0AE8-4D7D-B50A-681E15CF6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229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5B53-6C93-4C37-B72D-30F815529F76}" type="datetimeFigureOut">
              <a:rPr lang="en-US" smtClean="0"/>
              <a:t>31/01/2019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88DB-0AE8-4D7D-B50A-681E15CF6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40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DD65B53-6C93-4C37-B72D-30F815529F76}" type="datetimeFigureOut">
              <a:rPr lang="en-US" smtClean="0"/>
              <a:t>31/01/2019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DD88DB-0AE8-4D7D-B50A-681E15CF6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809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5B53-6C93-4C37-B72D-30F815529F76}" type="datetimeFigureOut">
              <a:rPr lang="en-US" smtClean="0"/>
              <a:t>31/01/2019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88DB-0AE8-4D7D-B50A-681E15CF6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859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DD65B53-6C93-4C37-B72D-30F815529F76}" type="datetimeFigureOut">
              <a:rPr lang="en-US" smtClean="0"/>
              <a:t>31/01/2019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BDD88DB-0AE8-4D7D-B50A-681E15CF6CC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026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051" y="510744"/>
            <a:ext cx="10058400" cy="3056485"/>
          </a:xfrm>
        </p:spPr>
        <p:txBody>
          <a:bodyPr>
            <a:normAutofit/>
          </a:bodyPr>
          <a:lstStyle/>
          <a:p>
            <a:pPr algn="ctr"/>
            <a:r>
              <a:rPr lang="en-US" sz="6800" b="1" dirty="0" smtClean="0"/>
              <a:t>Romania-Bulgaria border. </a:t>
            </a:r>
            <a:br>
              <a:rPr lang="en-US" sz="6800" b="1" dirty="0" smtClean="0"/>
            </a:br>
            <a:r>
              <a:rPr lang="en-US" sz="6800" b="1" dirty="0" smtClean="0"/>
              <a:t>Perspectives for 2021-2027</a:t>
            </a:r>
            <a:endParaRPr lang="en-US" sz="6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b="1" dirty="0" smtClean="0"/>
              <a:t>C</a:t>
            </a:r>
            <a:r>
              <a:rPr lang="ro-RO" b="1" dirty="0" smtClean="0"/>
              <a:t>ĂLĂRAŞI</a:t>
            </a:r>
            <a:r>
              <a:rPr lang="en-US" b="1" dirty="0" smtClean="0"/>
              <a:t>, </a:t>
            </a:r>
            <a:r>
              <a:rPr lang="ro-RO" b="1" dirty="0" smtClean="0"/>
              <a:t>16th</a:t>
            </a:r>
            <a:r>
              <a:rPr lang="en-US" b="1" dirty="0" smtClean="0"/>
              <a:t> of </a:t>
            </a:r>
            <a:r>
              <a:rPr lang="en-GB" b="1" dirty="0" smtClean="0"/>
              <a:t>JANUARY</a:t>
            </a:r>
            <a:r>
              <a:rPr lang="en-US" b="1" dirty="0" smtClean="0"/>
              <a:t>, 201</a:t>
            </a:r>
            <a:r>
              <a:rPr lang="ro-RO" b="1" dirty="0" smtClean="0"/>
              <a:t>9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4921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Funding opportunities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 May, 2018 publication of draft Regulations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 Proposals, not final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 Estimated adoption date: December, 2020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 5 policy objectives to be supported by ERDF + 1 </a:t>
            </a:r>
            <a:r>
              <a:rPr lang="en-US" sz="3200" dirty="0" err="1" smtClean="0"/>
              <a:t>Interreg</a:t>
            </a:r>
            <a:r>
              <a:rPr lang="en-US" sz="3200" dirty="0" smtClean="0"/>
              <a:t> specific objective (Art. 2 ERDF Regulation and Art. 14 </a:t>
            </a:r>
            <a:r>
              <a:rPr lang="en-US" sz="3200" dirty="0" err="1" smtClean="0"/>
              <a:t>Interreg</a:t>
            </a:r>
            <a:r>
              <a:rPr lang="en-US" sz="3200" dirty="0" smtClean="0"/>
              <a:t> Regulation)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5853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Funding opportunities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200" dirty="0"/>
              <a:t> </a:t>
            </a:r>
            <a:r>
              <a:rPr lang="en-US" sz="2200" b="1" i="1" dirty="0"/>
              <a:t>a</a:t>
            </a:r>
            <a:r>
              <a:rPr lang="en-US" sz="2200" b="1" i="1" dirty="0" smtClean="0"/>
              <a:t> smarter Europe</a:t>
            </a:r>
            <a:r>
              <a:rPr lang="en-US" sz="2200" dirty="0" smtClean="0"/>
              <a:t>: research and innovation, digitization, entrepreneurship, SMEs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i="1" dirty="0" smtClean="0"/>
              <a:t>a greener, low-carbon Europe</a:t>
            </a:r>
            <a:r>
              <a:rPr lang="en-US" sz="2200" dirty="0" smtClean="0"/>
              <a:t>: energy, climate change, risk prevention, water management, biodiversity, pollution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i="1" dirty="0" smtClean="0"/>
              <a:t>a more connected Europe</a:t>
            </a:r>
            <a:r>
              <a:rPr lang="en-US" sz="2200" dirty="0" smtClean="0"/>
              <a:t>: digital connectivity, transport infrastructure, multimodal urban mobility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i="1" dirty="0" smtClean="0"/>
              <a:t>a more social Europe*: </a:t>
            </a:r>
            <a:r>
              <a:rPr lang="en-US" sz="2200" dirty="0" smtClean="0"/>
              <a:t>labor markets, education and training, marginalized communities/migrants/disadvantaged groups, health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i="1" dirty="0" smtClean="0"/>
              <a:t>a Europe closer to citizens: </a:t>
            </a:r>
            <a:r>
              <a:rPr lang="en-US" sz="2200" dirty="0" smtClean="0"/>
              <a:t>urban, rural and coastal areas and local initiatives (cultural heritage, security, CLLD)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i="1" dirty="0" smtClean="0"/>
              <a:t>a better </a:t>
            </a:r>
            <a:r>
              <a:rPr lang="en-US" sz="2200" b="1" i="1" dirty="0" err="1" smtClean="0"/>
              <a:t>Interreg</a:t>
            </a:r>
            <a:r>
              <a:rPr lang="en-US" sz="2200" b="1" i="1" dirty="0" smtClean="0"/>
              <a:t> governance: </a:t>
            </a:r>
            <a:r>
              <a:rPr lang="en-US" sz="2200" dirty="0" smtClean="0"/>
              <a:t>public administration, people-to-people actions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02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Important provisions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22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dirty="0" smtClean="0"/>
              <a:t> Proposed </a:t>
            </a:r>
            <a:r>
              <a:rPr lang="en-US" sz="2200" dirty="0"/>
              <a:t>reduction of co-financing rates (85% vs. 70</a:t>
            </a:r>
            <a:r>
              <a:rPr lang="en-US" sz="2200" dirty="0" smtClean="0"/>
              <a:t>%)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dirty="0" smtClean="0"/>
              <a:t> Joint </a:t>
            </a:r>
            <a:r>
              <a:rPr lang="en-US" sz="2200" dirty="0"/>
              <a:t>development, joint </a:t>
            </a:r>
            <a:r>
              <a:rPr lang="en-US" sz="2200" dirty="0" smtClean="0"/>
              <a:t>implementation, joint </a:t>
            </a:r>
            <a:r>
              <a:rPr lang="en-US" sz="2200" dirty="0"/>
              <a:t>staffing and joint financing </a:t>
            </a:r>
            <a:endParaRPr lang="en-US" sz="22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dirty="0" smtClean="0"/>
              <a:t>N+2 </a:t>
            </a:r>
            <a:r>
              <a:rPr lang="en-US" sz="2200" dirty="0"/>
              <a:t>de-commitment </a:t>
            </a:r>
            <a:r>
              <a:rPr lang="en-US" sz="2200" dirty="0" smtClean="0"/>
              <a:t>rule (impact on duration: max. 24 months)</a:t>
            </a:r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53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Important provisions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17184"/>
            <a:ext cx="10058400" cy="4023360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2800" b="1" dirty="0" smtClean="0"/>
              <a:t>   Integrated Territorial Investment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2800" b="1" dirty="0" smtClean="0"/>
              <a:t>   Community-led Local Development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800" b="1" dirty="0" smtClean="0"/>
              <a:t> Small Project Fund </a:t>
            </a:r>
            <a:endParaRPr lang="en-US" sz="2800" b="1" dirty="0"/>
          </a:p>
        </p:txBody>
      </p:sp>
      <p:sp>
        <p:nvSpPr>
          <p:cNvPr id="4" name="Left Brace 3"/>
          <p:cNvSpPr/>
          <p:nvPr/>
        </p:nvSpPr>
        <p:spPr>
          <a:xfrm>
            <a:off x="851535" y="2411730"/>
            <a:ext cx="468000" cy="1360170"/>
          </a:xfrm>
          <a:prstGeom prst="leftBrace">
            <a:avLst/>
          </a:prstGeom>
          <a:ln w="28575"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866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64970" y="253048"/>
            <a:ext cx="10058400" cy="998537"/>
          </a:xfrm>
        </p:spPr>
        <p:txBody>
          <a:bodyPr/>
          <a:lstStyle/>
          <a:p>
            <a:pPr algn="ctr"/>
            <a:r>
              <a:rPr lang="en-US" b="1" dirty="0" smtClean="0"/>
              <a:t>Indicative schedule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77777788"/>
              </p:ext>
            </p:extLst>
          </p:nvPr>
        </p:nvGraphicFramePr>
        <p:xfrm>
          <a:off x="976630" y="1399223"/>
          <a:ext cx="10369550" cy="482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260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31570" y="1314768"/>
            <a:ext cx="10058400" cy="1450975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/>
              <a:t>Think needs !</a:t>
            </a:r>
            <a:br>
              <a:rPr lang="en-US" sz="7200" b="1" dirty="0"/>
            </a:br>
            <a:endParaRPr lang="en-US" sz="7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6160" y="2543175"/>
            <a:ext cx="5189220" cy="334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19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419</TotalTime>
  <Words>337</Words>
  <Application>Microsoft Office PowerPoint</Application>
  <PresentationFormat>Widescreen</PresentationFormat>
  <Paragraphs>47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Wingdings</vt:lpstr>
      <vt:lpstr>Retrospect</vt:lpstr>
      <vt:lpstr>Romania-Bulgaria border.  Perspectives for 2021-2027</vt:lpstr>
      <vt:lpstr>Funding opportunities </vt:lpstr>
      <vt:lpstr>Funding opportunities</vt:lpstr>
      <vt:lpstr>Important provisions</vt:lpstr>
      <vt:lpstr>Important provisions </vt:lpstr>
      <vt:lpstr>Indicative schedule</vt:lpstr>
      <vt:lpstr>Think needs 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Romania-Bulgaria border.  Perspectives for 2021-2027</dc:title>
  <dc:creator>Mihaela Piroi</dc:creator>
  <cp:lastModifiedBy>Alexandru Dinu</cp:lastModifiedBy>
  <cp:revision>28</cp:revision>
  <dcterms:created xsi:type="dcterms:W3CDTF">2018-11-26T11:13:38Z</dcterms:created>
  <dcterms:modified xsi:type="dcterms:W3CDTF">2019-01-31T10:44:35Z</dcterms:modified>
</cp:coreProperties>
</file>