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321" r:id="rId2"/>
    <p:sldId id="322" r:id="rId3"/>
    <p:sldId id="323" r:id="rId4"/>
    <p:sldId id="324" r:id="rId5"/>
    <p:sldId id="325" r:id="rId6"/>
    <p:sldId id="368" r:id="rId7"/>
    <p:sldId id="326" r:id="rId8"/>
    <p:sldId id="328" r:id="rId9"/>
    <p:sldId id="329" r:id="rId10"/>
    <p:sldId id="330" r:id="rId11"/>
    <p:sldId id="331" r:id="rId12"/>
    <p:sldId id="332" r:id="rId13"/>
    <p:sldId id="333" r:id="rId14"/>
    <p:sldId id="334" r:id="rId15"/>
    <p:sldId id="335" r:id="rId16"/>
    <p:sldId id="336" r:id="rId17"/>
    <p:sldId id="337" r:id="rId18"/>
    <p:sldId id="338" r:id="rId19"/>
    <p:sldId id="339" r:id="rId20"/>
    <p:sldId id="341" r:id="rId21"/>
    <p:sldId id="342" r:id="rId22"/>
    <p:sldId id="370" r:id="rId23"/>
    <p:sldId id="345" r:id="rId24"/>
    <p:sldId id="346" r:id="rId25"/>
    <p:sldId id="347" r:id="rId26"/>
    <p:sldId id="348" r:id="rId27"/>
    <p:sldId id="349" r:id="rId28"/>
    <p:sldId id="367" r:id="rId29"/>
    <p:sldId id="350" r:id="rId30"/>
    <p:sldId id="366" r:id="rId31"/>
    <p:sldId id="351" r:id="rId32"/>
    <p:sldId id="353" r:id="rId33"/>
    <p:sldId id="354" r:id="rId34"/>
    <p:sldId id="355" r:id="rId35"/>
    <p:sldId id="356" r:id="rId36"/>
    <p:sldId id="357" r:id="rId37"/>
    <p:sldId id="358" r:id="rId38"/>
    <p:sldId id="359" r:id="rId39"/>
    <p:sldId id="360" r:id="rId40"/>
    <p:sldId id="361" r:id="rId41"/>
    <p:sldId id="362" r:id="rId42"/>
    <p:sldId id="363" r:id="rId43"/>
    <p:sldId id="364" r:id="rId4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909" userDrawn="1">
          <p15:clr>
            <a:srgbClr val="A4A3A4"/>
          </p15:clr>
        </p15:guide>
        <p15:guide id="2" pos="2197" userDrawn="1">
          <p15:clr>
            <a:srgbClr val="A4A3A4"/>
          </p15:clr>
        </p15:guide>
        <p15:guide id="3" orient="horz" pos="2880">
          <p15:clr>
            <a:srgbClr val="A4A3A4"/>
          </p15:clr>
        </p15:guide>
        <p15:guide id="4"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2812"/>
    <a:srgbClr val="000000"/>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04" autoAdjust="0"/>
    <p:restoredTop sz="77872" autoAdjust="0"/>
  </p:normalViewPr>
  <p:slideViewPr>
    <p:cSldViewPr>
      <p:cViewPr varScale="1">
        <p:scale>
          <a:sx n="68" d="100"/>
          <a:sy n="68" d="100"/>
        </p:scale>
        <p:origin x="-2146" y="-72"/>
      </p:cViewPr>
      <p:guideLst>
        <p:guide orient="horz" pos="2160"/>
        <p:guide pos="2880"/>
      </p:guideLst>
    </p:cSldViewPr>
  </p:slideViewPr>
  <p:outlineViewPr>
    <p:cViewPr>
      <p:scale>
        <a:sx n="33" d="100"/>
        <a:sy n="33" d="100"/>
      </p:scale>
      <p:origin x="0" y="-2125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57" d="100"/>
          <a:sy n="57" d="100"/>
        </p:scale>
        <p:origin x="-2460" y="-84"/>
      </p:cViewPr>
      <p:guideLst>
        <p:guide orient="horz" pos="2909"/>
        <p:guide orient="horz" pos="2880"/>
        <p:guide pos="2197"/>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71693" cy="456537"/>
          </a:xfrm>
          <a:prstGeom prst="rect">
            <a:avLst/>
          </a:prstGeom>
        </p:spPr>
        <p:txBody>
          <a:bodyPr vert="horz" lIns="90658" tIns="45330" rIns="90658" bIns="45330"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84704" y="2"/>
            <a:ext cx="2971693" cy="456537"/>
          </a:xfrm>
          <a:prstGeom prst="rect">
            <a:avLst/>
          </a:prstGeom>
        </p:spPr>
        <p:txBody>
          <a:bodyPr vert="horz" lIns="90658" tIns="45330" rIns="90658" bIns="45330" rtlCol="0"/>
          <a:lstStyle>
            <a:lvl1pPr algn="r">
              <a:defRPr sz="1200">
                <a:latin typeface="Arial" charset="0"/>
                <a:cs typeface="+mn-cs"/>
              </a:defRPr>
            </a:lvl1pPr>
          </a:lstStyle>
          <a:p>
            <a:pPr>
              <a:defRPr/>
            </a:pPr>
            <a:fld id="{755070D7-6F45-4867-8562-F18679E49EE9}" type="datetimeFigureOut">
              <a:rPr lang="ro-RO"/>
              <a:pPr>
                <a:defRPr/>
              </a:pPr>
              <a:t>18.09.2017</a:t>
            </a:fld>
            <a:endParaRPr lang="ro-RO"/>
          </a:p>
        </p:txBody>
      </p:sp>
      <p:sp>
        <p:nvSpPr>
          <p:cNvPr id="4" name="Footer Placeholder 3"/>
          <p:cNvSpPr>
            <a:spLocks noGrp="1"/>
          </p:cNvSpPr>
          <p:nvPr>
            <p:ph type="ftr" sz="quarter" idx="2"/>
          </p:nvPr>
        </p:nvSpPr>
        <p:spPr>
          <a:xfrm>
            <a:off x="1" y="8685991"/>
            <a:ext cx="2971693" cy="456537"/>
          </a:xfrm>
          <a:prstGeom prst="rect">
            <a:avLst/>
          </a:prstGeom>
        </p:spPr>
        <p:txBody>
          <a:bodyPr vert="horz" lIns="90658" tIns="45330" rIns="90658" bIns="45330"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84704" y="8685991"/>
            <a:ext cx="2971693" cy="456537"/>
          </a:xfrm>
          <a:prstGeom prst="rect">
            <a:avLst/>
          </a:prstGeom>
        </p:spPr>
        <p:txBody>
          <a:bodyPr vert="horz" lIns="90658" tIns="45330" rIns="90658" bIns="45330"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71693" cy="456537"/>
          </a:xfrm>
          <a:prstGeom prst="rect">
            <a:avLst/>
          </a:prstGeom>
        </p:spPr>
        <p:txBody>
          <a:bodyPr vert="horz" lIns="90658" tIns="45330" rIns="90658" bIns="45330"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84704" y="2"/>
            <a:ext cx="2971693" cy="456537"/>
          </a:xfrm>
          <a:prstGeom prst="rect">
            <a:avLst/>
          </a:prstGeom>
        </p:spPr>
        <p:txBody>
          <a:bodyPr vert="horz" lIns="90658" tIns="45330" rIns="90658" bIns="45330" rtlCol="0"/>
          <a:lstStyle>
            <a:lvl1pPr algn="r">
              <a:defRPr sz="1200">
                <a:latin typeface="Arial" charset="0"/>
                <a:cs typeface="+mn-cs"/>
              </a:defRPr>
            </a:lvl1pPr>
          </a:lstStyle>
          <a:p>
            <a:pPr>
              <a:defRPr/>
            </a:pPr>
            <a:fld id="{1513F57D-D02A-4DF3-828D-8246D1119CE6}" type="datetimeFigureOut">
              <a:rPr lang="ro-RO"/>
              <a:pPr>
                <a:defRPr/>
              </a:pPr>
              <a:t>18.09.2017</a:t>
            </a:fld>
            <a:endParaRPr lang="ro-RO"/>
          </a:p>
        </p:txBody>
      </p:sp>
      <p:sp>
        <p:nvSpPr>
          <p:cNvPr id="4" name="Slide Image Placeholder 3"/>
          <p:cNvSpPr>
            <a:spLocks noGrp="1" noRot="1" noChangeAspect="1"/>
          </p:cNvSpPr>
          <p:nvPr>
            <p:ph type="sldImg" idx="2"/>
          </p:nvPr>
        </p:nvSpPr>
        <p:spPr>
          <a:xfrm>
            <a:off x="1143000" y="685800"/>
            <a:ext cx="4572000" cy="3430588"/>
          </a:xfrm>
          <a:prstGeom prst="rect">
            <a:avLst/>
          </a:prstGeom>
          <a:noFill/>
          <a:ln w="12700">
            <a:solidFill>
              <a:prstClr val="black"/>
            </a:solidFill>
          </a:ln>
        </p:spPr>
        <p:txBody>
          <a:bodyPr vert="horz" lIns="90658" tIns="45330" rIns="90658" bIns="45330" rtlCol="0" anchor="ctr"/>
          <a:lstStyle/>
          <a:p>
            <a:pPr lvl="0"/>
            <a:endParaRPr lang="ro-RO" noProof="0" smtClean="0"/>
          </a:p>
        </p:txBody>
      </p:sp>
      <p:sp>
        <p:nvSpPr>
          <p:cNvPr id="5" name="Notes Placeholder 4"/>
          <p:cNvSpPr>
            <a:spLocks noGrp="1"/>
          </p:cNvSpPr>
          <p:nvPr>
            <p:ph type="body" sz="quarter" idx="3"/>
          </p:nvPr>
        </p:nvSpPr>
        <p:spPr>
          <a:xfrm>
            <a:off x="685159" y="4344467"/>
            <a:ext cx="5487684" cy="4113254"/>
          </a:xfrm>
          <a:prstGeom prst="rect">
            <a:avLst/>
          </a:prstGeom>
        </p:spPr>
        <p:txBody>
          <a:bodyPr vert="horz" lIns="90658" tIns="45330" rIns="90658" bIns="4533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smtClean="0"/>
          </a:p>
        </p:txBody>
      </p:sp>
      <p:sp>
        <p:nvSpPr>
          <p:cNvPr id="6" name="Footer Placeholder 5"/>
          <p:cNvSpPr>
            <a:spLocks noGrp="1"/>
          </p:cNvSpPr>
          <p:nvPr>
            <p:ph type="ftr" sz="quarter" idx="4"/>
          </p:nvPr>
        </p:nvSpPr>
        <p:spPr>
          <a:xfrm>
            <a:off x="1" y="8685991"/>
            <a:ext cx="2971693" cy="456537"/>
          </a:xfrm>
          <a:prstGeom prst="rect">
            <a:avLst/>
          </a:prstGeom>
        </p:spPr>
        <p:txBody>
          <a:bodyPr vert="horz" lIns="90658" tIns="45330" rIns="90658" bIns="45330"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84704" y="8685991"/>
            <a:ext cx="2971693" cy="456537"/>
          </a:xfrm>
          <a:prstGeom prst="rect">
            <a:avLst/>
          </a:prstGeom>
        </p:spPr>
        <p:txBody>
          <a:bodyPr vert="horz" lIns="90658" tIns="45330" rIns="90658" bIns="45330"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_Section_B_&#8211;"/><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_Section_B_&#8211;"/><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_Sub-section_C.2_Project"/><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dirty="0" smtClean="0"/>
          </a:p>
        </p:txBody>
      </p:sp>
      <p:sp>
        <p:nvSpPr>
          <p:cNvPr id="2" name="Slide Number Placeholder 1"/>
          <p:cNvSpPr>
            <a:spLocks noGrp="1"/>
          </p:cNvSpPr>
          <p:nvPr>
            <p:ph type="sldNum" sz="quarter" idx="10"/>
          </p:nvPr>
        </p:nvSpPr>
        <p:spPr/>
        <p:txBody>
          <a:bodyPr/>
          <a:lstStyle/>
          <a:p>
            <a:pPr>
              <a:defRPr/>
            </a:pPr>
            <a:fld id="{0B04A4B7-F955-4CD1-A2AB-A0E9A51EB12E}" type="slidenum">
              <a:rPr lang="ro-RO" smtClean="0"/>
              <a:pPr>
                <a:defRPr/>
              </a:pPr>
              <a:t>1</a:t>
            </a:fld>
            <a:endParaRPr lang="ro-RO"/>
          </a:p>
        </p:txBody>
      </p:sp>
    </p:spTree>
    <p:extLst>
      <p:ext uri="{BB962C8B-B14F-4D97-AF65-F5344CB8AC3E}">
        <p14:creationId xmlns:p14="http://schemas.microsoft.com/office/powerpoint/2010/main" val="2947377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Don’t forget to press the</a:t>
            </a:r>
            <a:r>
              <a:rPr lang="en-GB" sz="1200" b="1" kern="1200" baseline="0" dirty="0" smtClean="0">
                <a:solidFill>
                  <a:schemeClr val="tx1"/>
                </a:solidFill>
                <a:effectLst/>
                <a:latin typeface="+mn-lt"/>
                <a:ea typeface="+mn-ea"/>
                <a:cs typeface="+mn-cs"/>
              </a:rPr>
              <a:t> SAVE </a:t>
            </a:r>
            <a:r>
              <a:rPr lang="en-GB" sz="1200" b="1" kern="1200" dirty="0" smtClean="0">
                <a:solidFill>
                  <a:schemeClr val="tx1"/>
                </a:solidFill>
                <a:effectLst/>
                <a:latin typeface="+mn-lt"/>
                <a:ea typeface="+mn-ea"/>
                <a:cs typeface="+mn-cs"/>
              </a:rPr>
              <a:t>button from time to time, after you enter data and before you exit the section!</a:t>
            </a:r>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12</a:t>
            </a:fld>
            <a:endParaRPr lang="ro-RO"/>
          </a:p>
        </p:txBody>
      </p:sp>
    </p:spTree>
    <p:extLst>
      <p:ext uri="{BB962C8B-B14F-4D97-AF65-F5344CB8AC3E}">
        <p14:creationId xmlns:p14="http://schemas.microsoft.com/office/powerpoint/2010/main" val="2387236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Communication result indicators section is optional</a:t>
            </a:r>
            <a:r>
              <a:rPr lang="en-US" sz="1200" i="0" kern="1200" dirty="0" smtClean="0">
                <a:solidFill>
                  <a:schemeClr val="tx1"/>
                </a:solidFill>
                <a:effectLst/>
                <a:latin typeface="+mn-lt"/>
                <a:ea typeface="+mn-ea"/>
                <a:cs typeface="+mn-cs"/>
              </a:rPr>
              <a:t>. </a:t>
            </a:r>
          </a:p>
          <a:p>
            <a:r>
              <a:rPr lang="en-US" sz="1200" i="0" kern="1200" dirty="0" smtClean="0">
                <a:solidFill>
                  <a:schemeClr val="tx1"/>
                </a:solidFill>
                <a:effectLst/>
                <a:latin typeface="+mn-lt"/>
                <a:ea typeface="+mn-ea"/>
                <a:cs typeface="+mn-cs"/>
              </a:rPr>
              <a:t>Fill it in only in case your project has a contribution to the listed communication result indicators. provide a quantification of the target together with a brief explanation on the expected contribution.</a:t>
            </a:r>
          </a:p>
          <a:p>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13</a:t>
            </a:fld>
            <a:endParaRPr lang="ro-RO"/>
          </a:p>
        </p:txBody>
      </p:sp>
    </p:spTree>
    <p:extLst>
      <p:ext uri="{BB962C8B-B14F-4D97-AF65-F5344CB8AC3E}">
        <p14:creationId xmlns:p14="http://schemas.microsoft.com/office/powerpoint/2010/main" val="1362630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first section “Work Package/Activities List” presents an overview of all WPs and timeline for the project implementation with all the Work Packages that you define in the system.</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A Gantt chart with project main outputs, activities and deliverables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automatically created and displayed by the system, with every new Work Package that you define in the system.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effectLst/>
                <a:latin typeface="+mn-lt"/>
                <a:ea typeface="+mn-ea"/>
                <a:cs typeface="+mn-cs"/>
              </a:rPr>
              <a:t>A Work package (WP)</a:t>
            </a:r>
            <a:r>
              <a:rPr lang="en-US" sz="1200" kern="1200" dirty="0" smtClean="0">
                <a:solidFill>
                  <a:schemeClr val="tx1"/>
                </a:solidFill>
                <a:effectLst/>
                <a:latin typeface="+mn-lt"/>
                <a:ea typeface="+mn-ea"/>
                <a:cs typeface="+mn-cs"/>
              </a:rPr>
              <a:t> is a group of activities defined in the work plan and contributing to achieving the same final goal (e.g. Seminar, Study).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effectLst/>
                <a:latin typeface="+mn-lt"/>
                <a:ea typeface="+mn-ea"/>
                <a:cs typeface="+mn-cs"/>
              </a:rPr>
              <a:t>Try to group your project activities so that a WP has a contribution to a </a:t>
            </a:r>
            <a:r>
              <a:rPr lang="en-US" sz="1200" b="1" kern="1200" dirty="0" err="1" smtClean="0">
                <a:solidFill>
                  <a:schemeClr val="tx1"/>
                </a:solidFill>
                <a:effectLst/>
                <a:latin typeface="+mn-lt"/>
                <a:ea typeface="+mn-ea"/>
                <a:cs typeface="+mn-cs"/>
              </a:rPr>
              <a:t>programme</a:t>
            </a:r>
            <a:r>
              <a:rPr lang="en-US" sz="1200" b="1" kern="1200" dirty="0" smtClean="0">
                <a:solidFill>
                  <a:schemeClr val="tx1"/>
                </a:solidFill>
                <a:effectLst/>
                <a:latin typeface="+mn-lt"/>
                <a:ea typeface="+mn-ea"/>
                <a:cs typeface="+mn-cs"/>
              </a:rPr>
              <a:t> output!!</a:t>
            </a:r>
          </a:p>
          <a:p>
            <a:pPr marL="0" marR="0" indent="0" algn="l" defTabSz="914400" rtl="0" eaLnBrk="0" fontAlgn="base" latinLnBrk="0" hangingPunct="0">
              <a:lnSpc>
                <a:spcPct val="100000"/>
              </a:lnSpc>
              <a:spcBef>
                <a:spcPct val="30000"/>
              </a:spcBef>
              <a:spcAft>
                <a:spcPct val="0"/>
              </a:spcAft>
              <a:buClrTx/>
              <a:buSzTx/>
              <a:buFontTx/>
              <a:buNone/>
              <a:tabLst/>
              <a:defRPr/>
            </a:pPr>
            <a:endParaRPr lang="ro-RO" dirty="0" smtClean="0"/>
          </a:p>
          <a:p>
            <a:r>
              <a:rPr lang="en-US" sz="1200" kern="1200" dirty="0" smtClean="0">
                <a:solidFill>
                  <a:schemeClr val="tx1"/>
                </a:solidFill>
                <a:effectLst/>
                <a:latin typeface="+mn-lt"/>
                <a:ea typeface="+mn-ea"/>
                <a:cs typeface="+mn-cs"/>
              </a:rPr>
              <a:t>There are five different types of WPs to be used by the project for activities planning:</a:t>
            </a:r>
          </a:p>
          <a:p>
            <a:r>
              <a:rPr lang="en-US" sz="1200" kern="1200" dirty="0" smtClean="0">
                <a:solidFill>
                  <a:schemeClr val="tx1"/>
                </a:solidFill>
                <a:effectLst/>
                <a:latin typeface="+mn-lt"/>
                <a:ea typeface="+mn-ea"/>
                <a:cs typeface="+mn-cs"/>
              </a:rPr>
              <a:t>0) </a:t>
            </a:r>
            <a:r>
              <a:rPr lang="en-US" sz="1200" b="1" kern="1200" dirty="0" smtClean="0">
                <a:solidFill>
                  <a:schemeClr val="tx1"/>
                </a:solidFill>
                <a:effectLst/>
                <a:latin typeface="+mn-lt"/>
                <a:ea typeface="+mn-ea"/>
                <a:cs typeface="+mn-cs"/>
              </a:rPr>
              <a:t>Project</a:t>
            </a:r>
            <a:r>
              <a:rPr lang="en-US" sz="1200" b="1" kern="1200" baseline="0" dirty="0" smtClean="0">
                <a:solidFill>
                  <a:schemeClr val="tx1"/>
                </a:solidFill>
                <a:effectLst/>
                <a:latin typeface="+mn-lt"/>
                <a:ea typeface="+mn-ea"/>
                <a:cs typeface="+mn-cs"/>
              </a:rPr>
              <a:t> preparation</a:t>
            </a:r>
            <a:r>
              <a:rPr lang="en-US" sz="1200" kern="1200" dirty="0" smtClean="0">
                <a:solidFill>
                  <a:schemeClr val="tx1"/>
                </a:solidFill>
                <a:effectLst/>
                <a:latin typeface="+mn-lt"/>
                <a:ea typeface="+mn-ea"/>
                <a:cs typeface="+mn-cs"/>
              </a:rPr>
              <a:t>– mandatory for all projects. 1 per project</a:t>
            </a:r>
          </a:p>
          <a:p>
            <a:r>
              <a:rPr lang="en-US" sz="1200" kern="1200" dirty="0" smtClean="0">
                <a:solidFill>
                  <a:schemeClr val="tx1"/>
                </a:solidFill>
                <a:effectLst/>
                <a:latin typeface="+mn-lt"/>
                <a:ea typeface="+mn-ea"/>
                <a:cs typeface="+mn-cs"/>
              </a:rPr>
              <a:t>1) </a:t>
            </a:r>
            <a:r>
              <a:rPr lang="en-US" sz="1200" b="1" u="none" kern="1200" dirty="0" smtClean="0">
                <a:solidFill>
                  <a:schemeClr val="tx1"/>
                </a:solidFill>
                <a:effectLst/>
                <a:latin typeface="+mn-lt"/>
                <a:ea typeface="+mn-ea"/>
                <a:cs typeface="+mn-cs"/>
              </a:rPr>
              <a:t>Project Management</a:t>
            </a:r>
            <a:r>
              <a:rPr lang="en-US" sz="1200" kern="1200" dirty="0" smtClean="0">
                <a:solidFill>
                  <a:schemeClr val="tx1"/>
                </a:solidFill>
                <a:effectLst/>
                <a:latin typeface="+mn-lt"/>
                <a:ea typeface="+mn-ea"/>
                <a:cs typeface="+mn-cs"/>
              </a:rPr>
              <a:t> – mandatory for all projects. 1 per project</a:t>
            </a:r>
          </a:p>
          <a:p>
            <a:r>
              <a:rPr lang="en-US" sz="1200" kern="1200" dirty="0" smtClean="0">
                <a:solidFill>
                  <a:schemeClr val="tx1"/>
                </a:solidFill>
                <a:effectLst/>
                <a:latin typeface="+mn-lt"/>
                <a:ea typeface="+mn-ea"/>
                <a:cs typeface="+mn-cs"/>
              </a:rPr>
              <a:t>2) </a:t>
            </a:r>
            <a:r>
              <a:rPr lang="en-US" sz="1200" b="1" u="none" kern="1200" dirty="0" smtClean="0">
                <a:solidFill>
                  <a:schemeClr val="tx1"/>
                </a:solidFill>
                <a:effectLst/>
                <a:latin typeface="+mn-lt"/>
                <a:ea typeface="+mn-ea"/>
                <a:cs typeface="+mn-cs"/>
              </a:rPr>
              <a:t>Communication</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mandatory for all projects. 1 per project</a:t>
            </a:r>
          </a:p>
          <a:p>
            <a:r>
              <a:rPr lang="en-US" sz="1200" kern="1200" dirty="0" smtClean="0">
                <a:solidFill>
                  <a:schemeClr val="tx1"/>
                </a:solidFill>
                <a:effectLst/>
                <a:latin typeface="+mn-lt"/>
                <a:ea typeface="+mn-ea"/>
                <a:cs typeface="+mn-cs"/>
              </a:rPr>
              <a:t>3) </a:t>
            </a:r>
            <a:r>
              <a:rPr lang="en-US" sz="1200" b="1" u="none" kern="1200" dirty="0" smtClean="0">
                <a:solidFill>
                  <a:schemeClr val="tx1"/>
                </a:solidFill>
                <a:effectLst/>
                <a:latin typeface="+mn-lt"/>
                <a:ea typeface="+mn-ea"/>
                <a:cs typeface="+mn-cs"/>
              </a:rPr>
              <a:t>Implementation</a:t>
            </a:r>
            <a:r>
              <a:rPr lang="en-US" sz="1200" kern="1200" dirty="0" smtClean="0">
                <a:solidFill>
                  <a:schemeClr val="tx1"/>
                </a:solidFill>
                <a:effectLst/>
                <a:latin typeface="+mn-lt"/>
                <a:ea typeface="+mn-ea"/>
                <a:cs typeface="+mn-cs"/>
              </a:rPr>
              <a:t> – mandatory for all projects. </a:t>
            </a:r>
          </a:p>
          <a:p>
            <a:r>
              <a:rPr lang="en-US" sz="1200" kern="1200" dirty="0" smtClean="0">
                <a:solidFill>
                  <a:schemeClr val="tx1"/>
                </a:solidFill>
                <a:effectLst/>
                <a:latin typeface="+mn-lt"/>
                <a:ea typeface="+mn-ea"/>
                <a:cs typeface="+mn-cs"/>
              </a:rPr>
              <a:t>4) </a:t>
            </a:r>
            <a:r>
              <a:rPr lang="en-US" sz="1200" b="1" u="none" kern="1200" dirty="0" smtClean="0">
                <a:solidFill>
                  <a:schemeClr val="tx1"/>
                </a:solidFill>
                <a:effectLst/>
                <a:latin typeface="+mn-lt"/>
                <a:ea typeface="+mn-ea"/>
                <a:cs typeface="+mn-cs"/>
              </a:rPr>
              <a:t>Investment</a:t>
            </a:r>
            <a:r>
              <a:rPr lang="en-US" sz="1200" kern="1200" dirty="0" smtClean="0">
                <a:solidFill>
                  <a:schemeClr val="tx1"/>
                </a:solidFill>
                <a:effectLst/>
                <a:latin typeface="+mn-lt"/>
                <a:ea typeface="+mn-ea"/>
                <a:cs typeface="+mn-cs"/>
              </a:rPr>
              <a:t> – mandatory only for hard projects with works components.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information you fill in in</a:t>
            </a:r>
            <a:r>
              <a:rPr lang="en-US" sz="1200" kern="1200" baseline="0" dirty="0" smtClean="0">
                <a:solidFill>
                  <a:schemeClr val="tx1"/>
                </a:solidFill>
                <a:effectLst/>
                <a:latin typeface="+mn-lt"/>
                <a:ea typeface="+mn-ea"/>
                <a:cs typeface="+mn-cs"/>
              </a:rPr>
              <a:t> this section must reflect what you wrote in the Expression of Interest – this is the detailed description of activities that you presented in Step 1!</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14</a:t>
            </a:fld>
            <a:endParaRPr lang="ro-RO"/>
          </a:p>
        </p:txBody>
      </p:sp>
    </p:spTree>
    <p:extLst>
      <p:ext uri="{BB962C8B-B14F-4D97-AF65-F5344CB8AC3E}">
        <p14:creationId xmlns:p14="http://schemas.microsoft.com/office/powerpoint/2010/main" val="2856697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When filling in the start and end dates of the WP, please pay attention to </a:t>
            </a:r>
            <a:r>
              <a:rPr lang="en-US" sz="1200" b="1" kern="1200" dirty="0" smtClean="0">
                <a:solidFill>
                  <a:schemeClr val="tx1"/>
                </a:solidFill>
                <a:effectLst/>
                <a:latin typeface="+mn-lt"/>
                <a:ea typeface="+mn-ea"/>
                <a:cs typeface="+mn-cs"/>
              </a:rPr>
              <a:t>fill in first</a:t>
            </a:r>
            <a:r>
              <a:rPr lang="en-US" sz="1200" kern="1200" dirty="0" smtClean="0">
                <a:solidFill>
                  <a:schemeClr val="tx1"/>
                </a:solidFill>
                <a:effectLst/>
                <a:latin typeface="+mn-lt"/>
                <a:ea typeface="+mn-ea"/>
                <a:cs typeface="+mn-cs"/>
              </a:rPr>
              <a:t> the End Date – first year and then month and only after this is filled, continue with the Start Date – first year and then month (otherwise, the Start Date will be reset to the project start date and you will have to fill it in again!).</a:t>
            </a:r>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15</a:t>
            </a:fld>
            <a:endParaRPr lang="ro-RO"/>
          </a:p>
        </p:txBody>
      </p:sp>
    </p:spTree>
    <p:extLst>
      <p:ext uri="{BB962C8B-B14F-4D97-AF65-F5344CB8AC3E}">
        <p14:creationId xmlns:p14="http://schemas.microsoft.com/office/powerpoint/2010/main" val="1923226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The summary</a:t>
            </a:r>
            <a:r>
              <a:rPr lang="en-US" sz="1200" kern="1200" baseline="0" dirty="0" smtClean="0">
                <a:solidFill>
                  <a:schemeClr val="tx1"/>
                </a:solidFill>
                <a:effectLst/>
                <a:latin typeface="+mn-lt"/>
                <a:ea typeface="+mn-ea"/>
                <a:cs typeface="+mn-cs"/>
              </a:rPr>
              <a:t> description of Project Management should include description of:</a:t>
            </a:r>
          </a:p>
          <a:p>
            <a:r>
              <a:rPr lang="en-US" sz="1200" kern="1200" dirty="0" smtClean="0">
                <a:solidFill>
                  <a:schemeClr val="tx1"/>
                </a:solidFill>
                <a:effectLst/>
                <a:latin typeface="+mn-lt"/>
                <a:ea typeface="+mn-ea"/>
                <a:cs typeface="+mn-cs"/>
              </a:rPr>
              <a:t>• Structure, responsibilities and procedures for the day-to-day management and co-ordination;</a:t>
            </a:r>
          </a:p>
          <a:p>
            <a:r>
              <a:rPr lang="en-US" sz="1200" kern="1200" dirty="0" smtClean="0">
                <a:solidFill>
                  <a:schemeClr val="tx1"/>
                </a:solidFill>
                <a:effectLst/>
                <a:latin typeface="+mn-lt"/>
                <a:ea typeface="+mn-ea"/>
                <a:cs typeface="+mn-cs"/>
              </a:rPr>
              <a:t>• Communication within the partnership;</a:t>
            </a:r>
          </a:p>
          <a:p>
            <a:r>
              <a:rPr lang="en-US" sz="1200" kern="1200" dirty="0" smtClean="0">
                <a:solidFill>
                  <a:schemeClr val="tx1"/>
                </a:solidFill>
                <a:effectLst/>
                <a:latin typeface="+mn-lt"/>
                <a:ea typeface="+mn-ea"/>
                <a:cs typeface="+mn-cs"/>
              </a:rPr>
              <a:t>• Reporting and evaluation procedures;</a:t>
            </a:r>
          </a:p>
          <a:p>
            <a:r>
              <a:rPr lang="en-US" sz="1200" kern="1200" dirty="0" smtClean="0">
                <a:solidFill>
                  <a:schemeClr val="tx1"/>
                </a:solidFill>
                <a:effectLst/>
                <a:latin typeface="+mn-lt"/>
                <a:ea typeface="+mn-ea"/>
                <a:cs typeface="+mn-cs"/>
              </a:rPr>
              <a:t>• Risk and quality management;</a:t>
            </a:r>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16</a:t>
            </a:fld>
            <a:endParaRPr lang="ro-RO"/>
          </a:p>
        </p:txBody>
      </p:sp>
    </p:spTree>
    <p:extLst>
      <p:ext uri="{BB962C8B-B14F-4D97-AF65-F5344CB8AC3E}">
        <p14:creationId xmlns:p14="http://schemas.microsoft.com/office/powerpoint/2010/main" val="4190256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All </a:t>
            </a:r>
            <a:r>
              <a:rPr lang="en-US" sz="1200" b="1" kern="1200" dirty="0" smtClean="0">
                <a:solidFill>
                  <a:schemeClr val="tx1"/>
                </a:solidFill>
                <a:effectLst/>
                <a:latin typeface="+mn-lt"/>
                <a:ea typeface="+mn-ea"/>
                <a:cs typeface="+mn-cs"/>
              </a:rPr>
              <a:t>activities</a:t>
            </a:r>
            <a:r>
              <a:rPr lang="en-US" sz="1200" kern="1200" dirty="0" smtClean="0">
                <a:solidFill>
                  <a:schemeClr val="tx1"/>
                </a:solidFill>
                <a:effectLst/>
                <a:latin typeface="+mn-lt"/>
                <a:ea typeface="+mn-ea"/>
                <a:cs typeface="+mn-cs"/>
              </a:rPr>
              <a:t> should have a very short and relevant name. When filling in the start and end dates of the WP, please pay attention to </a:t>
            </a:r>
            <a:r>
              <a:rPr lang="en-US" sz="1200" b="1" kern="1200" dirty="0" smtClean="0">
                <a:solidFill>
                  <a:schemeClr val="tx1"/>
                </a:solidFill>
                <a:effectLst/>
                <a:latin typeface="+mn-lt"/>
                <a:ea typeface="+mn-ea"/>
                <a:cs typeface="+mn-cs"/>
              </a:rPr>
              <a:t>fill in first</a:t>
            </a:r>
            <a:r>
              <a:rPr lang="en-US" sz="1200" kern="1200" dirty="0" smtClean="0">
                <a:solidFill>
                  <a:schemeClr val="tx1"/>
                </a:solidFill>
                <a:effectLst/>
                <a:latin typeface="+mn-lt"/>
                <a:ea typeface="+mn-ea"/>
                <a:cs typeface="+mn-cs"/>
              </a:rPr>
              <a:t> the End Date – first year and then month and only after this is filled, continue with the Start Date – first year and then month (otherwise, the Start Date will be reset to the project start date and you will have to fill it in again!).</a:t>
            </a:r>
          </a:p>
          <a:p>
            <a:endParaRPr lang="en-US"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Each activity should have at least one deliverable!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It is possible to have multiple deliverables for an activity, however it is recommended not to have a large amount of deliverables under one activity, but rather to split the activity into separate activities with a smaller number of deliverables.</a:t>
            </a:r>
          </a:p>
          <a:p>
            <a:endParaRPr lang="en-US" sz="120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A </a:t>
            </a:r>
            <a:r>
              <a:rPr lang="en-US" sz="1200" b="1" kern="1200" dirty="0" smtClean="0">
                <a:solidFill>
                  <a:schemeClr val="tx1"/>
                </a:solidFill>
                <a:effectLst/>
                <a:latin typeface="+mn-lt"/>
                <a:ea typeface="+mn-ea"/>
                <a:cs typeface="+mn-cs"/>
              </a:rPr>
              <a:t>Project deliverable</a:t>
            </a:r>
            <a:r>
              <a:rPr lang="en-US" sz="1200" kern="1200" dirty="0" smtClean="0">
                <a:solidFill>
                  <a:schemeClr val="tx1"/>
                </a:solidFill>
                <a:effectLst/>
                <a:latin typeface="+mn-lt"/>
                <a:ea typeface="+mn-ea"/>
                <a:cs typeface="+mn-cs"/>
              </a:rPr>
              <a:t> is the physical evidence of what has been produced through an activity.</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You can add activities and deliverables if relevant to the </a:t>
            </a:r>
            <a:r>
              <a:rPr lang="en-US" sz="1200" kern="1200" dirty="0" err="1" smtClean="0">
                <a:solidFill>
                  <a:schemeClr val="tx1"/>
                </a:solidFill>
                <a:effectLst/>
                <a:latin typeface="+mn-lt"/>
                <a:ea typeface="+mn-ea"/>
                <a:cs typeface="+mn-cs"/>
              </a:rPr>
              <a:t>workpackage</a:t>
            </a:r>
            <a:r>
              <a:rPr lang="en-US" sz="1200" kern="1200" dirty="0" smtClean="0">
                <a:solidFill>
                  <a:schemeClr val="tx1"/>
                </a:solidFill>
                <a:effectLst/>
                <a:latin typeface="+mn-lt"/>
                <a:ea typeface="+mn-ea"/>
                <a:cs typeface="+mn-cs"/>
              </a:rPr>
              <a:t>. </a:t>
            </a:r>
            <a:endParaRPr lang="ro-RO" dirty="0" smtClean="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17</a:t>
            </a:fld>
            <a:endParaRPr lang="ro-RO"/>
          </a:p>
        </p:txBody>
      </p:sp>
    </p:spTree>
    <p:extLst>
      <p:ext uri="{BB962C8B-B14F-4D97-AF65-F5344CB8AC3E}">
        <p14:creationId xmlns:p14="http://schemas.microsoft.com/office/powerpoint/2010/main" val="962067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19</a:t>
            </a:fld>
            <a:endParaRPr lang="ro-RO"/>
          </a:p>
        </p:txBody>
      </p:sp>
    </p:spTree>
    <p:extLst>
      <p:ext uri="{BB962C8B-B14F-4D97-AF65-F5344CB8AC3E}">
        <p14:creationId xmlns:p14="http://schemas.microsoft.com/office/powerpoint/2010/main" val="237487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If a WP does not directly contribute to one of the Programme Output Indicators, the fields can be hidden by using the button ‘Remove Output.’</a:t>
            </a:r>
          </a:p>
          <a:p>
            <a:r>
              <a:rPr lang="en-US" sz="1200" b="1" kern="1200" dirty="0" smtClean="0">
                <a:solidFill>
                  <a:schemeClr val="tx1"/>
                </a:solidFill>
                <a:effectLst/>
                <a:latin typeface="+mn-lt"/>
                <a:ea typeface="+mn-ea"/>
                <a:cs typeface="+mn-cs"/>
              </a:rPr>
              <a:t>If two WPs are contributing to the same specific Programme Output Indicator, indicate it only in one of the WPs, as this indicator target at </a:t>
            </a:r>
            <a:r>
              <a:rPr lang="en-US" sz="1200" b="1" kern="1200" dirty="0" err="1" smtClean="0">
                <a:solidFill>
                  <a:schemeClr val="tx1"/>
                </a:solidFill>
                <a:effectLst/>
                <a:latin typeface="+mn-lt"/>
                <a:ea typeface="+mn-ea"/>
                <a:cs typeface="+mn-cs"/>
              </a:rPr>
              <a:t>programme</a:t>
            </a:r>
            <a:r>
              <a:rPr lang="en-US" sz="1200" b="1" kern="1200" dirty="0" smtClean="0">
                <a:solidFill>
                  <a:schemeClr val="tx1"/>
                </a:solidFill>
                <a:effectLst/>
                <a:latin typeface="+mn-lt"/>
                <a:ea typeface="+mn-ea"/>
                <a:cs typeface="+mn-cs"/>
              </a:rPr>
              <a:t> level will be calculated automatically adding up all Programme Output Indicators form all WP</a:t>
            </a:r>
            <a:r>
              <a:rPr lang="en-US" sz="1200" kern="1200" dirty="0" smtClean="0">
                <a:solidFill>
                  <a:schemeClr val="tx1"/>
                </a:solidFill>
                <a:effectLst/>
                <a:latin typeface="+mn-lt"/>
                <a:ea typeface="+mn-ea"/>
                <a:cs typeface="+mn-cs"/>
              </a:rPr>
              <a:t> (e.g. if each WP is a component part of a product that counts for 1 Programme Output, then only enter it in one WP). However, if each WP is independently contributing to the outputs, then the relevant contribution should be indicated in each WP.</a:t>
            </a:r>
          </a:p>
          <a:p>
            <a:endParaRPr lang="en-US"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effectLst/>
                <a:latin typeface="+mn-lt"/>
                <a:ea typeface="+mn-ea"/>
                <a:cs typeface="+mn-cs"/>
              </a:rPr>
              <a:t>! The</a:t>
            </a:r>
            <a:r>
              <a:rPr lang="en-US" sz="1200" b="1" kern="1200" baseline="0" dirty="0" smtClean="0">
                <a:solidFill>
                  <a:schemeClr val="tx1"/>
                </a:solidFill>
                <a:effectLst/>
                <a:latin typeface="+mn-lt"/>
                <a:ea typeface="+mn-ea"/>
                <a:cs typeface="+mn-cs"/>
              </a:rPr>
              <a:t> indicators that your project is contributing to and the targets should be the same as provided in Step 1! In Step 2 you just have to link them with the relevant WP!</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smtClean="0">
                <a:solidFill>
                  <a:schemeClr val="tx1"/>
                </a:solidFill>
              </a:rPr>
              <a:t>If the amounts provided in Step 1 for targets were changed by the assessment please insert the new values according to the notification letter !!</a:t>
            </a:r>
          </a:p>
          <a:p>
            <a:endParaRPr lang="en-US" sz="1200" b="1"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21</a:t>
            </a:fld>
            <a:endParaRPr lang="ro-RO"/>
          </a:p>
        </p:txBody>
      </p:sp>
    </p:spTree>
    <p:extLst>
      <p:ext uri="{BB962C8B-B14F-4D97-AF65-F5344CB8AC3E}">
        <p14:creationId xmlns:p14="http://schemas.microsoft.com/office/powerpoint/2010/main" val="3379258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Continue with the description</a:t>
            </a:r>
            <a:r>
              <a:rPr lang="en-US" sz="1200" kern="1200" baseline="0" dirty="0" smtClean="0">
                <a:solidFill>
                  <a:schemeClr val="tx1"/>
                </a:solidFill>
                <a:effectLst/>
                <a:latin typeface="+mn-lt"/>
                <a:ea typeface="+mn-ea"/>
                <a:cs typeface="+mn-cs"/>
              </a:rPr>
              <a:t> of the activities and deliverables for each implementation WP that you create!</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All </a:t>
            </a:r>
            <a:r>
              <a:rPr lang="en-US" sz="1200" b="1" kern="1200" dirty="0" smtClean="0">
                <a:solidFill>
                  <a:schemeClr val="tx1"/>
                </a:solidFill>
                <a:effectLst/>
                <a:latin typeface="+mn-lt"/>
                <a:ea typeface="+mn-ea"/>
                <a:cs typeface="+mn-cs"/>
              </a:rPr>
              <a:t>activities</a:t>
            </a:r>
            <a:r>
              <a:rPr lang="en-US" sz="1200" kern="1200" dirty="0" smtClean="0">
                <a:solidFill>
                  <a:schemeClr val="tx1"/>
                </a:solidFill>
                <a:effectLst/>
                <a:latin typeface="+mn-lt"/>
                <a:ea typeface="+mn-ea"/>
                <a:cs typeface="+mn-cs"/>
              </a:rPr>
              <a:t> should have a very short and relevant name. When filling in the start and end dates of the WP, please pay attention to </a:t>
            </a:r>
            <a:r>
              <a:rPr lang="en-US" sz="1200" b="1" kern="1200" dirty="0" smtClean="0">
                <a:solidFill>
                  <a:schemeClr val="tx1"/>
                </a:solidFill>
                <a:effectLst/>
                <a:latin typeface="+mn-lt"/>
                <a:ea typeface="+mn-ea"/>
                <a:cs typeface="+mn-cs"/>
              </a:rPr>
              <a:t>fill in first</a:t>
            </a:r>
            <a:r>
              <a:rPr lang="en-US" sz="1200" kern="1200" dirty="0" smtClean="0">
                <a:solidFill>
                  <a:schemeClr val="tx1"/>
                </a:solidFill>
                <a:effectLst/>
                <a:latin typeface="+mn-lt"/>
                <a:ea typeface="+mn-ea"/>
                <a:cs typeface="+mn-cs"/>
              </a:rPr>
              <a:t> the End Date – first year and then month and only after this is filled, continue with the Start Date – first year and then month (otherwise, the Start Date will be reset to the project start date and you will have to fill it in again!).</a:t>
            </a:r>
          </a:p>
          <a:p>
            <a:endParaRPr lang="en-US"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Each activity should have at least one deliverable!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It is possible to have multiple deliverables for an activity, however it is recommended not to have a large amount of deliverables under one activity, but rather to split the activity into separate activities with a smaller number of deliverables.</a:t>
            </a:r>
          </a:p>
          <a:p>
            <a:endParaRPr lang="en-US" sz="120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A </a:t>
            </a:r>
            <a:r>
              <a:rPr lang="en-US" sz="1200" b="1" kern="1200" dirty="0" smtClean="0">
                <a:solidFill>
                  <a:schemeClr val="tx1"/>
                </a:solidFill>
                <a:effectLst/>
                <a:latin typeface="+mn-lt"/>
                <a:ea typeface="+mn-ea"/>
                <a:cs typeface="+mn-cs"/>
              </a:rPr>
              <a:t>Project deliverable</a:t>
            </a:r>
            <a:r>
              <a:rPr lang="en-US" sz="1200" kern="1200" dirty="0" smtClean="0">
                <a:solidFill>
                  <a:schemeClr val="tx1"/>
                </a:solidFill>
                <a:effectLst/>
                <a:latin typeface="+mn-lt"/>
                <a:ea typeface="+mn-ea"/>
                <a:cs typeface="+mn-cs"/>
              </a:rPr>
              <a:t> is the physical evidence of what has been produced through an activity.</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You can add activities and deliverables if relevant to the </a:t>
            </a:r>
            <a:r>
              <a:rPr lang="en-US" sz="1200" kern="1200" dirty="0" err="1" smtClean="0">
                <a:solidFill>
                  <a:schemeClr val="tx1"/>
                </a:solidFill>
                <a:effectLst/>
                <a:latin typeface="+mn-lt"/>
                <a:ea typeface="+mn-ea"/>
                <a:cs typeface="+mn-cs"/>
              </a:rPr>
              <a:t>workpackage</a:t>
            </a:r>
            <a:r>
              <a:rPr lang="en-US" sz="1200" kern="1200" dirty="0" smtClean="0">
                <a:solidFill>
                  <a:schemeClr val="tx1"/>
                </a:solidFill>
                <a:effectLst/>
                <a:latin typeface="+mn-lt"/>
                <a:ea typeface="+mn-ea"/>
                <a:cs typeface="+mn-cs"/>
              </a:rPr>
              <a:t>. </a:t>
            </a:r>
            <a:endParaRPr lang="ro-RO" dirty="0" smtClean="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22</a:t>
            </a:fld>
            <a:endParaRPr lang="ro-RO"/>
          </a:p>
        </p:txBody>
      </p:sp>
    </p:spTree>
    <p:extLst>
      <p:ext uri="{BB962C8B-B14F-4D97-AF65-F5344CB8AC3E}">
        <p14:creationId xmlns:p14="http://schemas.microsoft.com/office/powerpoint/2010/main" val="962067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Risk Associated with the Investment section</a:t>
            </a:r>
            <a:r>
              <a:rPr lang="en-US" sz="1200" kern="1200" dirty="0" smtClean="0">
                <a:solidFill>
                  <a:schemeClr val="tx1"/>
                </a:solidFill>
                <a:effectLst/>
                <a:latin typeface="+mn-lt"/>
                <a:ea typeface="+mn-ea"/>
                <a:cs typeface="+mn-cs"/>
              </a:rPr>
              <a:t>: Describe the risks associated with the investment, go/no-go decisions, etc. (if any)</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The sub-sections referring to Outputs, Activities and Deliverables are to be filled in as for a regular Implementation WP !!</a:t>
            </a:r>
            <a:endParaRPr lang="en-US" b="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25</a:t>
            </a:fld>
            <a:endParaRPr lang="ro-RO"/>
          </a:p>
        </p:txBody>
      </p:sp>
    </p:spTree>
    <p:extLst>
      <p:ext uri="{BB962C8B-B14F-4D97-AF65-F5344CB8AC3E}">
        <p14:creationId xmlns:p14="http://schemas.microsoft.com/office/powerpoint/2010/main" val="3973225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dirty="0" smtClean="0"/>
              <a:t>Make sure you access the link above and not the e-MS links for other </a:t>
            </a:r>
            <a:r>
              <a:rPr lang="en-US" b="1" dirty="0" err="1" smtClean="0"/>
              <a:t>programmes</a:t>
            </a:r>
            <a:r>
              <a:rPr lang="en-US" b="1" dirty="0" smtClean="0"/>
              <a:t>,</a:t>
            </a:r>
            <a:r>
              <a:rPr lang="en-US" b="1" baseline="0" dirty="0" smtClean="0"/>
              <a:t> which may be similar</a:t>
            </a:r>
            <a:r>
              <a:rPr lang="en-US" b="1" dirty="0" smtClean="0"/>
              <a:t>!</a:t>
            </a:r>
            <a:endParaRPr lang="en-US" b="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a:t>
            </a:fld>
            <a:endParaRPr lang="ro-RO"/>
          </a:p>
        </p:txBody>
      </p:sp>
    </p:spTree>
    <p:extLst>
      <p:ext uri="{BB962C8B-B14F-4D97-AF65-F5344CB8AC3E}">
        <p14:creationId xmlns:p14="http://schemas.microsoft.com/office/powerpoint/2010/main" val="28954920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27</a:t>
            </a:fld>
            <a:endParaRPr lang="ro-RO"/>
          </a:p>
        </p:txBody>
      </p:sp>
    </p:spTree>
    <p:extLst>
      <p:ext uri="{BB962C8B-B14F-4D97-AF65-F5344CB8AC3E}">
        <p14:creationId xmlns:p14="http://schemas.microsoft.com/office/powerpoint/2010/main" val="38800891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Therefore, according to the Programme rules set for the 3</a:t>
            </a:r>
            <a:r>
              <a:rPr lang="en-GB" sz="1200" kern="1200" baseline="30000" dirty="0" smtClean="0">
                <a:solidFill>
                  <a:schemeClr val="tx1"/>
                </a:solidFill>
                <a:effectLst/>
                <a:latin typeface="+mn-lt"/>
                <a:ea typeface="+mn-ea"/>
                <a:cs typeface="+mn-cs"/>
              </a:rPr>
              <a:t>rd</a:t>
            </a:r>
            <a:r>
              <a:rPr lang="en-GB" sz="1200" kern="1200" dirty="0" smtClean="0">
                <a:solidFill>
                  <a:schemeClr val="tx1"/>
                </a:solidFill>
                <a:effectLst/>
                <a:latin typeface="+mn-lt"/>
                <a:ea typeface="+mn-ea"/>
                <a:cs typeface="+mn-cs"/>
              </a:rPr>
              <a:t> call for proposals, the </a:t>
            </a:r>
            <a:r>
              <a:rPr lang="en-GB" sz="1200" kern="1200" dirty="0" err="1" smtClean="0">
                <a:solidFill>
                  <a:schemeClr val="tx1"/>
                </a:solidFill>
                <a:effectLst/>
                <a:latin typeface="+mn-lt"/>
                <a:ea typeface="+mn-ea"/>
                <a:cs typeface="+mn-cs"/>
              </a:rPr>
              <a:t>flatrate</a:t>
            </a:r>
            <a:r>
              <a:rPr lang="en-GB" sz="1200" kern="1200" dirty="0" smtClean="0">
                <a:solidFill>
                  <a:schemeClr val="tx1"/>
                </a:solidFill>
                <a:effectLst/>
                <a:latin typeface="+mn-lt"/>
                <a:ea typeface="+mn-ea"/>
                <a:cs typeface="+mn-cs"/>
              </a:rPr>
              <a:t> boxes for Staff and Office must be filled-in as follows: </a:t>
            </a:r>
            <a:endParaRPr lang="ro-RO"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in case you submit a ‘soft’ application: </a:t>
            </a:r>
            <a:endParaRPr lang="ro-RO"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15% for the flat rate for Staff costs and</a:t>
            </a:r>
            <a:endParaRPr lang="ro-RO"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30% for the flat rate for Office and Administration cost (this reflecting in the system a rate of 4.5% of direct costs, as set in the Eligibility rules applicable for the 3</a:t>
            </a:r>
            <a:r>
              <a:rPr lang="en-GB" sz="1200" kern="1200" baseline="30000" dirty="0" smtClean="0">
                <a:solidFill>
                  <a:schemeClr val="tx1"/>
                </a:solidFill>
                <a:effectLst/>
                <a:latin typeface="+mn-lt"/>
                <a:ea typeface="+mn-ea"/>
                <a:cs typeface="+mn-cs"/>
              </a:rPr>
              <a:t>rd</a:t>
            </a:r>
            <a:r>
              <a:rPr lang="en-GB" sz="1200" kern="1200" dirty="0" smtClean="0">
                <a:solidFill>
                  <a:schemeClr val="tx1"/>
                </a:solidFill>
                <a:effectLst/>
                <a:latin typeface="+mn-lt"/>
                <a:ea typeface="+mn-ea"/>
                <a:cs typeface="+mn-cs"/>
              </a:rPr>
              <a:t> call for proposals) </a:t>
            </a:r>
            <a:endParaRPr lang="ro-RO"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in case you submit a ‘hard’ application:</a:t>
            </a:r>
            <a:endParaRPr lang="ro-RO"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5% for the flat rate for Staff costs and</a:t>
            </a:r>
            <a:endParaRPr lang="ro-RO"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20% for the flat rate for Office and Administration cost (this reflecting in a system a rate of 1% of direct costs, as set in the Eligibility rules applicable for the third call for proposals) </a:t>
            </a:r>
            <a:endParaRPr lang="ro-RO"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 amounts will be added by the partners for Staff Costs and Office and Administration budgetary line, as they will be automatically calculated based on the amounts included in the budget for the other budgetary lines.</a:t>
            </a:r>
            <a:endParaRPr lang="ro-RO" sz="1200" kern="1200" dirty="0" smtClean="0">
              <a:solidFill>
                <a:schemeClr val="tx1"/>
              </a:solidFill>
              <a:effectLst/>
              <a:latin typeface="+mn-lt"/>
              <a:ea typeface="+mn-ea"/>
              <a:cs typeface="+mn-cs"/>
            </a:endParaRPr>
          </a:p>
          <a:p>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30</a:t>
            </a:fld>
            <a:endParaRPr lang="ro-RO"/>
          </a:p>
        </p:txBody>
      </p:sp>
    </p:spTree>
    <p:extLst>
      <p:ext uri="{BB962C8B-B14F-4D97-AF65-F5344CB8AC3E}">
        <p14:creationId xmlns:p14="http://schemas.microsoft.com/office/powerpoint/2010/main" val="3570209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smtClean="0">
                <a:solidFill>
                  <a:schemeClr val="tx1"/>
                </a:solidFill>
                <a:effectLst/>
                <a:latin typeface="+mn-lt"/>
                <a:ea typeface="+mn-ea"/>
                <a:cs typeface="+mn-cs"/>
              </a:rPr>
              <a:t>Sub-section E.3 Project Breakdown Budget</a:t>
            </a:r>
            <a:endParaRPr lang="ro-RO" sz="1200" b="1" i="1"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This section is automatically generated by the system based on the information provided by the applicant in other sections.</a:t>
            </a:r>
            <a:endParaRPr lang="ro-RO"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 </a:t>
            </a:r>
            <a:endParaRPr lang="ro-RO"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Section F - Project Budget Overview</a:t>
            </a:r>
            <a:endParaRPr lang="ro-RO" sz="1200" b="1"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This section is automatically generated by the system based on the information provided by the applicant in other sections.</a:t>
            </a:r>
            <a:endParaRPr lang="ro-RO" sz="1200" kern="1200" dirty="0" smtClean="0">
              <a:solidFill>
                <a:schemeClr val="tx1"/>
              </a:solidFill>
              <a:effectLst/>
              <a:latin typeface="+mn-lt"/>
              <a:ea typeface="+mn-ea"/>
              <a:cs typeface="+mn-cs"/>
            </a:endParaRPr>
          </a:p>
          <a:p>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38</a:t>
            </a:fld>
            <a:endParaRPr lang="ro-RO"/>
          </a:p>
        </p:txBody>
      </p:sp>
    </p:spTree>
    <p:extLst>
      <p:ext uri="{BB962C8B-B14F-4D97-AF65-F5344CB8AC3E}">
        <p14:creationId xmlns:p14="http://schemas.microsoft.com/office/powerpoint/2010/main" val="1146720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dirty="0" smtClean="0">
                <a:solidFill>
                  <a:schemeClr val="tx1"/>
                </a:solidFill>
                <a:effectLst/>
                <a:latin typeface="+mn-lt"/>
                <a:ea typeface="+mn-ea"/>
                <a:cs typeface="+mn-cs"/>
              </a:rPr>
              <a:t>The following annexes will be uploaded in this Step:</a:t>
            </a:r>
            <a:endParaRPr lang="ro-RO"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Annexes 1-6 to the Expression of interests (Step 1)</a:t>
            </a:r>
            <a:r>
              <a:rPr lang="en-US" sz="1200" kern="1200" dirty="0" smtClean="0">
                <a:solidFill>
                  <a:schemeClr val="tx1"/>
                </a:solidFill>
                <a:effectLst/>
                <a:latin typeface="+mn-lt"/>
                <a:ea typeface="+mn-ea"/>
                <a:cs typeface="+mn-cs"/>
              </a:rPr>
              <a:t> in case any modification in the partnership occurred (in case of unforeseen events and with duly justifications!; the eligibility of the partners will be rechecked in this case based on the criteria in Annex B of the Applicant Guide)</a:t>
            </a:r>
            <a:endParaRPr lang="ro-RO"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Annex 1 to the Application Form - Cost-Benefit Analysis</a:t>
            </a:r>
            <a:r>
              <a:rPr lang="en-US" sz="1200" kern="1200" dirty="0" smtClean="0">
                <a:solidFill>
                  <a:schemeClr val="tx1"/>
                </a:solidFill>
                <a:effectLst/>
                <a:latin typeface="+mn-lt"/>
                <a:ea typeface="+mn-ea"/>
                <a:cs typeface="+mn-cs"/>
              </a:rPr>
              <a:t> (only for investment projects)</a:t>
            </a:r>
            <a:endParaRPr lang="ro-RO"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Annex(</a:t>
            </a:r>
            <a:r>
              <a:rPr lang="en-US" sz="1200" b="1" kern="1200" dirty="0" err="1" smtClean="0">
                <a:solidFill>
                  <a:schemeClr val="tx1"/>
                </a:solidFill>
                <a:effectLst/>
                <a:latin typeface="+mn-lt"/>
                <a:ea typeface="+mn-ea"/>
                <a:cs typeface="+mn-cs"/>
              </a:rPr>
              <a:t>es</a:t>
            </a:r>
            <a:r>
              <a:rPr lang="en-US" sz="1200" b="1" kern="1200" dirty="0" smtClean="0">
                <a:solidFill>
                  <a:schemeClr val="tx1"/>
                </a:solidFill>
                <a:effectLst/>
                <a:latin typeface="+mn-lt"/>
                <a:ea typeface="+mn-ea"/>
                <a:cs typeface="+mn-cs"/>
              </a:rPr>
              <a:t>) 2 to the Application Form - Feasibility studies / equivalent technical documents</a:t>
            </a:r>
            <a:r>
              <a:rPr lang="en-US" sz="1200" kern="1200" dirty="0" smtClean="0">
                <a:solidFill>
                  <a:schemeClr val="tx1"/>
                </a:solidFill>
                <a:effectLst/>
                <a:latin typeface="+mn-lt"/>
                <a:ea typeface="+mn-ea"/>
                <a:cs typeface="+mn-cs"/>
              </a:rPr>
              <a:t> (only for investment projects) </a:t>
            </a:r>
            <a:endParaRPr lang="ro-RO"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Annex 3 to the Application Form (RO beneficiaries only) - Urban planning permit</a:t>
            </a:r>
            <a:r>
              <a:rPr lang="en-US" sz="1200" kern="1200" dirty="0" smtClean="0">
                <a:solidFill>
                  <a:schemeClr val="tx1"/>
                </a:solidFill>
                <a:effectLst/>
                <a:latin typeface="+mn-lt"/>
                <a:ea typeface="+mn-ea"/>
                <a:cs typeface="+mn-cs"/>
              </a:rPr>
              <a:t> (mandatory for applications including infrastructure related activities – only Romanian beneficiaries) </a:t>
            </a:r>
            <a:endParaRPr lang="ro-RO"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Annex 4 to the Application Form - 	Environmental agreement </a:t>
            </a:r>
            <a:r>
              <a:rPr lang="en-US" sz="1200" kern="1200" dirty="0" smtClean="0">
                <a:solidFill>
                  <a:schemeClr val="tx1"/>
                </a:solidFill>
                <a:effectLst/>
                <a:latin typeface="+mn-lt"/>
                <a:ea typeface="+mn-ea"/>
                <a:cs typeface="+mn-cs"/>
              </a:rPr>
              <a:t>(mandatory for applications including infrastructure related activities) </a:t>
            </a:r>
            <a:endParaRPr lang="ro-RO"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Annex 5 to the Application Form - Environmental Impact Report </a:t>
            </a:r>
            <a:r>
              <a:rPr lang="en-US" sz="1200" kern="1200" dirty="0" smtClean="0">
                <a:solidFill>
                  <a:schemeClr val="tx1"/>
                </a:solidFill>
                <a:effectLst/>
                <a:latin typeface="+mn-lt"/>
                <a:ea typeface="+mn-ea"/>
                <a:cs typeface="+mn-cs"/>
              </a:rPr>
              <a:t>(mandatory for applications including infrastructure related activities) and English translation (if issued in other language than English)</a:t>
            </a:r>
            <a:endParaRPr lang="ro-RO"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the applications which need a study containing data on the estimated impact on the environment of the investment project as required by the national legislation, a description of the project’s impact on the environment must be submitted together with the Application Form.</a:t>
            </a:r>
            <a:endParaRPr lang="ro-RO"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Annex 6 to the Application Form - Environmental Impact Study</a:t>
            </a:r>
            <a:r>
              <a:rPr lang="en-US" sz="1200" kern="1200" dirty="0" smtClean="0">
                <a:solidFill>
                  <a:schemeClr val="tx1"/>
                </a:solidFill>
                <a:effectLst/>
                <a:latin typeface="+mn-lt"/>
                <a:ea typeface="+mn-ea"/>
                <a:cs typeface="+mn-cs"/>
              </a:rPr>
              <a:t> (for applications including infrastructure related) and English translation (if issued in other language than English). The Bulgarian beneficiaries have to present the Environmental Impact Assessment (if necessary according the Bulgarian legislation).</a:t>
            </a:r>
            <a:endParaRPr lang="ro-RO"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Annex 7 –</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Overview of the equipment, services and works to be purchased</a:t>
            </a:r>
            <a:r>
              <a:rPr lang="en-US" sz="1200" kern="1200" dirty="0" smtClean="0">
                <a:solidFill>
                  <a:schemeClr val="tx1"/>
                </a:solidFill>
                <a:effectLst/>
                <a:latin typeface="+mn-lt"/>
                <a:ea typeface="+mn-ea"/>
                <a:cs typeface="+mn-cs"/>
              </a:rPr>
              <a:t> (mandatory for all applications)</a:t>
            </a:r>
            <a:endParaRPr lang="ro-RO"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Declaration on the right of property/ concession/ administration/ rent/ loan on the land and/or building</a:t>
            </a:r>
            <a:r>
              <a:rPr lang="en-US" sz="1200" kern="1200" dirty="0" smtClean="0">
                <a:solidFill>
                  <a:schemeClr val="tx1"/>
                </a:solidFill>
                <a:effectLst/>
                <a:latin typeface="+mn-lt"/>
                <a:ea typeface="+mn-ea"/>
                <a:cs typeface="+mn-cs"/>
              </a:rPr>
              <a:t> (mandatory for investment projects)</a:t>
            </a:r>
            <a:endParaRPr lang="ro-RO" sz="1200" kern="1200" dirty="0" smtClean="0">
              <a:solidFill>
                <a:schemeClr val="tx1"/>
              </a:solidFill>
              <a:effectLst/>
              <a:latin typeface="+mn-lt"/>
              <a:ea typeface="+mn-ea"/>
              <a:cs typeface="+mn-cs"/>
            </a:endParaRPr>
          </a:p>
          <a:p>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39</a:t>
            </a:fld>
            <a:endParaRPr lang="ro-RO"/>
          </a:p>
        </p:txBody>
      </p:sp>
    </p:spTree>
    <p:extLst>
      <p:ext uri="{BB962C8B-B14F-4D97-AF65-F5344CB8AC3E}">
        <p14:creationId xmlns:p14="http://schemas.microsoft.com/office/powerpoint/2010/main" val="98546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41</a:t>
            </a:fld>
            <a:endParaRPr lang="ro-RO"/>
          </a:p>
        </p:txBody>
      </p:sp>
    </p:spTree>
    <p:extLst>
      <p:ext uri="{BB962C8B-B14F-4D97-AF65-F5344CB8AC3E}">
        <p14:creationId xmlns:p14="http://schemas.microsoft.com/office/powerpoint/2010/main" val="28787193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42</a:t>
            </a:fld>
            <a:endParaRPr lang="ro-RO"/>
          </a:p>
        </p:txBody>
      </p:sp>
    </p:spTree>
    <p:extLst>
      <p:ext uri="{BB962C8B-B14F-4D97-AF65-F5344CB8AC3E}">
        <p14:creationId xmlns:p14="http://schemas.microsoft.com/office/powerpoint/2010/main" val="37374266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43</a:t>
            </a:fld>
            <a:endParaRPr lang="ro-RO"/>
          </a:p>
        </p:txBody>
      </p:sp>
    </p:spTree>
    <p:extLst>
      <p:ext uri="{BB962C8B-B14F-4D97-AF65-F5344CB8AC3E}">
        <p14:creationId xmlns:p14="http://schemas.microsoft.com/office/powerpoint/2010/main" val="888553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smtClean="0"/>
              <a:t>Rules on how to register and confidentiality policy while accessing e-MS are</a:t>
            </a:r>
            <a:r>
              <a:rPr lang="en-US" baseline="0" dirty="0" smtClean="0"/>
              <a:t> also mentioned on the main page of e-MS: www.ems-robg.mdrap.ro, once you access the link.</a:t>
            </a:r>
          </a:p>
          <a:p>
            <a:pPr algn="just"/>
            <a:endParaRPr lang="en-US" baseline="0" dirty="0" smtClean="0"/>
          </a:p>
          <a:p>
            <a:pPr algn="just"/>
            <a:r>
              <a:rPr lang="en-US" b="1" baseline="0" dirty="0" smtClean="0">
                <a:solidFill>
                  <a:srgbClr val="FF0000"/>
                </a:solidFill>
              </a:rPr>
              <a:t>!! The same user as the one filling in the Step 1 Application Form must be used for filling-in the full application form !!</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3</a:t>
            </a:fld>
            <a:endParaRPr lang="ro-RO"/>
          </a:p>
        </p:txBody>
      </p:sp>
    </p:spTree>
    <p:extLst>
      <p:ext uri="{BB962C8B-B14F-4D97-AF65-F5344CB8AC3E}">
        <p14:creationId xmlns:p14="http://schemas.microsoft.com/office/powerpoint/2010/main" val="1394746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case the expression of interest is accepted by the Monitoring Committee for step 2 of the call, the full application form is to be filled in and submitted via e-MS system. The system will link the Step 1 AF - expression of interest with the Step 2 AF (the project id “ROBG-XX” will be identical in the system).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In order to record a full application in e-MS system, the Lead Beneficiary has to follow the electronic system procedure and will edit the Step 1 Application Form - Expression of interest approved by MC</a:t>
            </a:r>
          </a:p>
          <a:p>
            <a:endParaRPr lang="ro-RO" sz="1200" kern="1200" dirty="0" smtClean="0">
              <a:solidFill>
                <a:schemeClr val="tx1"/>
              </a:solidFill>
              <a:effectLst/>
              <a:latin typeface="+mn-lt"/>
              <a:ea typeface="+mn-ea"/>
              <a:cs typeface="+mn-cs"/>
            </a:endParaRPr>
          </a:p>
          <a:p>
            <a:pPr algn="just"/>
            <a:endParaRPr lang="en-US" dirty="0" smtClean="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4</a:t>
            </a:fld>
            <a:endParaRPr lang="ro-RO"/>
          </a:p>
        </p:txBody>
      </p:sp>
    </p:spTree>
    <p:extLst>
      <p:ext uri="{BB962C8B-B14F-4D97-AF65-F5344CB8AC3E}">
        <p14:creationId xmlns:p14="http://schemas.microsoft.com/office/powerpoint/2010/main" val="1660582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effectLst/>
                <a:latin typeface="+mn-lt"/>
                <a:ea typeface="+mn-ea"/>
                <a:cs typeface="+mn-cs"/>
              </a:rPr>
              <a:t>This section can be modified in phase 2 only in case of unforeseen events and with duly justification!</a:t>
            </a:r>
            <a:endParaRPr lang="ro-RO"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In case you need to operate such changes, please refer to the indication </a:t>
            </a:r>
            <a:r>
              <a:rPr lang="en-US" sz="1200" b="0" kern="1200" dirty="0" smtClean="0">
                <a:solidFill>
                  <a:schemeClr val="tx1"/>
                </a:solidFill>
                <a:effectLst/>
                <a:latin typeface="+mn-lt"/>
                <a:ea typeface="+mn-ea"/>
                <a:cs typeface="+mn-cs"/>
              </a:rPr>
              <a:t>from AG Annex M </a:t>
            </a:r>
            <a:r>
              <a:rPr lang="en-US" sz="1200" b="1" kern="1200" dirty="0" smtClean="0">
                <a:solidFill>
                  <a:schemeClr val="tx1"/>
                </a:solidFill>
                <a:effectLst/>
                <a:latin typeface="+mn-lt"/>
                <a:ea typeface="+mn-ea"/>
                <a:cs typeface="+mn-cs"/>
              </a:rPr>
              <a:t>for filling in </a:t>
            </a:r>
            <a:r>
              <a:rPr lang="en-US" sz="1200" b="1" u="sng" kern="1200" dirty="0" smtClean="0">
                <a:solidFill>
                  <a:schemeClr val="tx1"/>
                </a:solidFill>
                <a:effectLst/>
                <a:latin typeface="+mn-lt"/>
                <a:ea typeface="+mn-ea"/>
                <a:cs typeface="+mn-cs"/>
                <a:hlinkClick r:id="rId3" action="ppaction://hlinkfile"/>
              </a:rPr>
              <a:t>Section B for the Step 1 AF - expression of interest</a:t>
            </a:r>
            <a:r>
              <a:rPr lang="en-US" sz="1200" kern="1200" dirty="0" smtClean="0">
                <a:solidFill>
                  <a:schemeClr val="tx1"/>
                </a:solidFill>
                <a:effectLst/>
                <a:latin typeface="+mn-lt"/>
                <a:ea typeface="+mn-ea"/>
                <a:cs typeface="+mn-cs"/>
              </a:rPr>
              <a:t>,</a:t>
            </a:r>
            <a:r>
              <a:rPr lang="en-US" sz="1200" b="1" kern="1200" dirty="0" smtClean="0">
                <a:solidFill>
                  <a:schemeClr val="tx1"/>
                </a:solidFill>
                <a:effectLst/>
                <a:latin typeface="+mn-lt"/>
                <a:ea typeface="+mn-ea"/>
                <a:cs typeface="+mn-cs"/>
              </a:rPr>
              <a:t> as you will have to fill in the information in the same manner.</a:t>
            </a:r>
            <a:endParaRPr lang="en-US" b="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5</a:t>
            </a:fld>
            <a:endParaRPr lang="ro-RO"/>
          </a:p>
        </p:txBody>
      </p:sp>
    </p:spTree>
    <p:extLst>
      <p:ext uri="{BB962C8B-B14F-4D97-AF65-F5344CB8AC3E}">
        <p14:creationId xmlns:p14="http://schemas.microsoft.com/office/powerpoint/2010/main" val="2154352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This section can be modified in phase 2 only in case of unforeseen events and with duly justification!</a:t>
            </a:r>
            <a:endParaRPr lang="ro-RO"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In case you need to operate such changes, please refer to the indication </a:t>
            </a:r>
            <a:r>
              <a:rPr lang="en-US" sz="1200" b="0" kern="1200" dirty="0" smtClean="0">
                <a:solidFill>
                  <a:srgbClr val="FF0000"/>
                </a:solidFill>
                <a:effectLst/>
                <a:latin typeface="+mn-lt"/>
                <a:ea typeface="+mn-ea"/>
                <a:cs typeface="+mn-cs"/>
              </a:rPr>
              <a:t>from AG Annex M</a:t>
            </a:r>
            <a:r>
              <a:rPr lang="en-US" sz="1200" b="0" kern="1200" baseline="0" dirty="0" smtClean="0">
                <a:solidFill>
                  <a:srgbClr val="FF0000"/>
                </a:solidFill>
                <a:effectLst/>
                <a:latin typeface="+mn-lt"/>
                <a:ea typeface="+mn-ea"/>
                <a:cs typeface="+mn-cs"/>
              </a:rPr>
              <a:t> </a:t>
            </a:r>
            <a:r>
              <a:rPr lang="en-US" sz="1200" b="1" kern="1200" dirty="0" smtClean="0">
                <a:solidFill>
                  <a:schemeClr val="tx1"/>
                </a:solidFill>
                <a:effectLst/>
                <a:latin typeface="+mn-lt"/>
                <a:ea typeface="+mn-ea"/>
                <a:cs typeface="+mn-cs"/>
              </a:rPr>
              <a:t>for filling in </a:t>
            </a:r>
            <a:r>
              <a:rPr lang="en-US" sz="1200" b="1" u="sng" kern="1200" dirty="0" smtClean="0">
                <a:solidFill>
                  <a:schemeClr val="tx1"/>
                </a:solidFill>
                <a:effectLst/>
                <a:latin typeface="+mn-lt"/>
                <a:ea typeface="+mn-ea"/>
                <a:cs typeface="+mn-cs"/>
                <a:hlinkClick r:id="rId3" action="ppaction://hlinkfile"/>
              </a:rPr>
              <a:t>Section B for the Step 1 AF - expression of interest</a:t>
            </a:r>
            <a:r>
              <a:rPr lang="en-US" sz="1200" kern="1200" dirty="0" smtClean="0">
                <a:solidFill>
                  <a:schemeClr val="tx1"/>
                </a:solidFill>
                <a:effectLst/>
                <a:latin typeface="+mn-lt"/>
                <a:ea typeface="+mn-ea"/>
                <a:cs typeface="+mn-cs"/>
              </a:rPr>
              <a:t>,</a:t>
            </a:r>
            <a:r>
              <a:rPr lang="en-US" sz="1200" b="1" kern="1200" dirty="0" smtClean="0">
                <a:solidFill>
                  <a:schemeClr val="tx1"/>
                </a:solidFill>
                <a:effectLst/>
                <a:latin typeface="+mn-lt"/>
                <a:ea typeface="+mn-ea"/>
                <a:cs typeface="+mn-cs"/>
              </a:rPr>
              <a:t> as you will have to fill in the information in the same manner.</a:t>
            </a:r>
            <a:endParaRPr lang="en-US" b="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7</a:t>
            </a:fld>
            <a:endParaRPr lang="ro-RO"/>
          </a:p>
        </p:txBody>
      </p:sp>
    </p:spTree>
    <p:extLst>
      <p:ext uri="{BB962C8B-B14F-4D97-AF65-F5344CB8AC3E}">
        <p14:creationId xmlns:p14="http://schemas.microsoft.com/office/powerpoint/2010/main" val="912892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smtClean="0">
                <a:solidFill>
                  <a:schemeClr val="tx1"/>
                </a:solidFill>
                <a:effectLst/>
                <a:latin typeface="+mn-lt"/>
                <a:ea typeface="+mn-ea"/>
                <a:cs typeface="+mn-cs"/>
              </a:rPr>
              <a:t>Sub-section C.2 Project focus</a:t>
            </a:r>
            <a:endParaRPr lang="ro-RO" sz="1200" b="1" i="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E-MS will make available the information already filled in in this section for Step 1 AF - Expression of interest approved. In case you need to operate changes, please refer to the indication above for filling in </a:t>
            </a:r>
            <a:r>
              <a:rPr lang="en-US" sz="1200" u="sng" kern="1200" dirty="0" smtClean="0">
                <a:solidFill>
                  <a:schemeClr val="tx1"/>
                </a:solidFill>
                <a:effectLst/>
                <a:latin typeface="+mn-lt"/>
                <a:ea typeface="+mn-ea"/>
                <a:cs typeface="+mn-cs"/>
                <a:hlinkClick r:id="rId3" action="ppaction://hlinkfile"/>
              </a:rPr>
              <a:t>Sub-section C.2 for the Step 1 AF - expression of interest</a:t>
            </a:r>
            <a:r>
              <a:rPr lang="en-US" sz="1200" kern="1200" dirty="0" smtClean="0">
                <a:solidFill>
                  <a:schemeClr val="tx1"/>
                </a:solidFill>
                <a:effectLst/>
                <a:latin typeface="+mn-lt"/>
                <a:ea typeface="+mn-ea"/>
                <a:cs typeface="+mn-cs"/>
              </a:rPr>
              <a:t>. </a:t>
            </a:r>
            <a:endParaRPr lang="ro-RO" sz="1200" kern="1200" dirty="0" smtClean="0">
              <a:solidFill>
                <a:schemeClr val="tx1"/>
              </a:solidFill>
              <a:effectLst/>
              <a:latin typeface="+mn-lt"/>
              <a:ea typeface="+mn-ea"/>
              <a:cs typeface="+mn-cs"/>
            </a:endParaRPr>
          </a:p>
          <a:p>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8</a:t>
            </a:fld>
            <a:endParaRPr lang="ro-RO"/>
          </a:p>
        </p:txBody>
      </p:sp>
    </p:spTree>
    <p:extLst>
      <p:ext uri="{BB962C8B-B14F-4D97-AF65-F5344CB8AC3E}">
        <p14:creationId xmlns:p14="http://schemas.microsoft.com/office/powerpoint/2010/main" val="1421837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smtClean="0">
                <a:solidFill>
                  <a:schemeClr val="tx1"/>
                </a:solidFill>
                <a:effectLst/>
                <a:latin typeface="+mn-lt"/>
                <a:ea typeface="+mn-ea"/>
                <a:cs typeface="+mn-cs"/>
              </a:rPr>
              <a:t>Sub-section C.2 Project focus</a:t>
            </a:r>
            <a:endParaRPr lang="ro-RO" sz="1200" b="1" i="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Durability of project outputs and results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Explain how the project will ensure that project outputs and results have a lasting effect beyond project duration. Please describe concrete measures (including institutional structures, financial resources etc.) taken during and after project implementation to ensure and/or strengthen the durability of the project outputs and results. If relevant, explain who will be responsible and/or who will be the owner of results and outputs.</a:t>
            </a:r>
          </a:p>
          <a:p>
            <a:r>
              <a:rPr lang="en-US" sz="1200" b="1" kern="1200" dirty="0" smtClean="0">
                <a:solidFill>
                  <a:schemeClr val="tx1"/>
                </a:solidFill>
                <a:effectLst/>
                <a:latin typeface="+mn-lt"/>
                <a:ea typeface="+mn-ea"/>
                <a:cs typeface="+mn-cs"/>
              </a:rPr>
              <a:t>Non Eligible Expenditure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each Partner please provide explanations (amount and text) for the non-eligible expenditure, if such expenditures exist (including correlation with the Feasibility study, where applicable).</a:t>
            </a:r>
          </a:p>
          <a:p>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9</a:t>
            </a:fld>
            <a:endParaRPr lang="ro-RO"/>
          </a:p>
        </p:txBody>
      </p:sp>
    </p:spTree>
    <p:extLst>
      <p:ext uri="{BB962C8B-B14F-4D97-AF65-F5344CB8AC3E}">
        <p14:creationId xmlns:p14="http://schemas.microsoft.com/office/powerpoint/2010/main" val="1824462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10</a:t>
            </a:fld>
            <a:endParaRPr lang="ro-RO"/>
          </a:p>
        </p:txBody>
      </p:sp>
    </p:spTree>
    <p:extLst>
      <p:ext uri="{BB962C8B-B14F-4D97-AF65-F5344CB8AC3E}">
        <p14:creationId xmlns:p14="http://schemas.microsoft.com/office/powerpoint/2010/main" val="1901790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4070A3D-4618-4BD6-8EAA-ABC0DEF7EA73}" type="datetime1">
              <a:rPr lang="en-US" smtClean="0"/>
              <a:t>9/18/2017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BA201B4-6875-4FFC-B75C-BD158F53B7C5}" type="datetime1">
              <a:rPr lang="en-US" smtClean="0"/>
              <a:t>9/18/2017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2BEFC9A-36D3-4C63-AD3E-A0340BF3F4E1}" type="datetime1">
              <a:rPr lang="en-US" smtClean="0"/>
              <a:t>9/18/2017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05939B3-8096-416F-B4AE-35534BECB716}" type="datetime1">
              <a:rPr lang="en-US" smtClean="0"/>
              <a:t>9/18/2017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FF87A7B-1645-4D71-8033-122A515E84DC}" type="datetime1">
              <a:rPr lang="en-US" smtClean="0"/>
              <a:t>9/18/2017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29799B8-17DC-4E6F-AA37-A5628C5D9FDD}" type="datetime1">
              <a:rPr lang="en-US" smtClean="0"/>
              <a:t>9/18/2017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7CE0BD4-FC39-44C1-86C2-4E5ACCF5B1A4}" type="datetime1">
              <a:rPr lang="en-US" smtClean="0"/>
              <a:t>9/18/2017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1356463-7E85-4B21-A5B5-117A7489611F}" type="datetime1">
              <a:rPr lang="en-US" smtClean="0"/>
              <a:t>9/18/2017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D2907A9-50DB-4D12-885D-FBF734649AD2}" type="datetime1">
              <a:rPr lang="en-US" smtClean="0"/>
              <a:t>9/18/2017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06B5D50-6AC0-4D69-B8F0-6F649EE42700}" type="datetime1">
              <a:rPr lang="en-US" smtClean="0"/>
              <a:t>9/18/2017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7809BD9-80D3-4B96-8908-ED304B84BA85}" type="datetime1">
              <a:rPr lang="en-US" smtClean="0"/>
              <a:t>9/18/2017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7CECC6F-A209-4F34-8705-479D7DF6B55A}" type="datetime1">
              <a:rPr lang="en-US" smtClean="0"/>
              <a:t>9/18/2017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ems-robg.mdrap.ro/"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playlist?list=PLvYGVfGv4leEn2QC4ztZAFAwlCQztWGyY"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www.ems-robg.mdrap.ro/"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mailto:helpdesk_robg@calarasicbc.ro"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mailto:NA-Ro-BG@mrrb.government.bg" TargetMode="External"/><Relationship Id="rId5" Type="http://schemas.openxmlformats.org/officeDocument/2006/relationships/hyperlink" Target="mailto:robg@mdrap.ro" TargetMode="External"/><Relationship Id="rId4" Type="http://schemas.openxmlformats.org/officeDocument/2006/relationships/hyperlink" Target="mailto:info@calarasicbc.ro"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_Sub-section_C.2_Project"/><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286500" y="1028700"/>
            <a:ext cx="1428750" cy="74295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2" name="Rectangle 3"/>
          <p:cNvSpPr>
            <a:spLocks noChangeArrowheads="1"/>
          </p:cNvSpPr>
          <p:nvPr/>
        </p:nvSpPr>
        <p:spPr bwMode="auto">
          <a:xfrm>
            <a:off x="1257300" y="971550"/>
            <a:ext cx="1085850" cy="74295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1143001" y="672585"/>
            <a:ext cx="184731" cy="369332"/>
          </a:xfrm>
          <a:prstGeom prst="rect">
            <a:avLst/>
          </a:prstGeom>
          <a:noFill/>
          <a:ln w="9525">
            <a:noFill/>
            <a:miter lim="800000"/>
            <a:headEnd/>
            <a:tailEnd/>
          </a:ln>
        </p:spPr>
        <p:txBody>
          <a:bodyPr wrap="none" anchor="ctr">
            <a:spAutoFit/>
          </a:bodyPr>
          <a:lstStyle/>
          <a:p>
            <a:endParaRPr lang="ro-RO">
              <a:solidFill>
                <a:srgbClr val="000000"/>
              </a:solidFill>
            </a:endParaRPr>
          </a:p>
        </p:txBody>
      </p:sp>
      <p:sp>
        <p:nvSpPr>
          <p:cNvPr id="9" name="Rectangle 8"/>
          <p:cNvSpPr/>
          <p:nvPr/>
        </p:nvSpPr>
        <p:spPr>
          <a:xfrm>
            <a:off x="1543050" y="2114550"/>
            <a:ext cx="6172200" cy="3000821"/>
          </a:xfrm>
          <a:prstGeom prst="rect">
            <a:avLst/>
          </a:prstGeom>
        </p:spPr>
        <p:txBody>
          <a:bodyPr wrap="square">
            <a:spAutoFit/>
          </a:bodyPr>
          <a:lstStyle/>
          <a:p>
            <a:pPr algn="ctr"/>
            <a:r>
              <a:rPr lang="en-US" sz="2700" b="1" dirty="0"/>
              <a:t>How to fill in </a:t>
            </a:r>
          </a:p>
          <a:p>
            <a:pPr algn="ctr"/>
            <a:r>
              <a:rPr lang="en-US" sz="2700" b="1" dirty="0"/>
              <a:t>in e-MS</a:t>
            </a:r>
          </a:p>
          <a:p>
            <a:pPr algn="ctr"/>
            <a:r>
              <a:rPr lang="en-US" sz="2700" b="1" dirty="0"/>
              <a:t>the Application Form</a:t>
            </a:r>
          </a:p>
          <a:p>
            <a:pPr algn="ctr"/>
            <a:r>
              <a:rPr lang="en-US" sz="2700" b="1" dirty="0"/>
              <a:t>for 3</a:t>
            </a:r>
            <a:r>
              <a:rPr lang="en-US" sz="2700" b="1" baseline="30000" dirty="0"/>
              <a:t>rd</a:t>
            </a:r>
            <a:r>
              <a:rPr lang="en-US" sz="2700" b="1" dirty="0"/>
              <a:t> call for proposals</a:t>
            </a:r>
          </a:p>
          <a:p>
            <a:pPr algn="ctr"/>
            <a:endParaRPr lang="en-US" sz="2700" b="1" dirty="0"/>
          </a:p>
          <a:p>
            <a:pPr algn="ctr"/>
            <a:r>
              <a:rPr lang="en-US" sz="2700" b="1" dirty="0"/>
              <a:t>Step 2</a:t>
            </a:r>
          </a:p>
          <a:p>
            <a:pPr algn="ctr"/>
            <a:r>
              <a:rPr lang="en-US" sz="2700" b="1" dirty="0"/>
              <a:t>full Application Form</a:t>
            </a:r>
            <a:endParaRPr lang="en-US" sz="2100" b="1" dirty="0">
              <a:effectLst>
                <a:outerShdw blurRad="38100" dist="38100" dir="2700000" algn="tl">
                  <a:srgbClr val="C0C0C0"/>
                </a:outerShdw>
              </a:effectLst>
            </a:endParaRPr>
          </a:p>
        </p:txBody>
      </p:sp>
      <p:sp>
        <p:nvSpPr>
          <p:cNvPr id="2"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38568986"/>
      </p:ext>
    </p:extLst>
  </p:cSld>
  <p:clrMapOvr>
    <a:masterClrMapping/>
  </p:clrMapOvr>
  <p:transition advClick="0">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 – Project description</a:t>
            </a:r>
            <a:endParaRPr lang="ro-RO" dirty="0"/>
          </a:p>
        </p:txBody>
      </p:sp>
      <p:sp>
        <p:nvSpPr>
          <p:cNvPr id="3" name="Content Placeholder 2"/>
          <p:cNvSpPr>
            <a:spLocks noGrp="1"/>
          </p:cNvSpPr>
          <p:nvPr>
            <p:ph idx="1"/>
          </p:nvPr>
        </p:nvSpPr>
        <p:spPr/>
        <p:txBody>
          <a:bodyPr/>
          <a:lstStyle/>
          <a:p>
            <a:r>
              <a:rPr lang="en-US" sz="1800" b="1" i="1" dirty="0"/>
              <a:t>Sub-section C.3 Project context</a:t>
            </a:r>
            <a:endParaRPr lang="ro-RO" sz="1800" b="1" i="1" dirty="0"/>
          </a:p>
        </p:txBody>
      </p:sp>
      <p:pic>
        <p:nvPicPr>
          <p:cNvPr id="4" name="Picture 3" descr="Project Contex"/>
          <p:cNvPicPr/>
          <p:nvPr/>
        </p:nvPicPr>
        <p:blipFill rotWithShape="1">
          <a:blip r:embed="rId3" cstate="print">
            <a:extLst>
              <a:ext uri="{28A0092B-C50C-407E-A947-70E740481C1C}">
                <a14:useLocalDpi xmlns:a14="http://schemas.microsoft.com/office/drawing/2010/main" val="0"/>
              </a:ext>
            </a:extLst>
          </a:blip>
          <a:srcRect l="10545"/>
          <a:stretch/>
        </p:blipFill>
        <p:spPr bwMode="auto">
          <a:xfrm>
            <a:off x="324992" y="1963474"/>
            <a:ext cx="8590407" cy="2945899"/>
          </a:xfrm>
          <a:prstGeom prst="rect">
            <a:avLst/>
          </a:prstGeom>
          <a:noFill/>
          <a:ln>
            <a:noFill/>
          </a:ln>
        </p:spPr>
      </p:pic>
      <p:sp>
        <p:nvSpPr>
          <p:cNvPr id="5" name="Rectangle 4"/>
          <p:cNvSpPr/>
          <p:nvPr/>
        </p:nvSpPr>
        <p:spPr>
          <a:xfrm>
            <a:off x="1219200" y="5273641"/>
            <a:ext cx="2912364" cy="108585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rPr>
              <a:t>Please describe the synergies the project makes use of (if the case)</a:t>
            </a:r>
            <a:endParaRPr lang="ro-RO" sz="1400" dirty="0">
              <a:solidFill>
                <a:schemeClr val="tx1"/>
              </a:solidFill>
            </a:endParaRPr>
          </a:p>
        </p:txBody>
      </p:sp>
      <p:sp>
        <p:nvSpPr>
          <p:cNvPr id="6" name="Rectangle 5"/>
          <p:cNvSpPr/>
          <p:nvPr/>
        </p:nvSpPr>
        <p:spPr>
          <a:xfrm>
            <a:off x="6013588" y="5404581"/>
            <a:ext cx="2912364" cy="108585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50" dirty="0">
                <a:solidFill>
                  <a:schemeClr val="tx1"/>
                </a:solidFill>
              </a:rPr>
              <a:t>Select thick box in the left and fill in text in the box. For each strategy ticked, insert the description of the way your project is contributing to the respective strategy/policy</a:t>
            </a:r>
          </a:p>
        </p:txBody>
      </p:sp>
      <p:sp>
        <p:nvSpPr>
          <p:cNvPr id="7" name="Up Arrow 6"/>
          <p:cNvSpPr/>
          <p:nvPr/>
        </p:nvSpPr>
        <p:spPr>
          <a:xfrm>
            <a:off x="2752311" y="4926013"/>
            <a:ext cx="457200" cy="2286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a:off x="7469770" y="5052578"/>
            <a:ext cx="457200" cy="2286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43097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C – Project description</a:t>
            </a:r>
            <a:endParaRPr lang="ro-RO" sz="2400" dirty="0"/>
          </a:p>
        </p:txBody>
      </p:sp>
      <p:pic>
        <p:nvPicPr>
          <p:cNvPr id="4" name="Content Placeholder 3" descr="eMS Application Form Project Context - Mozilla Firefox"/>
          <p:cNvPicPr>
            <a:picLocks noGrp="1" noChangeAspect="1"/>
          </p:cNvPicPr>
          <p:nvPr>
            <p:ph idx="1"/>
          </p:nvPr>
        </p:nvPicPr>
        <p:blipFill rotWithShape="1">
          <a:blip r:embed="rId2">
            <a:extLst>
              <a:ext uri="{28A0092B-C50C-407E-A947-70E740481C1C}">
                <a14:useLocalDpi xmlns:a14="http://schemas.microsoft.com/office/drawing/2010/main" val="0"/>
              </a:ext>
            </a:extLst>
          </a:blip>
          <a:srcRect l="17223" t="13267" r="2592" b="2336"/>
          <a:stretch/>
        </p:blipFill>
        <p:spPr>
          <a:xfrm>
            <a:off x="304800" y="1646238"/>
            <a:ext cx="8610600" cy="2640013"/>
          </a:xfrm>
          <a:prstGeom prst="rect">
            <a:avLst/>
          </a:prstGeom>
        </p:spPr>
      </p:pic>
      <p:sp>
        <p:nvSpPr>
          <p:cNvPr id="5" name="Rectangle 4"/>
          <p:cNvSpPr/>
          <p:nvPr/>
        </p:nvSpPr>
        <p:spPr>
          <a:xfrm>
            <a:off x="1602486" y="4572000"/>
            <a:ext cx="2893314" cy="19812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rPr>
              <a:t>If the project  has been submitted before for financing in another </a:t>
            </a:r>
            <a:r>
              <a:rPr lang="en-US" sz="1400" dirty="0" err="1">
                <a:solidFill>
                  <a:schemeClr val="tx1"/>
                </a:solidFill>
              </a:rPr>
              <a:t>programme</a:t>
            </a:r>
            <a:r>
              <a:rPr lang="en-US" sz="1400" dirty="0">
                <a:solidFill>
                  <a:schemeClr val="tx1"/>
                </a:solidFill>
              </a:rPr>
              <a:t> either as such, parts of it or as part of a bigger project explain complete this section and provide details about: </a:t>
            </a:r>
            <a:r>
              <a:rPr lang="en-US" sz="1400" dirty="0" err="1">
                <a:solidFill>
                  <a:schemeClr val="tx1"/>
                </a:solidFill>
              </a:rPr>
              <a:t>Programme</a:t>
            </a:r>
            <a:r>
              <a:rPr lang="en-US" sz="1400" dirty="0">
                <a:solidFill>
                  <a:schemeClr val="tx1"/>
                </a:solidFill>
              </a:rPr>
              <a:t>, Source of Financing , Date of submission, Current status and Other relevant information</a:t>
            </a:r>
          </a:p>
        </p:txBody>
      </p:sp>
      <p:sp>
        <p:nvSpPr>
          <p:cNvPr id="6" name="Rectangle 5"/>
          <p:cNvSpPr/>
          <p:nvPr/>
        </p:nvSpPr>
        <p:spPr>
          <a:xfrm>
            <a:off x="4686300" y="3943350"/>
            <a:ext cx="3009900" cy="154304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Please consult carefully the Applicant Guide, section I.8 Revenue Generating Projects and provide all necessary justifications to support your statement</a:t>
            </a:r>
            <a:r>
              <a:rPr lang="en-US" dirty="0">
                <a:solidFill>
                  <a:schemeClr val="tx1"/>
                </a:solidFill>
              </a:rPr>
              <a:t>.</a:t>
            </a:r>
            <a:endParaRPr lang="en-US" b="1" dirty="0">
              <a:solidFill>
                <a:schemeClr val="tx1"/>
              </a:solidFill>
            </a:endParaRPr>
          </a:p>
        </p:txBody>
      </p:sp>
      <p:sp>
        <p:nvSpPr>
          <p:cNvPr id="7" name="Up Arrow 6"/>
          <p:cNvSpPr/>
          <p:nvPr/>
        </p:nvSpPr>
        <p:spPr>
          <a:xfrm>
            <a:off x="2830068" y="4343400"/>
            <a:ext cx="457200" cy="2286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a:off x="5772150" y="3714750"/>
            <a:ext cx="457200" cy="2286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714501" y="1232972"/>
            <a:ext cx="2133918" cy="369332"/>
          </a:xfrm>
          <a:prstGeom prst="rect">
            <a:avLst/>
          </a:prstGeom>
        </p:spPr>
        <p:txBody>
          <a:bodyPr wrap="none">
            <a:spAutoFit/>
          </a:bodyPr>
          <a:lstStyle/>
          <a:p>
            <a:r>
              <a:rPr lang="en-US" b="1" dirty="0"/>
              <a:t>Financing History</a:t>
            </a:r>
            <a:endParaRPr lang="ro-RO" dirty="0"/>
          </a:p>
        </p:txBody>
      </p:sp>
    </p:spTree>
    <p:extLst>
      <p:ext uri="{BB962C8B-B14F-4D97-AF65-F5344CB8AC3E}">
        <p14:creationId xmlns:p14="http://schemas.microsoft.com/office/powerpoint/2010/main" val="3381524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 – Project description</a:t>
            </a:r>
            <a:endParaRPr lang="ro-RO" dirty="0"/>
          </a:p>
        </p:txBody>
      </p:sp>
      <p:sp>
        <p:nvSpPr>
          <p:cNvPr id="3" name="Content Placeholder 2"/>
          <p:cNvSpPr>
            <a:spLocks noGrp="1"/>
          </p:cNvSpPr>
          <p:nvPr>
            <p:ph idx="1"/>
          </p:nvPr>
        </p:nvSpPr>
        <p:spPr>
          <a:xfrm>
            <a:off x="457200" y="1417638"/>
            <a:ext cx="8229600" cy="4525963"/>
          </a:xfrm>
        </p:spPr>
        <p:txBody>
          <a:bodyPr/>
          <a:lstStyle/>
          <a:p>
            <a:r>
              <a:rPr lang="en-US" sz="2400" b="1" i="1" dirty="0"/>
              <a:t>Sub-section C.4 Horizontal principles</a:t>
            </a:r>
            <a:endParaRPr lang="ro-RO" sz="2400" b="1" i="1" dirty="0"/>
          </a:p>
          <a:p>
            <a:pPr marL="0" indent="0">
              <a:buNone/>
            </a:pPr>
            <a:endParaRPr lang="ro-RO" sz="2400" dirty="0"/>
          </a:p>
          <a:p>
            <a:endParaRPr lang="ro-RO" sz="2400" dirty="0"/>
          </a:p>
        </p:txBody>
      </p:sp>
      <p:pic>
        <p:nvPicPr>
          <p:cNvPr id="4" name="Picture 3" descr="d:\Users\AnnaD\Desktop\2.jpg"/>
          <p:cNvPicPr/>
          <p:nvPr/>
        </p:nvPicPr>
        <p:blipFill>
          <a:blip r:embed="rId3">
            <a:extLst>
              <a:ext uri="{28A0092B-C50C-407E-A947-70E740481C1C}">
                <a14:useLocalDpi xmlns:a14="http://schemas.microsoft.com/office/drawing/2010/main" val="0"/>
              </a:ext>
            </a:extLst>
          </a:blip>
          <a:srcRect/>
          <a:stretch>
            <a:fillRect/>
          </a:stretch>
        </p:blipFill>
        <p:spPr bwMode="auto">
          <a:xfrm>
            <a:off x="609600" y="2057400"/>
            <a:ext cx="8229600" cy="2362200"/>
          </a:xfrm>
          <a:prstGeom prst="rect">
            <a:avLst/>
          </a:prstGeom>
          <a:noFill/>
          <a:ln>
            <a:noFill/>
          </a:ln>
        </p:spPr>
      </p:pic>
      <p:sp>
        <p:nvSpPr>
          <p:cNvPr id="5" name="Rectangle 4"/>
          <p:cNvSpPr/>
          <p:nvPr/>
        </p:nvSpPr>
        <p:spPr>
          <a:xfrm>
            <a:off x="990600" y="4246364"/>
            <a:ext cx="1695450" cy="196036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Please select the  type of contribution (</a:t>
            </a:r>
            <a:r>
              <a:rPr lang="en-US" sz="1600" b="1" dirty="0">
                <a:solidFill>
                  <a:schemeClr val="tx1"/>
                </a:solidFill>
              </a:rPr>
              <a:t>neutral, negative or positive</a:t>
            </a:r>
            <a:r>
              <a:rPr lang="en-US" sz="1600" dirty="0">
                <a:solidFill>
                  <a:schemeClr val="tx1"/>
                </a:solidFill>
              </a:rPr>
              <a:t>) to horizontal principles applies to the project</a:t>
            </a:r>
          </a:p>
        </p:txBody>
      </p:sp>
      <p:sp>
        <p:nvSpPr>
          <p:cNvPr id="6" name="Rectangle 5"/>
          <p:cNvSpPr/>
          <p:nvPr/>
        </p:nvSpPr>
        <p:spPr>
          <a:xfrm>
            <a:off x="3486150" y="4291728"/>
            <a:ext cx="5124450" cy="165187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Fill in the required information for the description of the contribution to Sustainable development, Equal opportunities and non-discrimination and Equality between men and women.</a:t>
            </a:r>
          </a:p>
        </p:txBody>
      </p:sp>
      <p:sp>
        <p:nvSpPr>
          <p:cNvPr id="7" name="Up Arrow 6"/>
          <p:cNvSpPr/>
          <p:nvPr/>
        </p:nvSpPr>
        <p:spPr>
          <a:xfrm>
            <a:off x="1943100" y="4017764"/>
            <a:ext cx="457200" cy="2286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a:off x="4772025" y="4057650"/>
            <a:ext cx="457200" cy="2286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04015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 – Project description</a:t>
            </a:r>
            <a:endParaRPr lang="ro-RO" dirty="0"/>
          </a:p>
        </p:txBody>
      </p:sp>
      <p:sp>
        <p:nvSpPr>
          <p:cNvPr id="3" name="Content Placeholder 2"/>
          <p:cNvSpPr>
            <a:spLocks noGrp="1"/>
          </p:cNvSpPr>
          <p:nvPr>
            <p:ph idx="1"/>
          </p:nvPr>
        </p:nvSpPr>
        <p:spPr>
          <a:xfrm>
            <a:off x="457200" y="1295399"/>
            <a:ext cx="8229600" cy="4525963"/>
          </a:xfrm>
        </p:spPr>
        <p:txBody>
          <a:bodyPr/>
          <a:lstStyle/>
          <a:p>
            <a:r>
              <a:rPr lang="en-US" sz="2400" b="1" i="1" dirty="0"/>
              <a:t>Sub-section C.5 Project result indicators</a:t>
            </a:r>
            <a:endParaRPr lang="ro-RO" sz="2400" b="1" i="1" dirty="0"/>
          </a:p>
          <a:p>
            <a:pPr marL="0" indent="0" algn="just">
              <a:buNone/>
            </a:pPr>
            <a:r>
              <a:rPr lang="en-US" sz="2400" dirty="0"/>
              <a:t>E-MS will make available the information already filled in in these fields for Step 1 AF - expression of interest approved.</a:t>
            </a:r>
            <a:endParaRPr lang="ro-RO" sz="2400" dirty="0"/>
          </a:p>
          <a:p>
            <a:endParaRPr lang="en-US" sz="2400" dirty="0" smtClean="0"/>
          </a:p>
          <a:p>
            <a:endParaRPr lang="en-US" sz="2400" dirty="0"/>
          </a:p>
          <a:p>
            <a:endParaRPr lang="en-US" sz="2400" dirty="0" smtClean="0"/>
          </a:p>
          <a:p>
            <a:pPr algn="just"/>
            <a:r>
              <a:rPr lang="en-US" sz="2400" dirty="0" smtClean="0"/>
              <a:t>Than fill in the Communication result indicator section, in case your project has a contribution to the listed indicators.</a:t>
            </a:r>
            <a:endParaRPr lang="ro-RO" sz="2400" dirty="0"/>
          </a:p>
        </p:txBody>
      </p:sp>
      <p:pic>
        <p:nvPicPr>
          <p:cNvPr id="4" name="Picture 3" descr="d:\Users\AnnaD\Desktop\3.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996" y="4724400"/>
            <a:ext cx="8153400" cy="1935163"/>
          </a:xfrm>
          <a:prstGeom prst="rect">
            <a:avLst/>
          </a:prstGeom>
          <a:noFill/>
          <a:ln>
            <a:noFill/>
          </a:ln>
        </p:spPr>
      </p:pic>
      <p:sp>
        <p:nvSpPr>
          <p:cNvPr id="5" name="Rectangle 4"/>
          <p:cNvSpPr/>
          <p:nvPr/>
        </p:nvSpPr>
        <p:spPr>
          <a:xfrm>
            <a:off x="533400" y="2667000"/>
            <a:ext cx="8153400" cy="110432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dirty="0" smtClean="0">
                <a:solidFill>
                  <a:schemeClr val="tx1"/>
                </a:solidFill>
              </a:rPr>
              <a:t>If the amounts provided in Step 1 for targets were changed by the assessment please insert the new </a:t>
            </a:r>
            <a:r>
              <a:rPr lang="en-US" sz="2400" dirty="0">
                <a:solidFill>
                  <a:schemeClr val="tx1"/>
                </a:solidFill>
              </a:rPr>
              <a:t>values according to the notification letter</a:t>
            </a:r>
          </a:p>
        </p:txBody>
      </p:sp>
    </p:spTree>
    <p:extLst>
      <p:ext uri="{BB962C8B-B14F-4D97-AF65-F5344CB8AC3E}">
        <p14:creationId xmlns:p14="http://schemas.microsoft.com/office/powerpoint/2010/main" val="20055224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Section D - </a:t>
            </a:r>
            <a:r>
              <a:rPr lang="en-US" b="1" dirty="0" smtClean="0"/>
              <a:t>Work plan</a:t>
            </a:r>
            <a:r>
              <a:rPr lang="ro-RO" b="1" dirty="0"/>
              <a:t/>
            </a:r>
            <a:br>
              <a:rPr lang="ro-RO" b="1" dirty="0"/>
            </a:br>
            <a:endParaRPr lang="ro-RO" dirty="0"/>
          </a:p>
        </p:txBody>
      </p:sp>
      <p:sp>
        <p:nvSpPr>
          <p:cNvPr id="3" name="Content Placeholder 2"/>
          <p:cNvSpPr>
            <a:spLocks noGrp="1"/>
          </p:cNvSpPr>
          <p:nvPr>
            <p:ph idx="1"/>
          </p:nvPr>
        </p:nvSpPr>
        <p:spPr>
          <a:xfrm>
            <a:off x="561975" y="1401073"/>
            <a:ext cx="8229600" cy="4525963"/>
          </a:xfrm>
        </p:spPr>
        <p:txBody>
          <a:bodyPr/>
          <a:lstStyle/>
          <a:p>
            <a:r>
              <a:rPr lang="en-US" sz="2400" b="1" i="1" dirty="0"/>
              <a:t>Sub-section D.1 Work plan per work packages</a:t>
            </a:r>
            <a:endParaRPr lang="ro-RO" sz="2400" b="1" i="1" dirty="0"/>
          </a:p>
          <a:p>
            <a:pPr marL="0" indent="0" algn="just">
              <a:buNone/>
            </a:pPr>
            <a:r>
              <a:rPr lang="en-US" sz="2400" dirty="0"/>
              <a:t>The section “Work Plan” sets out the timeline of the project activity, broken down by work packages. </a:t>
            </a:r>
            <a:endParaRPr lang="ro-RO" sz="2400" dirty="0"/>
          </a:p>
          <a:p>
            <a:endParaRPr lang="ro-RO" sz="2400" dirty="0"/>
          </a:p>
        </p:txBody>
      </p:sp>
      <p:pic>
        <p:nvPicPr>
          <p:cNvPr id="4" name="Picture 3" descr="WP"/>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2743200"/>
            <a:ext cx="8229600" cy="3657600"/>
          </a:xfrm>
          <a:prstGeom prst="rect">
            <a:avLst/>
          </a:prstGeom>
          <a:noFill/>
          <a:ln>
            <a:noFill/>
          </a:ln>
        </p:spPr>
      </p:pic>
    </p:spTree>
    <p:extLst>
      <p:ext uri="{BB962C8B-B14F-4D97-AF65-F5344CB8AC3E}">
        <p14:creationId xmlns:p14="http://schemas.microsoft.com/office/powerpoint/2010/main" val="3469879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457200" y="1371600"/>
            <a:ext cx="8229600" cy="4754563"/>
          </a:xfrm>
        </p:spPr>
        <p:txBody>
          <a:bodyPr/>
          <a:lstStyle/>
          <a:p>
            <a:pPr marL="0" indent="0">
              <a:buNone/>
            </a:pPr>
            <a:r>
              <a:rPr lang="en-US" sz="1800" b="1" u="sng" dirty="0"/>
              <a:t>0) WP project preparation</a:t>
            </a:r>
            <a:endParaRPr lang="ro-RO" sz="1800" b="1" u="sng" dirty="0"/>
          </a:p>
          <a:p>
            <a:pPr marL="0" indent="0" algn="just">
              <a:buNone/>
            </a:pPr>
            <a:r>
              <a:rPr lang="en-US" sz="1800" dirty="0"/>
              <a:t>To create the WP “Preparation” enter section “Work Package/Activities List”, click on icon next to the “Create Preparation” box. Please note that there can be only one WP “Project Preparation” per project.</a:t>
            </a:r>
            <a:endParaRPr lang="ro-RO" sz="1800" dirty="0"/>
          </a:p>
          <a:p>
            <a:endParaRPr lang="ro-RO" dirty="0"/>
          </a:p>
        </p:txBody>
      </p:sp>
      <p:pic>
        <p:nvPicPr>
          <p:cNvPr id="4" name="Picture 3" descr="Project Preparetion"/>
          <p:cNvPicPr/>
          <p:nvPr/>
        </p:nvPicPr>
        <p:blipFill rotWithShape="1">
          <a:blip r:embed="rId3" cstate="print">
            <a:extLst>
              <a:ext uri="{28A0092B-C50C-407E-A947-70E740481C1C}">
                <a14:useLocalDpi xmlns:a14="http://schemas.microsoft.com/office/drawing/2010/main" val="0"/>
              </a:ext>
            </a:extLst>
          </a:blip>
          <a:srcRect l="11818"/>
          <a:stretch/>
        </p:blipFill>
        <p:spPr bwMode="auto">
          <a:xfrm>
            <a:off x="463826" y="2868751"/>
            <a:ext cx="8375374" cy="3684449"/>
          </a:xfrm>
          <a:prstGeom prst="rect">
            <a:avLst/>
          </a:prstGeom>
          <a:noFill/>
          <a:ln>
            <a:noFill/>
          </a:ln>
        </p:spPr>
      </p:pic>
    </p:spTree>
    <p:extLst>
      <p:ext uri="{BB962C8B-B14F-4D97-AF65-F5344CB8AC3E}">
        <p14:creationId xmlns:p14="http://schemas.microsoft.com/office/powerpoint/2010/main" val="34076120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112159"/>
            <a:ext cx="6172200" cy="1085850"/>
          </a:xfrm>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381000" y="914400"/>
            <a:ext cx="8375650" cy="4251723"/>
          </a:xfrm>
        </p:spPr>
        <p:txBody>
          <a:bodyPr/>
          <a:lstStyle/>
          <a:p>
            <a:pPr marL="0" indent="0">
              <a:buNone/>
            </a:pPr>
            <a:r>
              <a:rPr lang="en-US" sz="1800" b="1" u="sng" dirty="0"/>
              <a:t>1) WP Project Management</a:t>
            </a:r>
            <a:endParaRPr lang="ro-RO" sz="1800" b="1" u="sng" dirty="0"/>
          </a:p>
          <a:p>
            <a:pPr algn="just"/>
            <a:r>
              <a:rPr lang="en-US" sz="1800" dirty="0" smtClean="0"/>
              <a:t>To create the WP “Project Management” please enter section “Work Package/Activities List” and click on icon in section “Management”.</a:t>
            </a:r>
            <a:endParaRPr lang="ro-RO" sz="1800" dirty="0" smtClean="0"/>
          </a:p>
          <a:p>
            <a:pPr algn="just"/>
            <a:r>
              <a:rPr lang="en-US" sz="1800" dirty="0" smtClean="0"/>
              <a:t>WP “Management” is mandatory for all projects and should contain the description of all activities related to the management of the project. It is automatically set as WP1. Please note that there can be only one WP “Management” per project. </a:t>
            </a:r>
            <a:endParaRPr lang="ro-RO" sz="1800" dirty="0" smtClean="0"/>
          </a:p>
          <a:p>
            <a:endParaRPr lang="ro-RO" sz="1800" dirty="0"/>
          </a:p>
        </p:txBody>
      </p:sp>
      <p:pic>
        <p:nvPicPr>
          <p:cNvPr id="4" name="Picture 3" descr="Management"/>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704108"/>
            <a:ext cx="6381750" cy="2133600"/>
          </a:xfrm>
          <a:prstGeom prst="rect">
            <a:avLst/>
          </a:prstGeom>
          <a:noFill/>
          <a:ln>
            <a:noFill/>
          </a:ln>
        </p:spPr>
      </p:pic>
      <p:sp>
        <p:nvSpPr>
          <p:cNvPr id="8" name="Left Arrow Callout 7"/>
          <p:cNvSpPr/>
          <p:nvPr/>
        </p:nvSpPr>
        <p:spPr>
          <a:xfrm>
            <a:off x="5232400" y="3124199"/>
            <a:ext cx="3759200" cy="1129565"/>
          </a:xfrm>
          <a:prstGeom prst="leftArrowCallout">
            <a:avLst>
              <a:gd name="adj1" fmla="val 25000"/>
              <a:gd name="adj2" fmla="val 25000"/>
              <a:gd name="adj3" fmla="val 25000"/>
              <a:gd name="adj4" fmla="val 6408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Define the responsible partner for this work package and indicate other partner’s involvement in it.</a:t>
            </a:r>
          </a:p>
        </p:txBody>
      </p:sp>
      <p:sp>
        <p:nvSpPr>
          <p:cNvPr id="9" name="Up Arrow Callout 8"/>
          <p:cNvSpPr/>
          <p:nvPr/>
        </p:nvSpPr>
        <p:spPr>
          <a:xfrm>
            <a:off x="2133600" y="4582180"/>
            <a:ext cx="3276600" cy="75182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Fill in first the End date and than the Start date</a:t>
            </a:r>
            <a:endParaRPr lang="en-US" b="1" dirty="0">
              <a:solidFill>
                <a:schemeClr val="tx1"/>
              </a:solidFill>
            </a:endParaRPr>
          </a:p>
        </p:txBody>
      </p:sp>
      <p:sp>
        <p:nvSpPr>
          <p:cNvPr id="11" name="Up Arrow Callout 10"/>
          <p:cNvSpPr/>
          <p:nvPr/>
        </p:nvSpPr>
        <p:spPr>
          <a:xfrm>
            <a:off x="4800600" y="4582180"/>
            <a:ext cx="3505200" cy="205740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Give a summary description of the activities and partner contributions related to the work package. Describe how the management on the strategic and operational level will be carried out in the project</a:t>
            </a:r>
            <a:endParaRPr lang="en-US" sz="1400" b="1" dirty="0">
              <a:solidFill>
                <a:schemeClr val="tx1"/>
              </a:solidFill>
            </a:endParaRPr>
          </a:p>
        </p:txBody>
      </p:sp>
    </p:spTree>
    <p:extLst>
      <p:ext uri="{BB962C8B-B14F-4D97-AF65-F5344CB8AC3E}">
        <p14:creationId xmlns:p14="http://schemas.microsoft.com/office/powerpoint/2010/main" val="33986268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500" y="533400"/>
            <a:ext cx="6172200" cy="232172"/>
          </a:xfrm>
        </p:spPr>
        <p:txBody>
          <a:bodyPr/>
          <a:lstStyle/>
          <a:p>
            <a:r>
              <a:rPr lang="en-US" b="1" dirty="0"/>
              <a:t>D - </a:t>
            </a:r>
            <a:r>
              <a:rPr lang="en-US" b="1" dirty="0" smtClean="0"/>
              <a:t>Work plan</a:t>
            </a:r>
            <a:endParaRPr lang="ro-RO" dirty="0"/>
          </a:p>
        </p:txBody>
      </p:sp>
      <p:pic>
        <p:nvPicPr>
          <p:cNvPr id="4" name="Content Placeholder 3" descr="d:\Users\AnnaD\Desktop\2.png"/>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461541" y="1885951"/>
            <a:ext cx="5997810" cy="3394472"/>
          </a:xfrm>
          <a:prstGeom prst="rect">
            <a:avLst/>
          </a:prstGeom>
          <a:noFill/>
          <a:ln>
            <a:noFill/>
          </a:ln>
        </p:spPr>
      </p:pic>
      <p:sp>
        <p:nvSpPr>
          <p:cNvPr id="5" name="Up Arrow Callout 4"/>
          <p:cNvSpPr/>
          <p:nvPr/>
        </p:nvSpPr>
        <p:spPr>
          <a:xfrm>
            <a:off x="1828800" y="2743201"/>
            <a:ext cx="2590800" cy="284479"/>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Start and end dates of </a:t>
            </a:r>
            <a:r>
              <a:rPr lang="en-US" sz="1200" dirty="0" smtClean="0">
                <a:solidFill>
                  <a:schemeClr val="tx1"/>
                </a:solidFill>
              </a:rPr>
              <a:t>the activity</a:t>
            </a:r>
            <a:endParaRPr lang="en-US" sz="1200" b="1" dirty="0">
              <a:solidFill>
                <a:schemeClr val="tx1"/>
              </a:solidFill>
            </a:endParaRPr>
          </a:p>
        </p:txBody>
      </p:sp>
      <p:sp>
        <p:nvSpPr>
          <p:cNvPr id="6" name="Up Arrow Callout 5"/>
          <p:cNvSpPr/>
          <p:nvPr/>
        </p:nvSpPr>
        <p:spPr>
          <a:xfrm>
            <a:off x="6591300" y="2712721"/>
            <a:ext cx="1066800" cy="223519"/>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Target </a:t>
            </a:r>
            <a:r>
              <a:rPr lang="en-US" sz="1100" dirty="0">
                <a:solidFill>
                  <a:schemeClr val="tx1"/>
                </a:solidFill>
              </a:rPr>
              <a:t>value </a:t>
            </a:r>
            <a:endParaRPr lang="en-US" sz="1100" b="1" dirty="0">
              <a:solidFill>
                <a:schemeClr val="tx1"/>
              </a:solidFill>
            </a:endParaRPr>
          </a:p>
        </p:txBody>
      </p:sp>
      <p:sp>
        <p:nvSpPr>
          <p:cNvPr id="7" name="Up Arrow Callout 6"/>
          <p:cNvSpPr/>
          <p:nvPr/>
        </p:nvSpPr>
        <p:spPr>
          <a:xfrm>
            <a:off x="4972050" y="2915921"/>
            <a:ext cx="1066800" cy="223519"/>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tx1"/>
                </a:solidFill>
              </a:rPr>
              <a:t>Title</a:t>
            </a:r>
            <a:endParaRPr lang="en-US" sz="1100" b="1" dirty="0">
              <a:solidFill>
                <a:schemeClr val="tx1"/>
              </a:solidFill>
            </a:endParaRPr>
          </a:p>
        </p:txBody>
      </p:sp>
      <p:sp>
        <p:nvSpPr>
          <p:cNvPr id="8" name="Up Arrow Callout 7"/>
          <p:cNvSpPr/>
          <p:nvPr/>
        </p:nvSpPr>
        <p:spPr>
          <a:xfrm>
            <a:off x="4556760" y="4648200"/>
            <a:ext cx="2286000" cy="1143000"/>
          </a:xfrm>
          <a:prstGeom prst="upArrowCallout">
            <a:avLst>
              <a:gd name="adj1" fmla="val 15909"/>
              <a:gd name="adj2" fmla="val 25000"/>
              <a:gd name="adj3" fmla="val 25000"/>
              <a:gd name="adj4" fmla="val 6497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Describe each </a:t>
            </a:r>
            <a:r>
              <a:rPr lang="en-US" sz="1000" dirty="0">
                <a:solidFill>
                  <a:schemeClr val="tx1"/>
                </a:solidFill>
              </a:rPr>
              <a:t>deliverable </a:t>
            </a:r>
            <a:r>
              <a:rPr lang="en-US" sz="1000" dirty="0" smtClean="0">
                <a:solidFill>
                  <a:schemeClr val="tx1"/>
                </a:solidFill>
              </a:rPr>
              <a:t>and </a:t>
            </a:r>
            <a:r>
              <a:rPr lang="en-US" sz="1000" dirty="0">
                <a:solidFill>
                  <a:schemeClr val="tx1"/>
                </a:solidFill>
              </a:rPr>
              <a:t>equipment/service is envisaged for implementing the respective activity.</a:t>
            </a:r>
            <a:endParaRPr lang="en-US" sz="1000" b="1" dirty="0">
              <a:solidFill>
                <a:schemeClr val="tx1"/>
              </a:solidFill>
            </a:endParaRPr>
          </a:p>
        </p:txBody>
      </p:sp>
      <p:sp>
        <p:nvSpPr>
          <p:cNvPr id="9" name="Up Arrow Callout 8"/>
          <p:cNvSpPr/>
          <p:nvPr/>
        </p:nvSpPr>
        <p:spPr>
          <a:xfrm>
            <a:off x="838200" y="3829050"/>
            <a:ext cx="3581400" cy="819150"/>
          </a:xfrm>
          <a:prstGeom prst="upArrowCallout">
            <a:avLst>
              <a:gd name="adj1" fmla="val 15909"/>
              <a:gd name="adj2" fmla="val 25000"/>
              <a:gd name="adj3" fmla="val 25000"/>
              <a:gd name="adj4" fmla="val 6497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Indication </a:t>
            </a:r>
            <a:r>
              <a:rPr lang="en-US" sz="1000" dirty="0">
                <a:solidFill>
                  <a:schemeClr val="tx1"/>
                </a:solidFill>
              </a:rPr>
              <a:t>on the responsible partner for implementing the activity and explain why the activity is necessary for the project and the necessity of purchasing equipment/service</a:t>
            </a:r>
            <a:endParaRPr lang="ro-RO" sz="1000" dirty="0">
              <a:solidFill>
                <a:schemeClr val="tx1"/>
              </a:solidFill>
            </a:endParaRPr>
          </a:p>
          <a:p>
            <a:pPr algn="ctr"/>
            <a:r>
              <a:rPr lang="en-US" sz="1000" dirty="0" smtClean="0">
                <a:solidFill>
                  <a:schemeClr val="tx1"/>
                </a:solidFill>
              </a:rPr>
              <a:t>.</a:t>
            </a:r>
            <a:endParaRPr lang="en-US" sz="1000" b="1" dirty="0">
              <a:solidFill>
                <a:schemeClr val="tx1"/>
              </a:solidFill>
            </a:endParaRPr>
          </a:p>
        </p:txBody>
      </p:sp>
    </p:spTree>
    <p:extLst>
      <p:ext uri="{BB962C8B-B14F-4D97-AF65-F5344CB8AC3E}">
        <p14:creationId xmlns:p14="http://schemas.microsoft.com/office/powerpoint/2010/main" val="22968056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4800"/>
            <a:ext cx="6172200" cy="765572"/>
          </a:xfrm>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457200" y="1295400"/>
            <a:ext cx="8229600" cy="4525963"/>
          </a:xfrm>
        </p:spPr>
        <p:txBody>
          <a:bodyPr/>
          <a:lstStyle/>
          <a:p>
            <a:pPr marL="0" indent="0">
              <a:buNone/>
            </a:pPr>
            <a:r>
              <a:rPr lang="en-US" sz="1800" b="1" u="sng" dirty="0"/>
              <a:t>2) WP Communication</a:t>
            </a:r>
            <a:endParaRPr lang="ro-RO" sz="1800" b="1" u="sng" dirty="0"/>
          </a:p>
          <a:p>
            <a:pPr algn="just"/>
            <a:r>
              <a:rPr lang="en-US" sz="1800" dirty="0"/>
              <a:t>To create the WP “Communication” please enter section “Work Package/Activities List” and click on icon in section “Create Communication”. The WP “Communication” is mandatory for all projects and please note that there can be only one per project. </a:t>
            </a:r>
            <a:endParaRPr lang="ro-RO" sz="1800" dirty="0"/>
          </a:p>
          <a:p>
            <a:endParaRPr lang="ro-RO" dirty="0"/>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200400"/>
            <a:ext cx="8382000" cy="3276600"/>
          </a:xfrm>
          <a:prstGeom prst="rect">
            <a:avLst/>
          </a:prstGeom>
          <a:noFill/>
          <a:ln>
            <a:noFill/>
          </a:ln>
        </p:spPr>
      </p:pic>
    </p:spTree>
    <p:extLst>
      <p:ext uri="{BB962C8B-B14F-4D97-AF65-F5344CB8AC3E}">
        <p14:creationId xmlns:p14="http://schemas.microsoft.com/office/powerpoint/2010/main" val="37436453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6172200" cy="651272"/>
          </a:xfrm>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152400" y="1092605"/>
            <a:ext cx="8610600" cy="4525963"/>
          </a:xfrm>
        </p:spPr>
        <p:txBody>
          <a:bodyPr/>
          <a:lstStyle/>
          <a:p>
            <a:pPr algn="just"/>
            <a:r>
              <a:rPr lang="en-US" sz="2400" dirty="0"/>
              <a:t>Define the responsible partner for this work package and indicate other partner’s involvement in it. </a:t>
            </a:r>
            <a:endParaRPr lang="ro-RO" sz="2400" dirty="0"/>
          </a:p>
          <a:p>
            <a:pPr algn="just"/>
            <a:r>
              <a:rPr lang="en-US" sz="2400" dirty="0"/>
              <a:t>Describe how the communication will be carried out in the project, i.e. what the communication strategy is</a:t>
            </a:r>
          </a:p>
          <a:p>
            <a:endParaRPr lang="ro-RO" sz="2400" dirty="0"/>
          </a:p>
        </p:txBody>
      </p:sp>
      <p:pic>
        <p:nvPicPr>
          <p:cNvPr id="4" name="Picture 3" descr="d:\Users\AnnaD\Desktop\3.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895600"/>
            <a:ext cx="8153400" cy="3581400"/>
          </a:xfrm>
          <a:prstGeom prst="rect">
            <a:avLst/>
          </a:prstGeom>
          <a:noFill/>
          <a:ln>
            <a:noFill/>
          </a:ln>
        </p:spPr>
      </p:pic>
    </p:spTree>
    <p:extLst>
      <p:ext uri="{BB962C8B-B14F-4D97-AF65-F5344CB8AC3E}">
        <p14:creationId xmlns:p14="http://schemas.microsoft.com/office/powerpoint/2010/main" val="37098146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57200"/>
            <a:ext cx="6172200" cy="536972"/>
          </a:xfrm>
        </p:spPr>
        <p:txBody>
          <a:bodyPr/>
          <a:lstStyle/>
          <a:p>
            <a:r>
              <a:rPr lang="en-US" sz="3000" dirty="0"/>
              <a:t>E-MS Registration</a:t>
            </a:r>
          </a:p>
        </p:txBody>
      </p:sp>
      <p:sp>
        <p:nvSpPr>
          <p:cNvPr id="3" name="Content Placeholder 2"/>
          <p:cNvSpPr>
            <a:spLocks noGrp="1"/>
          </p:cNvSpPr>
          <p:nvPr>
            <p:ph idx="1"/>
          </p:nvPr>
        </p:nvSpPr>
        <p:spPr>
          <a:xfrm>
            <a:off x="762000" y="1143000"/>
            <a:ext cx="7924800" cy="5413772"/>
          </a:xfrm>
        </p:spPr>
        <p:txBody>
          <a:bodyPr/>
          <a:lstStyle/>
          <a:p>
            <a:pPr marL="0" indent="0" algn="just">
              <a:buNone/>
            </a:pPr>
            <a:r>
              <a:rPr lang="en-US" dirty="0" smtClean="0"/>
              <a:t>All information related to how to fill in your application in the e-MS is detailed in Annex </a:t>
            </a:r>
            <a:r>
              <a:rPr lang="en-US" dirty="0"/>
              <a:t>M to the Applicant’s Guide: </a:t>
            </a:r>
            <a:r>
              <a:rPr lang="en-US" b="1" dirty="0"/>
              <a:t>E-MS Manual for Applicants</a:t>
            </a:r>
            <a:r>
              <a:rPr lang="en-US" dirty="0"/>
              <a:t> for call 3. </a:t>
            </a:r>
            <a:endParaRPr lang="en-US" dirty="0" smtClean="0"/>
          </a:p>
          <a:p>
            <a:pPr marL="0" indent="0" algn="just">
              <a:buNone/>
            </a:pPr>
            <a:r>
              <a:rPr lang="en-US" dirty="0" smtClean="0"/>
              <a:t>First, you have to access: </a:t>
            </a:r>
          </a:p>
          <a:p>
            <a:pPr marL="0" indent="0" algn="just">
              <a:buNone/>
            </a:pPr>
            <a:r>
              <a:rPr lang="en-US" dirty="0" smtClean="0">
                <a:hlinkClick r:id="rId3"/>
              </a:rPr>
              <a:t>www.ems-robg.mdrap.ro</a:t>
            </a:r>
            <a:r>
              <a:rPr lang="en-US" dirty="0" smtClean="0"/>
              <a:t> </a:t>
            </a:r>
          </a:p>
          <a:p>
            <a:pPr marL="0" indent="0" algn="just">
              <a:buNone/>
            </a:pPr>
            <a:r>
              <a:rPr lang="en-US" dirty="0" smtClean="0"/>
              <a:t>with recent versions of most common browsers, (as at least Internet Explorer 11, Firefox 35, Chrome 39 </a:t>
            </a:r>
            <a:r>
              <a:rPr lang="en-US" dirty="0" err="1" smtClean="0"/>
              <a:t>aso</a:t>
            </a:r>
            <a:r>
              <a:rPr lang="en-US" dirty="0" smtClean="0"/>
              <a:t>.).</a:t>
            </a:r>
          </a:p>
          <a:p>
            <a:pPr marL="0" indent="0" algn="just">
              <a:buNone/>
            </a:pPr>
            <a:endParaRPr lang="en-US" dirty="0"/>
          </a:p>
        </p:txBody>
      </p:sp>
    </p:spTree>
    <p:extLst>
      <p:ext uri="{BB962C8B-B14F-4D97-AF65-F5344CB8AC3E}">
        <p14:creationId xmlns:p14="http://schemas.microsoft.com/office/powerpoint/2010/main" val="19093711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304800" y="1062832"/>
            <a:ext cx="8229600" cy="4525963"/>
          </a:xfrm>
        </p:spPr>
        <p:txBody>
          <a:bodyPr/>
          <a:lstStyle/>
          <a:p>
            <a:r>
              <a:rPr lang="en-US" sz="1800" b="1" u="sng" dirty="0"/>
              <a:t>3) WP Implementation </a:t>
            </a:r>
            <a:endParaRPr lang="ro-RO" sz="1800" b="1" u="sng" dirty="0"/>
          </a:p>
          <a:p>
            <a:pPr algn="just"/>
            <a:r>
              <a:rPr lang="en-US" sz="1800" dirty="0"/>
              <a:t>To create the WP “Implementation” please enter section “Work Package/Activities List” and click on icon in section “New activity” - this WP sets out the specific implementation work of the project. You can create more WPs Implementation, according to the specific needs of your project.</a:t>
            </a:r>
            <a:endParaRPr lang="ro-RO" sz="1800" dirty="0"/>
          </a:p>
          <a:p>
            <a:endParaRPr lang="ro-RO" sz="1800" dirty="0"/>
          </a:p>
        </p:txBody>
      </p:sp>
      <p:pic>
        <p:nvPicPr>
          <p:cNvPr id="4" name="Picture 3" descr="Implementatio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2743200"/>
            <a:ext cx="8153400" cy="3733800"/>
          </a:xfrm>
          <a:prstGeom prst="rect">
            <a:avLst/>
          </a:prstGeom>
          <a:noFill/>
          <a:ln>
            <a:noFill/>
          </a:ln>
        </p:spPr>
      </p:pic>
    </p:spTree>
    <p:extLst>
      <p:ext uri="{BB962C8B-B14F-4D97-AF65-F5344CB8AC3E}">
        <p14:creationId xmlns:p14="http://schemas.microsoft.com/office/powerpoint/2010/main" val="32808756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457200" y="1173478"/>
            <a:ext cx="8229600" cy="4525963"/>
          </a:xfrm>
        </p:spPr>
        <p:txBody>
          <a:bodyPr/>
          <a:lstStyle/>
          <a:p>
            <a:pPr algn="just"/>
            <a:r>
              <a:rPr lang="en-US" sz="1800" dirty="0"/>
              <a:t>First input the title of the WP (try to choose a very short title, significant for the content of the WP) and select the responsible partner from the dropdown list. Define the partners involved in the implementation of the work package. In the WP description box, provide an explanation on the partners’ involvement in it. Give a summary on the WP and its objectives.</a:t>
            </a:r>
            <a:endParaRPr lang="ro-RO" sz="1800" dirty="0"/>
          </a:p>
          <a:p>
            <a:pPr algn="just"/>
            <a:r>
              <a:rPr lang="en-US" sz="1800" dirty="0"/>
              <a:t>Then fill in the project contribution to </a:t>
            </a:r>
            <a:r>
              <a:rPr lang="en-US" sz="1800" dirty="0" err="1"/>
              <a:t>Programme</a:t>
            </a:r>
            <a:r>
              <a:rPr lang="en-US" sz="1800" dirty="0"/>
              <a:t> Output </a:t>
            </a:r>
            <a:r>
              <a:rPr lang="en-US" sz="1800" dirty="0" err="1" smtClean="0"/>
              <a:t>Indicators:</a:t>
            </a:r>
            <a:r>
              <a:rPr lang="en-US" sz="1800" dirty="0" err="1"/>
              <a:t>If</a:t>
            </a:r>
            <a:r>
              <a:rPr lang="en-US" sz="1800" dirty="0"/>
              <a:t> your WP has contribution to more than one </a:t>
            </a:r>
            <a:r>
              <a:rPr lang="en-US" sz="1800" dirty="0" err="1"/>
              <a:t>programme</a:t>
            </a:r>
            <a:r>
              <a:rPr lang="en-US" sz="1800" dirty="0"/>
              <a:t> output indicator, the other outputs can be added by clicking “add output” at the bottom of the main outputs section.</a:t>
            </a:r>
            <a:endParaRPr lang="ro-RO" sz="1800" dirty="0"/>
          </a:p>
          <a:p>
            <a:endParaRPr lang="ro-RO" sz="1200" dirty="0"/>
          </a:p>
          <a:p>
            <a:pPr marL="0" indent="0">
              <a:buNone/>
            </a:pPr>
            <a:endParaRPr lang="ro-RO" dirty="0"/>
          </a:p>
        </p:txBody>
      </p:sp>
      <p:grpSp>
        <p:nvGrpSpPr>
          <p:cNvPr id="9" name="Group 8"/>
          <p:cNvGrpSpPr/>
          <p:nvPr/>
        </p:nvGrpSpPr>
        <p:grpSpPr>
          <a:xfrm>
            <a:off x="457200" y="3469589"/>
            <a:ext cx="8686800" cy="3236011"/>
            <a:chOff x="1219200" y="2462450"/>
            <a:chExt cx="7391400" cy="2442131"/>
          </a:xfrm>
        </p:grpSpPr>
        <p:pic>
          <p:nvPicPr>
            <p:cNvPr id="4" name="Picture 3" descr="d:\Users\AnnaD\Desktop\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2462450"/>
              <a:ext cx="6096000" cy="1423750"/>
            </a:xfrm>
            <a:prstGeom prst="rect">
              <a:avLst/>
            </a:prstGeom>
            <a:noFill/>
            <a:ln>
              <a:noFill/>
            </a:ln>
          </p:spPr>
        </p:pic>
        <p:sp>
          <p:nvSpPr>
            <p:cNvPr id="5" name="Left Arrow Callout 4"/>
            <p:cNvSpPr/>
            <p:nvPr/>
          </p:nvSpPr>
          <p:spPr>
            <a:xfrm>
              <a:off x="7239000" y="2819400"/>
              <a:ext cx="1371600" cy="533400"/>
            </a:xfrm>
            <a:prstGeom prst="left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Select the Output Indicator</a:t>
              </a:r>
              <a:endParaRPr lang="en-US" sz="1200" dirty="0">
                <a:solidFill>
                  <a:schemeClr val="tx1"/>
                </a:solidFill>
              </a:endParaRPr>
            </a:p>
          </p:txBody>
        </p:sp>
        <p:sp>
          <p:nvSpPr>
            <p:cNvPr id="6" name="Left Arrow Callout 5"/>
            <p:cNvSpPr/>
            <p:nvPr/>
          </p:nvSpPr>
          <p:spPr>
            <a:xfrm>
              <a:off x="6019800" y="3307079"/>
              <a:ext cx="1676400" cy="258763"/>
            </a:xfrm>
            <a:prstGeom prst="left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Quantification</a:t>
              </a:r>
              <a:endParaRPr lang="en-US" sz="1200" dirty="0">
                <a:solidFill>
                  <a:schemeClr val="tx1"/>
                </a:solidFill>
              </a:endParaRPr>
            </a:p>
          </p:txBody>
        </p:sp>
        <p:sp>
          <p:nvSpPr>
            <p:cNvPr id="7" name="Up Arrow Callout 6"/>
            <p:cNvSpPr/>
            <p:nvPr/>
          </p:nvSpPr>
          <p:spPr>
            <a:xfrm>
              <a:off x="1371600" y="3352800"/>
              <a:ext cx="1295400" cy="99060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Fill in the code of the </a:t>
              </a:r>
              <a:r>
                <a:rPr lang="en-US" sz="1100" dirty="0" err="1">
                  <a:solidFill>
                    <a:schemeClr val="tx1"/>
                  </a:solidFill>
                </a:rPr>
                <a:t>programme</a:t>
              </a:r>
              <a:r>
                <a:rPr lang="en-US" sz="1100" dirty="0">
                  <a:solidFill>
                    <a:schemeClr val="tx1"/>
                  </a:solidFill>
                </a:rPr>
                <a:t> output indicator</a:t>
              </a:r>
              <a:endParaRPr lang="en-US" sz="1100" b="1" dirty="0">
                <a:solidFill>
                  <a:schemeClr val="tx1"/>
                </a:solidFill>
              </a:endParaRPr>
            </a:p>
          </p:txBody>
        </p:sp>
        <p:sp>
          <p:nvSpPr>
            <p:cNvPr id="8" name="Up Arrow Callout 7"/>
            <p:cNvSpPr/>
            <p:nvPr/>
          </p:nvSpPr>
          <p:spPr>
            <a:xfrm>
              <a:off x="2895600" y="3352800"/>
              <a:ext cx="2438400" cy="1551781"/>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Please describe </a:t>
              </a:r>
              <a:r>
                <a:rPr lang="en-US" sz="1400" dirty="0">
                  <a:solidFill>
                    <a:schemeClr val="tx1"/>
                  </a:solidFill>
                </a:rPr>
                <a:t>how your project will contribute to the achievement of the </a:t>
              </a:r>
              <a:r>
                <a:rPr lang="en-US" sz="1400" dirty="0" err="1">
                  <a:solidFill>
                    <a:schemeClr val="tx1"/>
                  </a:solidFill>
                </a:rPr>
                <a:t>programme</a:t>
              </a:r>
              <a:r>
                <a:rPr lang="en-US" sz="1400" dirty="0">
                  <a:solidFill>
                    <a:schemeClr val="tx1"/>
                  </a:solidFill>
                </a:rPr>
                <a:t> output indicator(s) selected. </a:t>
              </a:r>
            </a:p>
          </p:txBody>
        </p:sp>
      </p:grpSp>
    </p:spTree>
    <p:extLst>
      <p:ext uri="{BB962C8B-B14F-4D97-AF65-F5344CB8AC3E}">
        <p14:creationId xmlns:p14="http://schemas.microsoft.com/office/powerpoint/2010/main" val="16587752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500" y="533400"/>
            <a:ext cx="6172200" cy="232172"/>
          </a:xfrm>
        </p:spPr>
        <p:txBody>
          <a:bodyPr/>
          <a:lstStyle/>
          <a:p>
            <a:r>
              <a:rPr lang="en-US" b="1" dirty="0"/>
              <a:t>D - </a:t>
            </a:r>
            <a:r>
              <a:rPr lang="en-US" b="1" dirty="0" smtClean="0"/>
              <a:t>Work plan</a:t>
            </a:r>
            <a:endParaRPr lang="ro-RO" dirty="0"/>
          </a:p>
        </p:txBody>
      </p:sp>
      <p:pic>
        <p:nvPicPr>
          <p:cNvPr id="4" name="Content Placeholder 3" descr="d:\Users\AnnaD\Desktop\2.png"/>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461541" y="1885951"/>
            <a:ext cx="5997810" cy="3394472"/>
          </a:xfrm>
          <a:prstGeom prst="rect">
            <a:avLst/>
          </a:prstGeom>
          <a:noFill/>
          <a:ln>
            <a:noFill/>
          </a:ln>
        </p:spPr>
      </p:pic>
      <p:sp>
        <p:nvSpPr>
          <p:cNvPr id="5" name="Up Arrow Callout 4"/>
          <p:cNvSpPr/>
          <p:nvPr/>
        </p:nvSpPr>
        <p:spPr>
          <a:xfrm>
            <a:off x="1828800" y="2743201"/>
            <a:ext cx="2590800" cy="284479"/>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Start and end dates of </a:t>
            </a:r>
            <a:r>
              <a:rPr lang="en-US" sz="1200" dirty="0" smtClean="0">
                <a:solidFill>
                  <a:schemeClr val="tx1"/>
                </a:solidFill>
              </a:rPr>
              <a:t>the activity</a:t>
            </a:r>
            <a:endParaRPr lang="en-US" sz="1200" b="1" dirty="0">
              <a:solidFill>
                <a:schemeClr val="tx1"/>
              </a:solidFill>
            </a:endParaRPr>
          </a:p>
        </p:txBody>
      </p:sp>
      <p:sp>
        <p:nvSpPr>
          <p:cNvPr id="6" name="Up Arrow Callout 5"/>
          <p:cNvSpPr/>
          <p:nvPr/>
        </p:nvSpPr>
        <p:spPr>
          <a:xfrm>
            <a:off x="6591300" y="2712721"/>
            <a:ext cx="1066800" cy="223519"/>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Target </a:t>
            </a:r>
            <a:r>
              <a:rPr lang="en-US" sz="1100" dirty="0">
                <a:solidFill>
                  <a:schemeClr val="tx1"/>
                </a:solidFill>
              </a:rPr>
              <a:t>value </a:t>
            </a:r>
            <a:endParaRPr lang="en-US" sz="1100" b="1" dirty="0">
              <a:solidFill>
                <a:schemeClr val="tx1"/>
              </a:solidFill>
            </a:endParaRPr>
          </a:p>
        </p:txBody>
      </p:sp>
      <p:sp>
        <p:nvSpPr>
          <p:cNvPr id="7" name="Up Arrow Callout 6"/>
          <p:cNvSpPr/>
          <p:nvPr/>
        </p:nvSpPr>
        <p:spPr>
          <a:xfrm>
            <a:off x="4972050" y="2915921"/>
            <a:ext cx="1066800" cy="223519"/>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tx1"/>
                </a:solidFill>
              </a:rPr>
              <a:t>Title</a:t>
            </a:r>
            <a:endParaRPr lang="en-US" sz="1100" b="1" dirty="0">
              <a:solidFill>
                <a:schemeClr val="tx1"/>
              </a:solidFill>
            </a:endParaRPr>
          </a:p>
        </p:txBody>
      </p:sp>
      <p:sp>
        <p:nvSpPr>
          <p:cNvPr id="8" name="Up Arrow Callout 7"/>
          <p:cNvSpPr/>
          <p:nvPr/>
        </p:nvSpPr>
        <p:spPr>
          <a:xfrm>
            <a:off x="4556760" y="4648200"/>
            <a:ext cx="2286000" cy="1143000"/>
          </a:xfrm>
          <a:prstGeom prst="upArrowCallout">
            <a:avLst>
              <a:gd name="adj1" fmla="val 15909"/>
              <a:gd name="adj2" fmla="val 25000"/>
              <a:gd name="adj3" fmla="val 25000"/>
              <a:gd name="adj4" fmla="val 6497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Describe each </a:t>
            </a:r>
            <a:r>
              <a:rPr lang="en-US" sz="1000" dirty="0">
                <a:solidFill>
                  <a:schemeClr val="tx1"/>
                </a:solidFill>
              </a:rPr>
              <a:t>deliverable </a:t>
            </a:r>
            <a:r>
              <a:rPr lang="en-US" sz="1000" dirty="0" smtClean="0">
                <a:solidFill>
                  <a:schemeClr val="tx1"/>
                </a:solidFill>
              </a:rPr>
              <a:t>and </a:t>
            </a:r>
            <a:r>
              <a:rPr lang="en-US" sz="1000" dirty="0">
                <a:solidFill>
                  <a:schemeClr val="tx1"/>
                </a:solidFill>
              </a:rPr>
              <a:t>equipment/service is envisaged for implementing the respective activity.</a:t>
            </a:r>
            <a:endParaRPr lang="en-US" sz="1000" b="1" dirty="0">
              <a:solidFill>
                <a:schemeClr val="tx1"/>
              </a:solidFill>
            </a:endParaRPr>
          </a:p>
        </p:txBody>
      </p:sp>
      <p:sp>
        <p:nvSpPr>
          <p:cNvPr id="9" name="Up Arrow Callout 8"/>
          <p:cNvSpPr/>
          <p:nvPr/>
        </p:nvSpPr>
        <p:spPr>
          <a:xfrm>
            <a:off x="838200" y="3829050"/>
            <a:ext cx="3581400" cy="819150"/>
          </a:xfrm>
          <a:prstGeom prst="upArrowCallout">
            <a:avLst>
              <a:gd name="adj1" fmla="val 15909"/>
              <a:gd name="adj2" fmla="val 25000"/>
              <a:gd name="adj3" fmla="val 25000"/>
              <a:gd name="adj4" fmla="val 6497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Indication </a:t>
            </a:r>
            <a:r>
              <a:rPr lang="en-US" sz="1000" dirty="0">
                <a:solidFill>
                  <a:schemeClr val="tx1"/>
                </a:solidFill>
              </a:rPr>
              <a:t>on the responsible partner for implementing the activity and explain why the activity is necessary for the project and the necessity of purchasing equipment/service</a:t>
            </a:r>
            <a:endParaRPr lang="ro-RO" sz="1000" dirty="0">
              <a:solidFill>
                <a:schemeClr val="tx1"/>
              </a:solidFill>
            </a:endParaRPr>
          </a:p>
          <a:p>
            <a:pPr algn="ctr"/>
            <a:r>
              <a:rPr lang="en-US" sz="1000" dirty="0" smtClean="0">
                <a:solidFill>
                  <a:schemeClr val="tx1"/>
                </a:solidFill>
              </a:rPr>
              <a:t>.</a:t>
            </a:r>
            <a:endParaRPr lang="en-US" sz="1000" b="1" dirty="0">
              <a:solidFill>
                <a:schemeClr val="tx1"/>
              </a:solidFill>
            </a:endParaRPr>
          </a:p>
        </p:txBody>
      </p:sp>
    </p:spTree>
    <p:extLst>
      <p:ext uri="{BB962C8B-B14F-4D97-AF65-F5344CB8AC3E}">
        <p14:creationId xmlns:p14="http://schemas.microsoft.com/office/powerpoint/2010/main" val="34449758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a:t>D - Work plan</a:t>
            </a:r>
            <a:endParaRPr lang="ro-RO" dirty="0"/>
          </a:p>
        </p:txBody>
      </p:sp>
      <p:sp>
        <p:nvSpPr>
          <p:cNvPr id="3" name="Content Placeholder 2"/>
          <p:cNvSpPr>
            <a:spLocks noGrp="1"/>
          </p:cNvSpPr>
          <p:nvPr>
            <p:ph idx="1"/>
          </p:nvPr>
        </p:nvSpPr>
        <p:spPr>
          <a:xfrm>
            <a:off x="381000" y="1066800"/>
            <a:ext cx="8610600" cy="3794522"/>
          </a:xfrm>
        </p:spPr>
        <p:txBody>
          <a:bodyPr/>
          <a:lstStyle/>
          <a:p>
            <a:pPr marL="0" indent="0">
              <a:buNone/>
            </a:pPr>
            <a:r>
              <a:rPr lang="en-US" sz="1800" b="1" u="sng" dirty="0"/>
              <a:t>4) WP Investment</a:t>
            </a:r>
            <a:endParaRPr lang="ro-RO" sz="1800" b="1" u="sng" dirty="0"/>
          </a:p>
          <a:p>
            <a:pPr algn="just"/>
            <a:r>
              <a:rPr lang="en-US" sz="1800" dirty="0"/>
              <a:t>To create the WP “Investment” please enter section “Work Package/Activities List” and click on icon in section “New investment”. </a:t>
            </a:r>
            <a:endParaRPr lang="ro-RO" sz="1800" dirty="0"/>
          </a:p>
          <a:p>
            <a:pPr algn="just"/>
            <a:r>
              <a:rPr lang="en-US" sz="1800" dirty="0"/>
              <a:t>WP Investment contains all activities regarding or associated with infrastructure and works activity, as described in the List of Eligible Expenditure – Annex E to the Applicant’s Guide. </a:t>
            </a:r>
            <a:r>
              <a:rPr lang="en-US" sz="1800" b="1" i="1" dirty="0"/>
              <a:t>Other activities not related to WP Project Management, WP Communication and WP Investment must be placed at WP </a:t>
            </a:r>
            <a:r>
              <a:rPr lang="en-US" sz="1800" b="1" i="1" dirty="0" smtClean="0"/>
              <a:t>Implementation!</a:t>
            </a:r>
            <a:endParaRPr lang="ro-RO" sz="1800" dirty="0"/>
          </a:p>
          <a:p>
            <a:pPr algn="just"/>
            <a:endParaRPr lang="ro-RO" dirty="0"/>
          </a:p>
        </p:txBody>
      </p:sp>
      <p:pic>
        <p:nvPicPr>
          <p:cNvPr id="6" name="Picture 5" descr="d:\Users\AnnaD\Desktop\4.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276600"/>
            <a:ext cx="8458200" cy="3352800"/>
          </a:xfrm>
          <a:prstGeom prst="rect">
            <a:avLst/>
          </a:prstGeom>
          <a:noFill/>
          <a:ln>
            <a:noFill/>
          </a:ln>
        </p:spPr>
      </p:pic>
    </p:spTree>
    <p:extLst>
      <p:ext uri="{BB962C8B-B14F-4D97-AF65-F5344CB8AC3E}">
        <p14:creationId xmlns:p14="http://schemas.microsoft.com/office/powerpoint/2010/main" val="2158263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533400" y="990600"/>
            <a:ext cx="8229600" cy="4830763"/>
          </a:xfrm>
        </p:spPr>
        <p:txBody>
          <a:bodyPr/>
          <a:lstStyle/>
          <a:p>
            <a:pPr algn="just"/>
            <a:r>
              <a:rPr lang="en-US" sz="1800" i="1" dirty="0" smtClean="0"/>
              <a:t>Argument the need for investment to achieve project objectives and results. Describe the cross-border relevance of the investment, who is benefiting from it (e.g. partners, regions, end-users etc.) and in what way. </a:t>
            </a:r>
          </a:p>
          <a:p>
            <a:endParaRPr lang="en-US" sz="1800" i="1" dirty="0" smtClean="0"/>
          </a:p>
          <a:p>
            <a:endParaRPr lang="en-US" sz="1800" i="1" dirty="0"/>
          </a:p>
          <a:p>
            <a:endParaRPr lang="en-US" sz="1800" i="1" dirty="0" smtClean="0"/>
          </a:p>
          <a:p>
            <a:pPr algn="just"/>
            <a:r>
              <a:rPr lang="en-US" sz="1800" i="1" dirty="0" smtClean="0"/>
              <a:t>Location </a:t>
            </a:r>
            <a:r>
              <a:rPr lang="en-US" sz="1800" i="1" dirty="0"/>
              <a:t>of the investment</a:t>
            </a:r>
            <a:r>
              <a:rPr lang="en-US" sz="1800" dirty="0"/>
              <a:t> sub-section: Mention the exact location of the investment and select from the drop-down list the NUTS 3 region where the location is situated or whole </a:t>
            </a:r>
            <a:r>
              <a:rPr lang="en-US" sz="1800" dirty="0" err="1"/>
              <a:t>programme</a:t>
            </a:r>
            <a:r>
              <a:rPr lang="en-US" sz="1800" dirty="0"/>
              <a:t> area. The system is allowing the selection of only  one NUTS 3 regions from the eligible area. Thus, in case the location of the investment is not a single RO/BG district, you have to select the NUTS 3 where the main investment is performed and mention the others in the text box.</a:t>
            </a:r>
            <a:endParaRPr lang="ro-RO" sz="1800" dirty="0"/>
          </a:p>
          <a:p>
            <a:endParaRPr lang="ro-RO" dirty="0"/>
          </a:p>
        </p:txBody>
      </p:sp>
      <p:pic>
        <p:nvPicPr>
          <p:cNvPr id="4" name="Picture 3" descr="d:\Users\AnnaD\Desktop\1.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7117" y="4267200"/>
            <a:ext cx="8077200" cy="2504679"/>
          </a:xfrm>
          <a:prstGeom prst="rect">
            <a:avLst/>
          </a:prstGeom>
          <a:noFill/>
          <a:ln>
            <a:noFill/>
          </a:ln>
        </p:spPr>
      </p:pic>
      <p:pic>
        <p:nvPicPr>
          <p:cNvPr id="1026" name="Picture 2" descr="d:\Users\AnnaD\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118" y="2057400"/>
            <a:ext cx="8077199" cy="779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4752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457200" y="1219200"/>
            <a:ext cx="8229600" cy="4525963"/>
          </a:xfrm>
        </p:spPr>
        <p:txBody>
          <a:bodyPr/>
          <a:lstStyle/>
          <a:p>
            <a:r>
              <a:rPr lang="en-US" sz="1800" i="1" dirty="0"/>
              <a:t>Investment documentation</a:t>
            </a:r>
            <a:r>
              <a:rPr lang="en-US" sz="1800" dirty="0"/>
              <a:t> sub-section:  list all technical requirements and permissions (e.g. building permits) required for the investment according to the respective national legislation. In case they are already available attach them to this application form, otherwise indicate when you expect them to be available. </a:t>
            </a:r>
            <a:endParaRPr lang="ro-RO" sz="1800" dirty="0"/>
          </a:p>
          <a:p>
            <a:r>
              <a:rPr lang="en-US" sz="1800" i="1" dirty="0"/>
              <a:t>Ownership</a:t>
            </a:r>
            <a:r>
              <a:rPr lang="en-US" sz="1800" dirty="0"/>
              <a:t> sub-section: describe who owns the site where the investment is located, who will retain ownership of the investment at the end of the project, which will take care of maintenance of the investment and how will this be done. </a:t>
            </a:r>
            <a:endParaRPr lang="ro-RO" sz="1800" dirty="0"/>
          </a:p>
          <a:p>
            <a:endParaRPr lang="ro-RO" dirty="0"/>
          </a:p>
        </p:txBody>
      </p:sp>
      <p:pic>
        <p:nvPicPr>
          <p:cNvPr id="4" name="Picture 3" descr="d:\Users\AnnaD\Desktop\5.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3352800"/>
            <a:ext cx="7924800" cy="3124200"/>
          </a:xfrm>
          <a:prstGeom prst="rect">
            <a:avLst/>
          </a:prstGeom>
          <a:noFill/>
          <a:ln>
            <a:noFill/>
          </a:ln>
        </p:spPr>
      </p:pic>
    </p:spTree>
    <p:extLst>
      <p:ext uri="{BB962C8B-B14F-4D97-AF65-F5344CB8AC3E}">
        <p14:creationId xmlns:p14="http://schemas.microsoft.com/office/powerpoint/2010/main" val="1235396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457200" y="1143000"/>
            <a:ext cx="8229600" cy="4983163"/>
          </a:xfrm>
        </p:spPr>
        <p:txBody>
          <a:bodyPr/>
          <a:lstStyle/>
          <a:p>
            <a:r>
              <a:rPr lang="en-US" sz="1800" b="1" i="1" dirty="0"/>
              <a:t>Sub-section D.2 Target Groups</a:t>
            </a:r>
            <a:endParaRPr lang="ro-RO" sz="1800" b="1" i="1" dirty="0"/>
          </a:p>
        </p:txBody>
      </p:sp>
      <p:grpSp>
        <p:nvGrpSpPr>
          <p:cNvPr id="7" name="Group 6"/>
          <p:cNvGrpSpPr/>
          <p:nvPr/>
        </p:nvGrpSpPr>
        <p:grpSpPr>
          <a:xfrm>
            <a:off x="152400" y="1762917"/>
            <a:ext cx="8847456" cy="4363245"/>
            <a:chOff x="457200" y="1762918"/>
            <a:chExt cx="8542656" cy="2885282"/>
          </a:xfrm>
        </p:grpSpPr>
        <p:pic>
          <p:nvPicPr>
            <p:cNvPr id="4" name="Picture 3" descr="d:\Users\AnnaD\Desktop\3.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691" y="1788319"/>
              <a:ext cx="3162299" cy="1600200"/>
            </a:xfrm>
            <a:prstGeom prst="rect">
              <a:avLst/>
            </a:prstGeom>
            <a:noFill/>
            <a:ln>
              <a:noFill/>
            </a:ln>
          </p:spPr>
        </p:pic>
        <p:pic>
          <p:nvPicPr>
            <p:cNvPr id="5" name="Content Placeholder 3" descr="eMS - Google Chrome"/>
            <p:cNvPicPr>
              <a:picLocks noChangeAspect="1"/>
            </p:cNvPicPr>
            <p:nvPr/>
          </p:nvPicPr>
          <p:blipFill rotWithShape="1">
            <a:blip r:embed="rId3">
              <a:extLst>
                <a:ext uri="{28A0092B-C50C-407E-A947-70E740481C1C}">
                  <a14:useLocalDpi xmlns:a14="http://schemas.microsoft.com/office/drawing/2010/main" val="0"/>
                </a:ext>
              </a:extLst>
            </a:blip>
            <a:srcRect l="15903" t="27344" r="42049" b="-1"/>
            <a:stretch/>
          </p:blipFill>
          <p:spPr bwMode="auto">
            <a:xfrm>
              <a:off x="4258310" y="1762918"/>
              <a:ext cx="3611879" cy="2839561"/>
            </a:xfrm>
            <a:prstGeom prst="rect">
              <a:avLst/>
            </a:prstGeom>
            <a:noFill/>
            <a:ln w="9525">
              <a:noFill/>
              <a:miter lim="800000"/>
              <a:headEnd/>
              <a:tailEnd/>
            </a:ln>
          </p:spPr>
        </p:pic>
        <p:sp>
          <p:nvSpPr>
            <p:cNvPr id="6" name="Up Arrow Callout 5"/>
            <p:cNvSpPr/>
            <p:nvPr/>
          </p:nvSpPr>
          <p:spPr>
            <a:xfrm>
              <a:off x="457200" y="3759200"/>
              <a:ext cx="3048000" cy="88900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Drop-down list of pre-defined target groups (multiple selection possible</a:t>
              </a:r>
              <a:r>
                <a:rPr lang="en-US" sz="1400" dirty="0" smtClean="0">
                  <a:solidFill>
                    <a:schemeClr val="tx1"/>
                  </a:solidFill>
                </a:rPr>
                <a:t>) and click Update Target Groups</a:t>
              </a:r>
              <a:endParaRPr lang="en-US" sz="1400" b="1" dirty="0">
                <a:solidFill>
                  <a:schemeClr val="tx1"/>
                </a:solidFill>
              </a:endParaRPr>
            </a:p>
          </p:txBody>
        </p:sp>
        <p:sp>
          <p:nvSpPr>
            <p:cNvPr id="8" name="Bent-Up Arrow 7"/>
            <p:cNvSpPr/>
            <p:nvPr/>
          </p:nvSpPr>
          <p:spPr>
            <a:xfrm rot="16200000">
              <a:off x="6742350" y="3855640"/>
              <a:ext cx="785020" cy="342901"/>
            </a:xfrm>
            <a:prstGeom prst="bentUpArrow">
              <a:avLst>
                <a:gd name="adj1" fmla="val 30926"/>
                <a:gd name="adj2" fmla="val 25000"/>
                <a:gd name="adj3" fmla="val 2500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9" name="Rectangle 8"/>
            <p:cNvSpPr/>
            <p:nvPr/>
          </p:nvSpPr>
          <p:spPr>
            <a:xfrm>
              <a:off x="7086600" y="4419601"/>
              <a:ext cx="1913256" cy="22859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Quantification</a:t>
              </a:r>
              <a:endParaRPr lang="en-US" dirty="0">
                <a:solidFill>
                  <a:schemeClr val="tx1"/>
                </a:solidFill>
              </a:endParaRPr>
            </a:p>
          </p:txBody>
        </p:sp>
        <p:sp>
          <p:nvSpPr>
            <p:cNvPr id="10" name="Up Arrow Callout 9"/>
            <p:cNvSpPr/>
            <p:nvPr/>
          </p:nvSpPr>
          <p:spPr>
            <a:xfrm>
              <a:off x="3905249" y="3838931"/>
              <a:ext cx="3048000" cy="551260"/>
            </a:xfrm>
            <a:prstGeom prst="upArrowCallout">
              <a:avLst>
                <a:gd name="adj1" fmla="val 0"/>
                <a:gd name="adj2" fmla="val 25000"/>
                <a:gd name="adj3" fmla="val 25000"/>
                <a:gd name="adj4" fmla="val 6497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Explanation</a:t>
              </a:r>
              <a:endParaRPr lang="en-US" sz="1400" b="1" dirty="0">
                <a:solidFill>
                  <a:schemeClr val="tx1"/>
                </a:solidFill>
              </a:endParaRPr>
            </a:p>
          </p:txBody>
        </p:sp>
      </p:grpSp>
    </p:spTree>
    <p:extLst>
      <p:ext uri="{BB962C8B-B14F-4D97-AF65-F5344CB8AC3E}">
        <p14:creationId xmlns:p14="http://schemas.microsoft.com/office/powerpoint/2010/main" val="26674616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 - </a:t>
            </a:r>
            <a:r>
              <a:rPr lang="en-US" b="1" dirty="0" smtClean="0"/>
              <a:t>Work plan</a:t>
            </a:r>
            <a:endParaRPr lang="ro-RO" dirty="0"/>
          </a:p>
        </p:txBody>
      </p:sp>
      <p:sp>
        <p:nvSpPr>
          <p:cNvPr id="3" name="Content Placeholder 2"/>
          <p:cNvSpPr>
            <a:spLocks noGrp="1"/>
          </p:cNvSpPr>
          <p:nvPr>
            <p:ph idx="1"/>
          </p:nvPr>
        </p:nvSpPr>
        <p:spPr>
          <a:xfrm>
            <a:off x="304800" y="1404386"/>
            <a:ext cx="8382000" cy="4844014"/>
          </a:xfrm>
        </p:spPr>
        <p:txBody>
          <a:bodyPr/>
          <a:lstStyle/>
          <a:p>
            <a:r>
              <a:rPr lang="en-US" sz="1800" b="1" i="1" dirty="0"/>
              <a:t>Sub-section D.3 Define periods</a:t>
            </a:r>
            <a:endParaRPr lang="ro-RO" sz="1800" b="1" i="1" dirty="0"/>
          </a:p>
          <a:p>
            <a:r>
              <a:rPr lang="en-US" sz="1800" dirty="0"/>
              <a:t>The project reporting periods will be generated automatically by the system, one period for each three implementation months from the start date of the project until the project end date. </a:t>
            </a:r>
            <a:endParaRPr lang="ro-RO" sz="1800" dirty="0"/>
          </a:p>
          <a:p>
            <a:r>
              <a:rPr lang="en-US" sz="1800" dirty="0"/>
              <a:t>Please press the ‘Recreate periods’ button to automatically generating the periods. </a:t>
            </a:r>
            <a:endParaRPr lang="ro-RO" sz="1800" dirty="0"/>
          </a:p>
        </p:txBody>
      </p:sp>
      <p:pic>
        <p:nvPicPr>
          <p:cNvPr id="4" name="Picture 3" descr="d:\Users\AnnaD\Desktop\5.png"/>
          <p:cNvPicPr/>
          <p:nvPr/>
        </p:nvPicPr>
        <p:blipFill>
          <a:blip r:embed="rId3">
            <a:extLst>
              <a:ext uri="{28A0092B-C50C-407E-A947-70E740481C1C}">
                <a14:useLocalDpi xmlns:a14="http://schemas.microsoft.com/office/drawing/2010/main" val="0"/>
              </a:ext>
            </a:extLst>
          </a:blip>
          <a:srcRect/>
          <a:stretch>
            <a:fillRect/>
          </a:stretch>
        </p:blipFill>
        <p:spPr bwMode="auto">
          <a:xfrm>
            <a:off x="685800" y="3048000"/>
            <a:ext cx="8229600" cy="3810000"/>
          </a:xfrm>
          <a:prstGeom prst="rect">
            <a:avLst/>
          </a:prstGeom>
          <a:noFill/>
          <a:ln>
            <a:noFill/>
          </a:ln>
        </p:spPr>
      </p:pic>
    </p:spTree>
    <p:extLst>
      <p:ext uri="{BB962C8B-B14F-4D97-AF65-F5344CB8AC3E}">
        <p14:creationId xmlns:p14="http://schemas.microsoft.com/office/powerpoint/2010/main" val="13167272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 - Project Budget</a:t>
            </a:r>
            <a:endParaRPr lang="ro-RO" dirty="0"/>
          </a:p>
        </p:txBody>
      </p:sp>
      <p:sp>
        <p:nvSpPr>
          <p:cNvPr id="3" name="Content Placeholder 2"/>
          <p:cNvSpPr>
            <a:spLocks noGrp="1"/>
          </p:cNvSpPr>
          <p:nvPr>
            <p:ph idx="1"/>
          </p:nvPr>
        </p:nvSpPr>
        <p:spPr/>
        <p:txBody>
          <a:bodyPr/>
          <a:lstStyle/>
          <a:p>
            <a:pPr algn="just"/>
            <a:r>
              <a:rPr lang="en-US" sz="2000" dirty="0"/>
              <a:t>Please make sure that </a:t>
            </a:r>
            <a:r>
              <a:rPr lang="en-US" sz="2000" b="1" dirty="0"/>
              <a:t>all the other sections of the Application Form are filled-in before </a:t>
            </a:r>
            <a:r>
              <a:rPr lang="en-US" sz="2000" dirty="0"/>
              <a:t>you start creating the budget (especially section B – Project Partners, section D.1 – </a:t>
            </a:r>
            <a:r>
              <a:rPr lang="en-US" sz="2000" dirty="0" err="1"/>
              <a:t>Workplan</a:t>
            </a:r>
            <a:r>
              <a:rPr lang="en-US" sz="2000" dirty="0"/>
              <a:t> per </a:t>
            </a:r>
            <a:r>
              <a:rPr lang="en-US" sz="2000" dirty="0" err="1"/>
              <a:t>workpackages</a:t>
            </a:r>
            <a:r>
              <a:rPr lang="en-US" sz="2000" dirty="0"/>
              <a:t> and section D.3 – Define Periods) – otherwise you won’t be able to fill-in any data in the budget</a:t>
            </a:r>
            <a:r>
              <a:rPr lang="en-US" sz="2000" dirty="0" smtClean="0"/>
              <a:t>!</a:t>
            </a:r>
          </a:p>
          <a:p>
            <a:endParaRPr lang="en-US" sz="1800" dirty="0"/>
          </a:p>
          <a:p>
            <a:pPr marL="0" indent="0">
              <a:buNone/>
            </a:pPr>
            <a:endParaRPr lang="en-US" sz="1800" dirty="0" smtClean="0"/>
          </a:p>
          <a:p>
            <a:pPr algn="just"/>
            <a:r>
              <a:rPr lang="en-US" sz="2000" dirty="0"/>
              <a:t>Before starting to fill in the budget make sure that reporting periods are created, otherwise you will not be able to fill in budget. If periods are not created automatically, create them manually by clicking ‘Recreate periods</a:t>
            </a:r>
            <a:r>
              <a:rPr lang="en-US" sz="2000" dirty="0" smtClean="0"/>
              <a:t>’.</a:t>
            </a:r>
          </a:p>
          <a:p>
            <a:endParaRPr lang="ro-RO" sz="1800" dirty="0"/>
          </a:p>
        </p:txBody>
      </p:sp>
    </p:spTree>
    <p:extLst>
      <p:ext uri="{BB962C8B-B14F-4D97-AF65-F5344CB8AC3E}">
        <p14:creationId xmlns:p14="http://schemas.microsoft.com/office/powerpoint/2010/main" val="41156200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Section E - Project Budget</a:t>
            </a:r>
            <a:r>
              <a:rPr lang="ro-RO" sz="3600" b="1" dirty="0"/>
              <a:t/>
            </a:r>
            <a:br>
              <a:rPr lang="ro-RO" sz="3600" b="1" dirty="0"/>
            </a:br>
            <a:endParaRPr lang="ro-RO" sz="3600" dirty="0"/>
          </a:p>
        </p:txBody>
      </p:sp>
      <p:sp>
        <p:nvSpPr>
          <p:cNvPr id="3" name="Content Placeholder 2"/>
          <p:cNvSpPr>
            <a:spLocks noGrp="1"/>
          </p:cNvSpPr>
          <p:nvPr>
            <p:ph idx="1"/>
          </p:nvPr>
        </p:nvSpPr>
        <p:spPr/>
        <p:txBody>
          <a:bodyPr/>
          <a:lstStyle/>
          <a:p>
            <a:r>
              <a:rPr lang="en-US" sz="2400" b="1" i="1" dirty="0"/>
              <a:t>Sub-section E.1 Partner Budget</a:t>
            </a:r>
            <a:endParaRPr lang="ro-RO" sz="2400" b="1" i="1" dirty="0"/>
          </a:p>
          <a:p>
            <a:pPr marL="0" indent="0">
              <a:buNone/>
            </a:pPr>
            <a:r>
              <a:rPr lang="en-GB" sz="2400" dirty="0" smtClean="0"/>
              <a:t>Select </a:t>
            </a:r>
            <a:r>
              <a:rPr lang="en-GB" sz="2400" dirty="0"/>
              <a:t>a partner from the partner list and click ‘Define budget’</a:t>
            </a:r>
            <a:endParaRPr lang="ro-RO" sz="2400" dirty="0"/>
          </a:p>
        </p:txBody>
      </p:sp>
      <p:pic>
        <p:nvPicPr>
          <p:cNvPr id="4" name="Picture 3" descr="d:\Users\AnnaD\Desktop\7.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895600"/>
            <a:ext cx="8229600" cy="3581400"/>
          </a:xfrm>
          <a:prstGeom prst="rect">
            <a:avLst/>
          </a:prstGeom>
          <a:noFill/>
          <a:ln>
            <a:noFill/>
          </a:ln>
        </p:spPr>
      </p:pic>
    </p:spTree>
    <p:extLst>
      <p:ext uri="{BB962C8B-B14F-4D97-AF65-F5344CB8AC3E}">
        <p14:creationId xmlns:p14="http://schemas.microsoft.com/office/powerpoint/2010/main" val="31841677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1063228"/>
            <a:ext cx="6172200" cy="536972"/>
          </a:xfrm>
        </p:spPr>
        <p:txBody>
          <a:bodyPr/>
          <a:lstStyle/>
          <a:p>
            <a:r>
              <a:rPr lang="en-US" sz="3000" dirty="0"/>
              <a:t>E-MS Registration</a:t>
            </a:r>
          </a:p>
        </p:txBody>
      </p:sp>
      <p:sp>
        <p:nvSpPr>
          <p:cNvPr id="3" name="Content Placeholder 2"/>
          <p:cNvSpPr>
            <a:spLocks noGrp="1"/>
          </p:cNvSpPr>
          <p:nvPr>
            <p:ph idx="1"/>
          </p:nvPr>
        </p:nvSpPr>
        <p:spPr>
          <a:xfrm>
            <a:off x="1428750" y="1714501"/>
            <a:ext cx="6172200" cy="3394472"/>
          </a:xfrm>
        </p:spPr>
        <p:txBody>
          <a:bodyPr/>
          <a:lstStyle/>
          <a:p>
            <a:pPr marL="0" indent="0" algn="just">
              <a:buNone/>
            </a:pPr>
            <a:r>
              <a:rPr lang="en-US" dirty="0"/>
              <a:t>Fill in the “</a:t>
            </a:r>
            <a:r>
              <a:rPr lang="en-US" i="1" dirty="0"/>
              <a:t>Username”</a:t>
            </a:r>
            <a:r>
              <a:rPr lang="en-US" dirty="0"/>
              <a:t> and “</a:t>
            </a:r>
            <a:r>
              <a:rPr lang="en-US" i="1" dirty="0"/>
              <a:t>Password” </a:t>
            </a:r>
            <a:r>
              <a:rPr lang="en-US" dirty="0"/>
              <a:t>and click “Login”:</a:t>
            </a:r>
          </a:p>
        </p:txBody>
      </p:sp>
      <p:pic>
        <p:nvPicPr>
          <p:cNvPr id="5" name="Picture 4" descr="d:\Users\AnnaD\Desktop\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0" y="2857500"/>
            <a:ext cx="5470595"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86048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a:t>E - Project Budget</a:t>
            </a:r>
            <a:endParaRPr lang="ro-RO" dirty="0"/>
          </a:p>
        </p:txBody>
      </p:sp>
      <p:sp>
        <p:nvSpPr>
          <p:cNvPr id="3" name="Content Placeholder 2"/>
          <p:cNvSpPr>
            <a:spLocks noGrp="1"/>
          </p:cNvSpPr>
          <p:nvPr>
            <p:ph idx="1"/>
          </p:nvPr>
        </p:nvSpPr>
        <p:spPr>
          <a:xfrm>
            <a:off x="457200" y="1295400"/>
            <a:ext cx="8229600" cy="4525963"/>
          </a:xfrm>
        </p:spPr>
        <p:txBody>
          <a:bodyPr/>
          <a:lstStyle/>
          <a:p>
            <a:pPr algn="just"/>
            <a:r>
              <a:rPr lang="en-GB" sz="1800" dirty="0"/>
              <a:t>In the right upper corner </a:t>
            </a:r>
            <a:r>
              <a:rPr lang="en-GB" sz="1800" b="1" dirty="0"/>
              <a:t>you must</a:t>
            </a:r>
            <a:r>
              <a:rPr lang="en-GB" sz="1800" dirty="0"/>
              <a:t> tick the box “Budget </a:t>
            </a:r>
            <a:r>
              <a:rPr lang="en-GB" sz="1800" dirty="0" err="1"/>
              <a:t>Flatrates</a:t>
            </a:r>
            <a:r>
              <a:rPr lang="en-GB" sz="1800" dirty="0"/>
              <a:t>” that enables the use of flat rates for Staff costs and Office and Administration costs. The following screen will be shown, where you must click “ok” and then click on the “</a:t>
            </a:r>
            <a:r>
              <a:rPr lang="en-GB" sz="1800" dirty="0" err="1"/>
              <a:t>Flatrate</a:t>
            </a:r>
            <a:r>
              <a:rPr lang="en-GB" sz="1800" dirty="0"/>
              <a:t> Staff” box and again click on “ok”.</a:t>
            </a:r>
            <a:endParaRPr lang="ro-RO" sz="1800" dirty="0"/>
          </a:p>
          <a:p>
            <a:endParaRPr lang="ro-RO" dirty="0"/>
          </a:p>
        </p:txBody>
      </p:sp>
      <p:pic>
        <p:nvPicPr>
          <p:cNvPr id="5" name="Picture 4" descr="d:\Users\AnnaD\Desktop\5.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7741" y="2667000"/>
            <a:ext cx="8077200" cy="3733800"/>
          </a:xfrm>
          <a:prstGeom prst="rect">
            <a:avLst/>
          </a:prstGeom>
          <a:noFill/>
          <a:ln>
            <a:noFill/>
          </a:ln>
        </p:spPr>
      </p:pic>
    </p:spTree>
    <p:extLst>
      <p:ext uri="{BB962C8B-B14F-4D97-AF65-F5344CB8AC3E}">
        <p14:creationId xmlns:p14="http://schemas.microsoft.com/office/powerpoint/2010/main" val="20091453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a:t>E - Project Budget</a:t>
            </a:r>
            <a:endParaRPr lang="ro-RO" dirty="0"/>
          </a:p>
        </p:txBody>
      </p:sp>
      <p:pic>
        <p:nvPicPr>
          <p:cNvPr id="4" name="Content Placeholder 3" descr="d:\Users\AnnaD\Desktop\3.pn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295400"/>
            <a:ext cx="8305800" cy="2514600"/>
          </a:xfrm>
          <a:prstGeom prst="rect">
            <a:avLst/>
          </a:prstGeom>
          <a:noFill/>
          <a:ln>
            <a:noFill/>
          </a:ln>
        </p:spPr>
      </p:pic>
      <p:pic>
        <p:nvPicPr>
          <p:cNvPr id="6" name="Picture 5" descr="d:\Users\AnnaD\Desktop\4.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4049712"/>
            <a:ext cx="8001000" cy="2579687"/>
          </a:xfrm>
          <a:prstGeom prst="rect">
            <a:avLst/>
          </a:prstGeom>
          <a:noFill/>
          <a:ln>
            <a:noFill/>
          </a:ln>
        </p:spPr>
      </p:pic>
    </p:spTree>
    <p:extLst>
      <p:ext uri="{BB962C8B-B14F-4D97-AF65-F5344CB8AC3E}">
        <p14:creationId xmlns:p14="http://schemas.microsoft.com/office/powerpoint/2010/main" val="46628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9152" y="472680"/>
            <a:ext cx="6172200" cy="536972"/>
          </a:xfrm>
        </p:spPr>
        <p:txBody>
          <a:bodyPr/>
          <a:lstStyle/>
          <a:p>
            <a:r>
              <a:rPr lang="en-US" b="1" dirty="0"/>
              <a:t>E - Project Budget</a:t>
            </a:r>
            <a:endParaRPr lang="ro-RO" dirty="0"/>
          </a:p>
        </p:txBody>
      </p:sp>
      <p:sp>
        <p:nvSpPr>
          <p:cNvPr id="3" name="Content Placeholder 2"/>
          <p:cNvSpPr>
            <a:spLocks noGrp="1"/>
          </p:cNvSpPr>
          <p:nvPr>
            <p:ph idx="1"/>
          </p:nvPr>
        </p:nvSpPr>
        <p:spPr>
          <a:xfrm>
            <a:off x="524673" y="1045964"/>
            <a:ext cx="8382000" cy="3394472"/>
          </a:xfrm>
        </p:spPr>
        <p:txBody>
          <a:bodyPr/>
          <a:lstStyle/>
          <a:p>
            <a:pPr algn="just"/>
            <a:r>
              <a:rPr lang="en-GB" sz="1800" dirty="0"/>
              <a:t>The budget is shown in the system from three different aspects: 1. the budget lines + WP/activities, 2. Budget lines + project implementation periods and 3. Project implementation periods + WP/activities. </a:t>
            </a:r>
            <a:endParaRPr lang="ro-RO" sz="1800" dirty="0"/>
          </a:p>
          <a:p>
            <a:pPr algn="just"/>
            <a:r>
              <a:rPr lang="en-GB" sz="1800" dirty="0"/>
              <a:t>You must fill in the budget only from perspective 1.  When filling in the table, the </a:t>
            </a:r>
            <a:r>
              <a:rPr lang="en-GB" sz="1800" dirty="0" err="1"/>
              <a:t>eMS</a:t>
            </a:r>
            <a:r>
              <a:rPr lang="en-GB" sz="1800" dirty="0"/>
              <a:t> will transfer the information to the other two tables as </a:t>
            </a:r>
            <a:r>
              <a:rPr lang="en-GB" sz="1800" dirty="0" smtClean="0"/>
              <a:t>well.</a:t>
            </a:r>
            <a:endParaRPr lang="en-GB" sz="1800" dirty="0"/>
          </a:p>
          <a:p>
            <a:endParaRPr lang="ro-RO" sz="1050" dirty="0"/>
          </a:p>
        </p:txBody>
      </p:sp>
      <p:pic>
        <p:nvPicPr>
          <p:cNvPr id="4" name="Picture 3" descr="d:\Users\AnnaD\Desktop\1.png"/>
          <p:cNvPicPr/>
          <p:nvPr/>
        </p:nvPicPr>
        <p:blipFill>
          <a:blip r:embed="rId2">
            <a:extLst>
              <a:ext uri="{28A0092B-C50C-407E-A947-70E740481C1C}">
                <a14:useLocalDpi xmlns:a14="http://schemas.microsoft.com/office/drawing/2010/main" val="0"/>
              </a:ext>
            </a:extLst>
          </a:blip>
          <a:srcRect/>
          <a:stretch>
            <a:fillRect/>
          </a:stretch>
        </p:blipFill>
        <p:spPr bwMode="auto">
          <a:xfrm>
            <a:off x="513522" y="2743200"/>
            <a:ext cx="8325678" cy="3733800"/>
          </a:xfrm>
          <a:prstGeom prst="rect">
            <a:avLst/>
          </a:prstGeom>
          <a:noFill/>
          <a:ln>
            <a:noFill/>
          </a:ln>
        </p:spPr>
      </p:pic>
    </p:spTree>
    <p:extLst>
      <p:ext uri="{BB962C8B-B14F-4D97-AF65-F5344CB8AC3E}">
        <p14:creationId xmlns:p14="http://schemas.microsoft.com/office/powerpoint/2010/main" val="21426107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a:t>E - Project Budget</a:t>
            </a:r>
            <a:endParaRPr lang="ro-RO" dirty="0"/>
          </a:p>
        </p:txBody>
      </p:sp>
      <p:sp>
        <p:nvSpPr>
          <p:cNvPr id="3" name="Content Placeholder 2"/>
          <p:cNvSpPr>
            <a:spLocks noGrp="1"/>
          </p:cNvSpPr>
          <p:nvPr>
            <p:ph idx="1"/>
          </p:nvPr>
        </p:nvSpPr>
        <p:spPr>
          <a:xfrm>
            <a:off x="457200" y="1219200"/>
            <a:ext cx="8229600" cy="4525963"/>
          </a:xfrm>
        </p:spPr>
        <p:txBody>
          <a:bodyPr/>
          <a:lstStyle/>
          <a:p>
            <a:pPr algn="just"/>
            <a:r>
              <a:rPr lang="en-GB" sz="1800" dirty="0"/>
              <a:t>To insert an amount in a budgetary line you have to click the icon     for the respective budgetary line and WP/Activity and then fill in the information. Please be aware that the budget should be filled in with enough details in the Comment section for the Joint Secretariat to be able to assess if the budget is realistic and if it links to the activity plan. </a:t>
            </a:r>
            <a:endParaRPr lang="ro-RO" sz="1800" dirty="0"/>
          </a:p>
        </p:txBody>
      </p:sp>
      <p:pic>
        <p:nvPicPr>
          <p:cNvPr id="16" name="Picture 15" descr="d:\Users\AnnaD\Desktop\1.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4290" y="1346485"/>
            <a:ext cx="186690" cy="150495"/>
          </a:xfrm>
          <a:prstGeom prst="rect">
            <a:avLst/>
          </a:prstGeom>
          <a:noFill/>
          <a:ln>
            <a:noFill/>
          </a:ln>
        </p:spPr>
      </p:pic>
      <p:pic>
        <p:nvPicPr>
          <p:cNvPr id="17" name="Picture 16" descr="d:\Users\AnnaD\Desktop\2.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2795376"/>
            <a:ext cx="7924800" cy="3605424"/>
          </a:xfrm>
          <a:prstGeom prst="rect">
            <a:avLst/>
          </a:prstGeom>
          <a:noFill/>
          <a:ln>
            <a:noFill/>
          </a:ln>
        </p:spPr>
      </p:pic>
    </p:spTree>
    <p:extLst>
      <p:ext uri="{BB962C8B-B14F-4D97-AF65-F5344CB8AC3E}">
        <p14:creationId xmlns:p14="http://schemas.microsoft.com/office/powerpoint/2010/main" val="479420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a:t>E - Project Budget</a:t>
            </a:r>
            <a:endParaRPr lang="ro-RO" dirty="0"/>
          </a:p>
        </p:txBody>
      </p:sp>
      <p:sp>
        <p:nvSpPr>
          <p:cNvPr id="3" name="Content Placeholder 2"/>
          <p:cNvSpPr>
            <a:spLocks noGrp="1"/>
          </p:cNvSpPr>
          <p:nvPr>
            <p:ph idx="1"/>
          </p:nvPr>
        </p:nvSpPr>
        <p:spPr>
          <a:xfrm>
            <a:off x="228600" y="2057401"/>
            <a:ext cx="8458200" cy="2228850"/>
          </a:xfrm>
        </p:spPr>
        <p:txBody>
          <a:bodyPr/>
          <a:lstStyle/>
          <a:p>
            <a:r>
              <a:rPr lang="en-GB" sz="1800" dirty="0"/>
              <a:t>Select a partner from the partner list and click ‘Define contribution’</a:t>
            </a:r>
            <a:endParaRPr lang="ro-RO" sz="1800" dirty="0"/>
          </a:p>
        </p:txBody>
      </p:sp>
      <p:pic>
        <p:nvPicPr>
          <p:cNvPr id="4" name="Picture 3" descr="d:\Users\AnnaD\Desktop\3.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 y="2662209"/>
            <a:ext cx="8762999" cy="2787623"/>
          </a:xfrm>
          <a:prstGeom prst="rect">
            <a:avLst/>
          </a:prstGeom>
          <a:noFill/>
          <a:ln>
            <a:noFill/>
          </a:ln>
        </p:spPr>
      </p:pic>
      <p:sp>
        <p:nvSpPr>
          <p:cNvPr id="5" name="Rectangle 4"/>
          <p:cNvSpPr/>
          <p:nvPr/>
        </p:nvSpPr>
        <p:spPr>
          <a:xfrm>
            <a:off x="533399" y="5530822"/>
            <a:ext cx="8153400" cy="923330"/>
          </a:xfrm>
          <a:prstGeom prst="rect">
            <a:avLst/>
          </a:prstGeom>
        </p:spPr>
        <p:txBody>
          <a:bodyPr wrap="square">
            <a:spAutoFit/>
          </a:bodyPr>
          <a:lstStyle/>
          <a:p>
            <a:r>
              <a:rPr lang="en-GB" dirty="0">
                <a:latin typeface="Trebuchet MS" panose="020B0603020202020204" pitchFamily="34" charset="0"/>
                <a:ea typeface="STKaiti"/>
                <a:cs typeface="Tahoma" panose="020B0604030504040204" pitchFamily="34" charset="0"/>
              </a:rPr>
              <a:t>The e-MS assumes that own contributions always are either public or private depending on the legal status of the project partner. Every partner needs to have own contribution</a:t>
            </a:r>
            <a:endParaRPr lang="ro-RO" dirty="0"/>
          </a:p>
        </p:txBody>
      </p:sp>
    </p:spTree>
    <p:extLst>
      <p:ext uri="{BB962C8B-B14F-4D97-AF65-F5344CB8AC3E}">
        <p14:creationId xmlns:p14="http://schemas.microsoft.com/office/powerpoint/2010/main" val="29279757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b="1" dirty="0"/>
              <a:t>E - Project Budget</a:t>
            </a:r>
            <a:endParaRPr lang="ro-RO" dirty="0"/>
          </a:p>
        </p:txBody>
      </p:sp>
      <p:sp>
        <p:nvSpPr>
          <p:cNvPr id="3" name="Content Placeholder 2"/>
          <p:cNvSpPr>
            <a:spLocks noGrp="1"/>
          </p:cNvSpPr>
          <p:nvPr>
            <p:ph idx="1"/>
          </p:nvPr>
        </p:nvSpPr>
        <p:spPr>
          <a:xfrm>
            <a:off x="457200" y="1219200"/>
            <a:ext cx="8229600" cy="4525963"/>
          </a:xfrm>
        </p:spPr>
        <p:txBody>
          <a:bodyPr/>
          <a:lstStyle/>
          <a:p>
            <a:r>
              <a:rPr lang="en-GB" sz="2000" dirty="0"/>
              <a:t>Tick the plus icon on the upper right corner to Create Partner Contribution and: </a:t>
            </a:r>
            <a:endParaRPr lang="ro-RO" sz="2000" dirty="0"/>
          </a:p>
          <a:p>
            <a:pPr lvl="0"/>
            <a:r>
              <a:rPr lang="en-GB" sz="2000" dirty="0"/>
              <a:t>enter the source of the contribution: “</a:t>
            </a:r>
            <a:r>
              <a:rPr lang="en-GB" sz="2000" b="1" dirty="0"/>
              <a:t>RO state budget”</a:t>
            </a:r>
            <a:r>
              <a:rPr lang="en-GB" sz="2000" dirty="0"/>
              <a:t> – in case you are a partner located in Romania or “</a:t>
            </a:r>
            <a:r>
              <a:rPr lang="en-GB" sz="2000" b="1" dirty="0"/>
              <a:t>BG state budget”</a:t>
            </a:r>
            <a:r>
              <a:rPr lang="en-GB" sz="2000" dirty="0"/>
              <a:t> in case you are a partner located in Bulgaria </a:t>
            </a:r>
            <a:endParaRPr lang="ro-RO" sz="2000" dirty="0"/>
          </a:p>
          <a:p>
            <a:pPr lvl="0"/>
            <a:r>
              <a:rPr lang="en-GB" sz="2000" dirty="0"/>
              <a:t>choose ‘public’ in the legal status column and</a:t>
            </a:r>
            <a:endParaRPr lang="ro-RO" sz="2000" dirty="0"/>
          </a:p>
          <a:p>
            <a:pPr lvl="0"/>
            <a:r>
              <a:rPr lang="en-GB" sz="2000" dirty="0"/>
              <a:t>fill in the amount representing 13% of the partner total eligible budget. </a:t>
            </a:r>
            <a:endParaRPr lang="ro-RO" sz="2000" dirty="0"/>
          </a:p>
          <a:p>
            <a:r>
              <a:rPr lang="en-GB" sz="2000" dirty="0"/>
              <a:t>Then tick again the plus icon on the upper right corner Create Partner Contribution and:</a:t>
            </a:r>
            <a:endParaRPr lang="ro-RO" sz="2000" dirty="0"/>
          </a:p>
          <a:p>
            <a:pPr lvl="0"/>
            <a:r>
              <a:rPr lang="en-GB" sz="2000" dirty="0"/>
              <a:t>enter the source of the contribution: “</a:t>
            </a:r>
            <a:r>
              <a:rPr lang="en-GB" sz="2000" b="1" dirty="0"/>
              <a:t>Own contribution”</a:t>
            </a:r>
            <a:endParaRPr lang="ro-RO" sz="2000" dirty="0"/>
          </a:p>
          <a:p>
            <a:pPr lvl="0"/>
            <a:r>
              <a:rPr lang="en-GB" sz="2000" dirty="0"/>
              <a:t>choose “public” or “private” in the legal status column, according to the partner’s legal status (own contributions of public partners are considered “public” and own contributions of private partners are considered “private”) and</a:t>
            </a:r>
            <a:endParaRPr lang="ro-RO" sz="2000" dirty="0"/>
          </a:p>
          <a:p>
            <a:r>
              <a:rPr lang="en-GB" sz="2000" dirty="0"/>
              <a:t>fill in the amount representing 2% of the partner total eligible budget</a:t>
            </a:r>
            <a:endParaRPr lang="ro-RO" sz="2000" dirty="0"/>
          </a:p>
        </p:txBody>
      </p:sp>
    </p:spTree>
    <p:extLst>
      <p:ext uri="{BB962C8B-B14F-4D97-AF65-F5344CB8AC3E}">
        <p14:creationId xmlns:p14="http://schemas.microsoft.com/office/powerpoint/2010/main" val="796010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 - Project Budget</a:t>
            </a:r>
            <a:endParaRPr lang="ro-RO" dirty="0"/>
          </a:p>
        </p:txBody>
      </p:sp>
      <p:pic>
        <p:nvPicPr>
          <p:cNvPr id="4" name="Content Placeholder 3" descr="d:\Users\AnnaD\Desktop\4.pn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1424264"/>
            <a:ext cx="8001000" cy="4900336"/>
          </a:xfrm>
          <a:prstGeom prst="rect">
            <a:avLst/>
          </a:prstGeom>
          <a:noFill/>
          <a:ln>
            <a:noFill/>
          </a:ln>
        </p:spPr>
      </p:pic>
    </p:spTree>
    <p:extLst>
      <p:ext uri="{BB962C8B-B14F-4D97-AF65-F5344CB8AC3E}">
        <p14:creationId xmlns:p14="http://schemas.microsoft.com/office/powerpoint/2010/main" val="9491895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b="1" dirty="0"/>
              <a:t>E - Project Budget</a:t>
            </a:r>
            <a:endParaRPr lang="ro-RO" dirty="0"/>
          </a:p>
        </p:txBody>
      </p:sp>
      <p:sp>
        <p:nvSpPr>
          <p:cNvPr id="3" name="Content Placeholder 2"/>
          <p:cNvSpPr>
            <a:spLocks noGrp="1"/>
          </p:cNvSpPr>
          <p:nvPr>
            <p:ph idx="1"/>
          </p:nvPr>
        </p:nvSpPr>
        <p:spPr>
          <a:xfrm>
            <a:off x="450332" y="1295400"/>
            <a:ext cx="8229600" cy="4525963"/>
          </a:xfrm>
        </p:spPr>
        <p:txBody>
          <a:bodyPr/>
          <a:lstStyle/>
          <a:p>
            <a:r>
              <a:rPr lang="en-US" sz="1800" b="1" i="1" dirty="0"/>
              <a:t>Sub-section E.2 Activities location and activities outside</a:t>
            </a:r>
            <a:endParaRPr lang="ro-RO" sz="1800" b="1" i="1" dirty="0"/>
          </a:p>
          <a:p>
            <a:pPr marL="0" indent="0">
              <a:buNone/>
            </a:pPr>
            <a:r>
              <a:rPr lang="en-GB" sz="1800" dirty="0"/>
              <a:t>-E.2.1 Project Sphere</a:t>
            </a:r>
            <a:endParaRPr lang="ro-RO" sz="1800" dirty="0"/>
          </a:p>
          <a:p>
            <a:pPr marL="0" indent="0">
              <a:buNone/>
            </a:pPr>
            <a:r>
              <a:rPr lang="en-GB" sz="1800" dirty="0"/>
              <a:t>Tick the boxes corresponding to the NUTS 3 where the project activities will be implemented</a:t>
            </a:r>
            <a:r>
              <a:rPr lang="en-GB" sz="1350" dirty="0"/>
              <a:t>.</a:t>
            </a:r>
            <a:endParaRPr lang="ro-RO" sz="1350" dirty="0"/>
          </a:p>
          <a:p>
            <a:endParaRPr lang="ro-RO" dirty="0"/>
          </a:p>
        </p:txBody>
      </p:sp>
      <p:pic>
        <p:nvPicPr>
          <p:cNvPr id="4" name="Picture 3" descr="d:\Users\AnnaD\Desktop\1.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322" y="2807899"/>
            <a:ext cx="8173278" cy="3500826"/>
          </a:xfrm>
          <a:prstGeom prst="rect">
            <a:avLst/>
          </a:prstGeom>
          <a:noFill/>
          <a:ln>
            <a:noFill/>
          </a:ln>
        </p:spPr>
      </p:pic>
    </p:spTree>
    <p:extLst>
      <p:ext uri="{BB962C8B-B14F-4D97-AF65-F5344CB8AC3E}">
        <p14:creationId xmlns:p14="http://schemas.microsoft.com/office/powerpoint/2010/main" val="30167858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370924"/>
            <a:ext cx="6172200" cy="365522"/>
          </a:xfrm>
        </p:spPr>
        <p:txBody>
          <a:bodyPr>
            <a:noAutofit/>
          </a:bodyPr>
          <a:lstStyle/>
          <a:p>
            <a:r>
              <a:rPr lang="en-US" b="1" dirty="0"/>
              <a:t>E - Project Budget</a:t>
            </a:r>
            <a:endParaRPr lang="ro-RO" dirty="0"/>
          </a:p>
        </p:txBody>
      </p:sp>
      <p:sp>
        <p:nvSpPr>
          <p:cNvPr id="3" name="Content Placeholder 2"/>
          <p:cNvSpPr>
            <a:spLocks noGrp="1"/>
          </p:cNvSpPr>
          <p:nvPr>
            <p:ph idx="1"/>
          </p:nvPr>
        </p:nvSpPr>
        <p:spPr>
          <a:xfrm>
            <a:off x="162339" y="1130678"/>
            <a:ext cx="8839200" cy="3851672"/>
          </a:xfrm>
        </p:spPr>
        <p:txBody>
          <a:bodyPr/>
          <a:lstStyle/>
          <a:p>
            <a:r>
              <a:rPr lang="en-GB" sz="1800" dirty="0"/>
              <a:t>Insert the indicative budget of activities carried out outside the programme area and the corresponding ERDF amount (85% of the total amount allocated).</a:t>
            </a:r>
            <a:endParaRPr lang="ro-RO" sz="1800" dirty="0"/>
          </a:p>
          <a:p>
            <a:endParaRPr lang="ro-RO" dirty="0"/>
          </a:p>
        </p:txBody>
      </p:sp>
      <p:grpSp>
        <p:nvGrpSpPr>
          <p:cNvPr id="5" name="Group 4"/>
          <p:cNvGrpSpPr/>
          <p:nvPr/>
        </p:nvGrpSpPr>
        <p:grpSpPr>
          <a:xfrm>
            <a:off x="533400" y="2057400"/>
            <a:ext cx="8458200" cy="4572000"/>
            <a:chOff x="1143000" y="2097405"/>
            <a:chExt cx="6743700" cy="3789047"/>
          </a:xfrm>
        </p:grpSpPr>
        <p:pic>
          <p:nvPicPr>
            <p:cNvPr id="4" name="Picture 3" descr="d:\Users\AnnaD\Desktop\2.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1650" y="2097405"/>
              <a:ext cx="6000750" cy="2571750"/>
            </a:xfrm>
            <a:prstGeom prst="rect">
              <a:avLst/>
            </a:prstGeom>
            <a:noFill/>
            <a:ln>
              <a:noFill/>
            </a:ln>
          </p:spPr>
        </p:pic>
        <p:sp>
          <p:nvSpPr>
            <p:cNvPr id="6" name="Up Arrow Callout 5"/>
            <p:cNvSpPr/>
            <p:nvPr/>
          </p:nvSpPr>
          <p:spPr>
            <a:xfrm>
              <a:off x="1143000" y="4114800"/>
              <a:ext cx="3714750" cy="177165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050" dirty="0">
                  <a:solidFill>
                    <a:schemeClr val="tx1"/>
                  </a:solidFill>
                </a:rPr>
                <a:t>The activities have to be implemented in the </a:t>
              </a:r>
              <a:r>
                <a:rPr lang="en-US" sz="1050" dirty="0" err="1">
                  <a:solidFill>
                    <a:schemeClr val="tx1"/>
                  </a:solidFill>
                </a:rPr>
                <a:t>Programme</a:t>
              </a:r>
              <a:r>
                <a:rPr lang="en-US" sz="1050" dirty="0">
                  <a:solidFill>
                    <a:schemeClr val="tx1"/>
                  </a:solidFill>
                </a:rPr>
                <a:t> eligible area. However, in case a project has to be implemented partially outside the eligible area, it has to prove that it is for the benefit of the </a:t>
              </a:r>
              <a:r>
                <a:rPr lang="en-US" sz="1050" dirty="0" err="1">
                  <a:solidFill>
                    <a:schemeClr val="tx1"/>
                  </a:solidFill>
                </a:rPr>
                <a:t>programme</a:t>
              </a:r>
              <a:r>
                <a:rPr lang="en-US" sz="1050" dirty="0">
                  <a:solidFill>
                    <a:schemeClr val="tx1"/>
                  </a:solidFill>
                </a:rPr>
                <a:t> area. The share of the costs incurred outside of the eligible area (related to any activity or any category of expenditure) shall be limited to 20% of the total eligible project budget, irrespective of the location of the partner. </a:t>
              </a:r>
              <a:endParaRPr lang="ro-RO" sz="1050" dirty="0">
                <a:solidFill>
                  <a:schemeClr val="tx1"/>
                </a:solidFill>
              </a:endParaRPr>
            </a:p>
          </p:txBody>
        </p:sp>
        <p:sp>
          <p:nvSpPr>
            <p:cNvPr id="9" name="Bent-Up Arrow 8"/>
            <p:cNvSpPr/>
            <p:nvPr/>
          </p:nvSpPr>
          <p:spPr>
            <a:xfrm rot="16200000">
              <a:off x="5372100" y="4400550"/>
              <a:ext cx="628650" cy="285750"/>
            </a:xfrm>
            <a:prstGeom prst="ben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0" name="Rectangle 9"/>
            <p:cNvSpPr/>
            <p:nvPr/>
          </p:nvSpPr>
          <p:spPr>
            <a:xfrm>
              <a:off x="5086350" y="4743451"/>
              <a:ext cx="2800350" cy="114300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GB" sz="1050" dirty="0">
                  <a:solidFill>
                    <a:schemeClr val="tx1"/>
                  </a:solidFill>
                </a:rPr>
                <a:t>In the first box insert the total budget of activities carried out, in the second box insert the corresponding ERDF amount for activities outside the programme area (85% of the total amount allocated), </a:t>
              </a:r>
              <a:r>
                <a:rPr lang="en-US" sz="1050" dirty="0">
                  <a:solidFill>
                    <a:schemeClr val="tx1"/>
                  </a:solidFill>
                </a:rPr>
                <a:t>the system will calculate automatically in the third box the percentage from total ERDF.</a:t>
              </a:r>
              <a:endParaRPr lang="ro-RO" sz="1050" dirty="0">
                <a:solidFill>
                  <a:schemeClr val="tx1"/>
                </a:solidFill>
              </a:endParaRPr>
            </a:p>
          </p:txBody>
        </p:sp>
        <p:sp>
          <p:nvSpPr>
            <p:cNvPr id="11" name="Rectangle 10"/>
            <p:cNvSpPr/>
            <p:nvPr/>
          </p:nvSpPr>
          <p:spPr>
            <a:xfrm>
              <a:off x="5200650" y="2588658"/>
              <a:ext cx="2457450" cy="81748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List the activities that will be carried out outside the programme area and </a:t>
              </a:r>
              <a:r>
                <a:rPr lang="en-GB" sz="1200" b="1" dirty="0">
                  <a:solidFill>
                    <a:schemeClr val="tx1"/>
                  </a:solidFill>
                </a:rPr>
                <a:t>describe how the programme area will benefit of these activities</a:t>
              </a:r>
              <a:endParaRPr lang="en-US" sz="1200" dirty="0">
                <a:solidFill>
                  <a:schemeClr val="tx1"/>
                </a:solidFill>
              </a:endParaRPr>
            </a:p>
          </p:txBody>
        </p:sp>
        <p:sp>
          <p:nvSpPr>
            <p:cNvPr id="12" name="Up Arrow 11"/>
            <p:cNvSpPr/>
            <p:nvPr/>
          </p:nvSpPr>
          <p:spPr>
            <a:xfrm rot="10800000">
              <a:off x="6029325" y="3416300"/>
              <a:ext cx="457200" cy="2286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593152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72400" cy="1143000"/>
          </a:xfrm>
        </p:spPr>
        <p:txBody>
          <a:bodyPr/>
          <a:lstStyle/>
          <a:p>
            <a:r>
              <a:rPr lang="en-US" sz="2800" b="1" dirty="0"/>
              <a:t>Section G - Mandatory attachments</a:t>
            </a:r>
            <a:r>
              <a:rPr lang="ro-RO" b="1" dirty="0"/>
              <a:t/>
            </a:r>
            <a:br>
              <a:rPr lang="ro-RO" b="1" dirty="0"/>
            </a:br>
            <a:endParaRPr lang="ro-RO" dirty="0"/>
          </a:p>
        </p:txBody>
      </p:sp>
      <p:sp>
        <p:nvSpPr>
          <p:cNvPr id="3" name="Content Placeholder 2"/>
          <p:cNvSpPr>
            <a:spLocks noGrp="1"/>
          </p:cNvSpPr>
          <p:nvPr>
            <p:ph idx="1"/>
          </p:nvPr>
        </p:nvSpPr>
        <p:spPr/>
        <p:txBody>
          <a:bodyPr/>
          <a:lstStyle/>
          <a:p>
            <a:r>
              <a:rPr lang="en-US" sz="1800" dirty="0"/>
              <a:t>All annexes duly filled in by each beneficiary (according to the templates and indications from the Applicant Guide) will be scanned and will be uploaded in this section.</a:t>
            </a:r>
            <a:endParaRPr lang="ro-RO" sz="1800" dirty="0"/>
          </a:p>
          <a:p>
            <a:endParaRPr lang="ro-RO" dirty="0"/>
          </a:p>
        </p:txBody>
      </p:sp>
      <p:pic>
        <p:nvPicPr>
          <p:cNvPr id="4" name="Picture 3" descr="d:\Users\AnnaD\Desktop\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743199"/>
            <a:ext cx="7924800" cy="3565525"/>
          </a:xfrm>
          <a:prstGeom prst="rect">
            <a:avLst/>
          </a:prstGeom>
          <a:noFill/>
          <a:ln>
            <a:noFill/>
          </a:ln>
        </p:spPr>
      </p:pic>
    </p:spTree>
    <p:extLst>
      <p:ext uri="{BB962C8B-B14F-4D97-AF65-F5344CB8AC3E}">
        <p14:creationId xmlns:p14="http://schemas.microsoft.com/office/powerpoint/2010/main" val="1286791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28600"/>
            <a:ext cx="6172200" cy="914400"/>
          </a:xfrm>
        </p:spPr>
        <p:txBody>
          <a:bodyPr>
            <a:normAutofit/>
          </a:bodyPr>
          <a:lstStyle/>
          <a:p>
            <a:r>
              <a:rPr lang="en-US" sz="2700" dirty="0"/>
              <a:t>How to fill in the full </a:t>
            </a:r>
            <a:br>
              <a:rPr lang="en-US" sz="2700" dirty="0"/>
            </a:br>
            <a:r>
              <a:rPr lang="en-US" sz="2700" dirty="0"/>
              <a:t>Application Form</a:t>
            </a:r>
          </a:p>
        </p:txBody>
      </p:sp>
      <p:sp>
        <p:nvSpPr>
          <p:cNvPr id="3" name="Content Placeholder 2"/>
          <p:cNvSpPr>
            <a:spLocks noGrp="1"/>
          </p:cNvSpPr>
          <p:nvPr>
            <p:ph idx="1"/>
          </p:nvPr>
        </p:nvSpPr>
        <p:spPr>
          <a:xfrm>
            <a:off x="457200" y="1143000"/>
            <a:ext cx="8534400" cy="4023123"/>
          </a:xfrm>
        </p:spPr>
        <p:txBody>
          <a:bodyPr/>
          <a:lstStyle/>
          <a:p>
            <a:pPr marL="0" indent="0" algn="just">
              <a:buNone/>
            </a:pPr>
            <a:endParaRPr lang="en-US" dirty="0"/>
          </a:p>
        </p:txBody>
      </p:sp>
      <p:pic>
        <p:nvPicPr>
          <p:cNvPr id="4" name="Picture 3" descr="Edit project Phase 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172248"/>
            <a:ext cx="8305800" cy="5304751"/>
          </a:xfrm>
          <a:prstGeom prst="rect">
            <a:avLst/>
          </a:prstGeom>
          <a:noFill/>
          <a:ln>
            <a:noFill/>
          </a:ln>
        </p:spPr>
      </p:pic>
    </p:spTree>
    <p:extLst>
      <p:ext uri="{BB962C8B-B14F-4D97-AF65-F5344CB8AC3E}">
        <p14:creationId xmlns:p14="http://schemas.microsoft.com/office/powerpoint/2010/main" val="8564157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543800" cy="715962"/>
          </a:xfrm>
        </p:spPr>
        <p:txBody>
          <a:bodyPr/>
          <a:lstStyle/>
          <a:p>
            <a:r>
              <a:rPr lang="en-US" sz="3600" b="1" dirty="0"/>
              <a:t>G - Mandatory attachments</a:t>
            </a:r>
            <a:endParaRPr lang="ro-RO" sz="3600" dirty="0"/>
          </a:p>
        </p:txBody>
      </p:sp>
      <p:sp>
        <p:nvSpPr>
          <p:cNvPr id="3" name="Content Placeholder 2"/>
          <p:cNvSpPr>
            <a:spLocks noGrp="1"/>
          </p:cNvSpPr>
          <p:nvPr>
            <p:ph idx="1"/>
          </p:nvPr>
        </p:nvSpPr>
        <p:spPr/>
        <p:txBody>
          <a:bodyPr/>
          <a:lstStyle/>
          <a:p>
            <a:r>
              <a:rPr lang="en-US" sz="2000" dirty="0"/>
              <a:t>Once the documents are uploaded, you will see them in section “Uploaded File List”.</a:t>
            </a:r>
            <a:endParaRPr lang="ro-RO" sz="2000" dirty="0"/>
          </a:p>
          <a:p>
            <a:endParaRPr lang="ro-RO" dirty="0"/>
          </a:p>
        </p:txBody>
      </p:sp>
      <p:pic>
        <p:nvPicPr>
          <p:cNvPr id="4" name="Picture 3" descr="d:\Users\AnnaD\Desktop\2.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2362200"/>
            <a:ext cx="7924800" cy="2426106"/>
          </a:xfrm>
          <a:prstGeom prst="rect">
            <a:avLst/>
          </a:prstGeom>
          <a:noFill/>
          <a:ln>
            <a:noFill/>
          </a:ln>
        </p:spPr>
      </p:pic>
      <p:graphicFrame>
        <p:nvGraphicFramePr>
          <p:cNvPr id="5" name="Table 4"/>
          <p:cNvGraphicFramePr>
            <a:graphicFrameLocks noGrp="1"/>
          </p:cNvGraphicFramePr>
          <p:nvPr>
            <p:extLst>
              <p:ext uri="{D42A27DB-BD31-4B8C-83A1-F6EECF244321}">
                <p14:modId xmlns:p14="http://schemas.microsoft.com/office/powerpoint/2010/main" val="3901374603"/>
              </p:ext>
            </p:extLst>
          </p:nvPr>
        </p:nvGraphicFramePr>
        <p:xfrm>
          <a:off x="762000" y="4788306"/>
          <a:ext cx="7848599" cy="1520419"/>
        </p:xfrm>
        <a:graphic>
          <a:graphicData uri="http://schemas.openxmlformats.org/drawingml/2006/table">
            <a:tbl>
              <a:tblPr firstRow="1" firstCol="1" bandRow="1">
                <a:tableStyleId>{5C22544A-7EE6-4342-B048-85BDC9FD1C3A}</a:tableStyleId>
              </a:tblPr>
              <a:tblGrid>
                <a:gridCol w="1304681"/>
                <a:gridCol w="6543918"/>
              </a:tblGrid>
              <a:tr h="1032350">
                <a:tc>
                  <a:txBody>
                    <a:bodyPr/>
                    <a:lstStyle/>
                    <a:p>
                      <a:pPr algn="just">
                        <a:lnSpc>
                          <a:spcPct val="150000"/>
                        </a:lnSpc>
                        <a:spcBef>
                          <a:spcPts val="600"/>
                        </a:spcBef>
                        <a:spcAft>
                          <a:spcPts val="600"/>
                        </a:spcAft>
                      </a:pPr>
                      <a:endParaRPr lang="en-GB" sz="1400" dirty="0"/>
                    </a:p>
                  </a:txBody>
                  <a:tcPr marL="51435" marR="51435" marT="0" marB="0"/>
                </a:tc>
                <a:tc>
                  <a:txBody>
                    <a:bodyPr/>
                    <a:lstStyle/>
                    <a:p>
                      <a:pPr algn="just">
                        <a:lnSpc>
                          <a:spcPct val="150000"/>
                        </a:lnSpc>
                        <a:spcBef>
                          <a:spcPts val="600"/>
                        </a:spcBef>
                        <a:spcAft>
                          <a:spcPts val="600"/>
                        </a:spcAft>
                      </a:pPr>
                      <a:r>
                        <a:rPr lang="en-US" sz="1100" dirty="0">
                          <a:effectLst/>
                        </a:rPr>
                        <a:t>The maximum size of an attachment is 50Mb/file! Packages .</a:t>
                      </a:r>
                      <a:r>
                        <a:rPr lang="en-US" sz="1100" dirty="0" err="1">
                          <a:effectLst/>
                        </a:rPr>
                        <a:t>rar</a:t>
                      </a:r>
                      <a:r>
                        <a:rPr lang="en-US" sz="1100" dirty="0">
                          <a:effectLst/>
                        </a:rPr>
                        <a:t> or .zip of no more than 50Mb are accepted by the system.</a:t>
                      </a:r>
                      <a:endParaRPr lang="ro-RO" sz="1100" dirty="0">
                        <a:effectLst/>
                        <a:latin typeface="Candara" panose="020E0502030303020204" pitchFamily="34" charset="0"/>
                        <a:ea typeface="STKaiti"/>
                        <a:cs typeface="Tahoma" panose="020B0604030504040204" pitchFamily="34" charset="0"/>
                      </a:endParaRPr>
                    </a:p>
                  </a:txBody>
                  <a:tcPr marL="51435" marR="51435" marT="0" marB="0"/>
                </a:tc>
              </a:tr>
              <a:tr h="488069">
                <a:tc>
                  <a:txBody>
                    <a:bodyPr/>
                    <a:lstStyle/>
                    <a:p>
                      <a:pPr algn="just">
                        <a:lnSpc>
                          <a:spcPct val="150000"/>
                        </a:lnSpc>
                        <a:spcBef>
                          <a:spcPts val="600"/>
                        </a:spcBef>
                        <a:spcAft>
                          <a:spcPts val="600"/>
                        </a:spcAft>
                      </a:pPr>
                      <a:r>
                        <a:rPr lang="en-US" sz="800" dirty="0">
                          <a:effectLst/>
                        </a:rPr>
                        <a:t> </a:t>
                      </a:r>
                      <a:endParaRPr lang="ro-RO" sz="800" dirty="0">
                        <a:effectLst/>
                        <a:latin typeface="Candara" panose="020E0502030303020204" pitchFamily="34" charset="0"/>
                        <a:ea typeface="STKaiti"/>
                        <a:cs typeface="Tahoma" panose="020B0604030504040204" pitchFamily="34" charset="0"/>
                      </a:endParaRPr>
                    </a:p>
                  </a:txBody>
                  <a:tcPr marL="51435" marR="51435" marT="0" marB="0"/>
                </a:tc>
                <a:tc>
                  <a:txBody>
                    <a:bodyPr/>
                    <a:lstStyle/>
                    <a:p>
                      <a:pPr algn="just">
                        <a:lnSpc>
                          <a:spcPct val="150000"/>
                        </a:lnSpc>
                        <a:spcBef>
                          <a:spcPts val="600"/>
                        </a:spcBef>
                        <a:spcAft>
                          <a:spcPts val="600"/>
                        </a:spcAft>
                      </a:pPr>
                      <a:r>
                        <a:rPr lang="en-US" sz="1100" dirty="0">
                          <a:effectLst/>
                        </a:rPr>
                        <a:t>All documents should be valid at the date of submission!</a:t>
                      </a:r>
                      <a:endParaRPr lang="ro-RO" sz="1100" dirty="0">
                        <a:effectLst/>
                        <a:latin typeface="Candara" panose="020E0502030303020204" pitchFamily="34" charset="0"/>
                        <a:ea typeface="STKaiti"/>
                        <a:cs typeface="Tahoma" panose="020B0604030504040204" pitchFamily="34" charset="0"/>
                      </a:endParaRPr>
                    </a:p>
                  </a:txBody>
                  <a:tcPr marL="51435" marR="51435" marT="0" marB="0"/>
                </a:tc>
              </a:tr>
            </a:tbl>
          </a:graphicData>
        </a:graphic>
      </p:graphicFrame>
      <p:pic>
        <p:nvPicPr>
          <p:cNvPr id="4097" name="Picture 1123" descr="atten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972" y="4909066"/>
            <a:ext cx="731828" cy="689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3576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4800"/>
            <a:ext cx="6172200" cy="536972"/>
          </a:xfrm>
        </p:spPr>
        <p:txBody>
          <a:bodyPr/>
          <a:lstStyle/>
          <a:p>
            <a:r>
              <a:rPr lang="en-US" b="1" dirty="0" smtClean="0"/>
              <a:t>More info on e-MS</a:t>
            </a:r>
            <a:endParaRPr lang="en-US" b="1" dirty="0"/>
          </a:p>
        </p:txBody>
      </p:sp>
      <p:sp>
        <p:nvSpPr>
          <p:cNvPr id="3" name="Content Placeholder 2"/>
          <p:cNvSpPr>
            <a:spLocks noGrp="1"/>
          </p:cNvSpPr>
          <p:nvPr>
            <p:ph idx="1"/>
          </p:nvPr>
        </p:nvSpPr>
        <p:spPr>
          <a:xfrm>
            <a:off x="685800" y="1219200"/>
            <a:ext cx="7696200" cy="3832623"/>
          </a:xfrm>
        </p:spPr>
        <p:txBody>
          <a:bodyPr/>
          <a:lstStyle/>
          <a:p>
            <a:pPr marL="0" indent="0" algn="just">
              <a:buNone/>
            </a:pPr>
            <a:endParaRPr lang="en-US" sz="2400" dirty="0"/>
          </a:p>
          <a:p>
            <a:pPr marL="0" indent="0" algn="just">
              <a:buNone/>
            </a:pPr>
            <a:r>
              <a:rPr lang="en-US" sz="2400" dirty="0"/>
              <a:t>For </a:t>
            </a:r>
            <a:r>
              <a:rPr lang="en-US" sz="2400" b="1" dirty="0"/>
              <a:t>more e-MS information useful for applicants</a:t>
            </a:r>
            <a:r>
              <a:rPr lang="en-US" sz="2400" dirty="0"/>
              <a:t>, you can also consult</a:t>
            </a:r>
            <a:r>
              <a:rPr lang="en-US" sz="2400" dirty="0" smtClean="0"/>
              <a:t>:</a:t>
            </a:r>
          </a:p>
          <a:p>
            <a:pPr marL="0" indent="0" algn="just">
              <a:buNone/>
            </a:pPr>
            <a:endParaRPr lang="en-US" sz="2400" dirty="0"/>
          </a:p>
          <a:p>
            <a:pPr algn="just">
              <a:buFontTx/>
              <a:buChar char="-"/>
            </a:pPr>
            <a:r>
              <a:rPr lang="en-US" sz="2400" dirty="0"/>
              <a:t>Interact tutorial on filling in the AF </a:t>
            </a:r>
            <a:r>
              <a:rPr lang="en-US" sz="2400" u="sng" dirty="0">
                <a:hlinkClick r:id="rId3"/>
              </a:rPr>
              <a:t>https://www.youtube.com/playlist?list=PLvYGVfGv4leEn2QC4ztZAFAwlCQztWGyY</a:t>
            </a:r>
            <a:r>
              <a:rPr lang="en-US" sz="2400" u="sng" dirty="0"/>
              <a:t> (</a:t>
            </a:r>
            <a:r>
              <a:rPr lang="en-US" sz="2400" dirty="0"/>
              <a:t>some extra/different fields may appear in the tutorial</a:t>
            </a:r>
            <a:r>
              <a:rPr lang="en-US" sz="2400" dirty="0" smtClean="0"/>
              <a:t>)</a:t>
            </a:r>
          </a:p>
          <a:p>
            <a:pPr marL="0" indent="0" algn="just">
              <a:buNone/>
            </a:pPr>
            <a:endParaRPr lang="en-US" sz="2400" dirty="0"/>
          </a:p>
          <a:p>
            <a:pPr algn="just">
              <a:buFontTx/>
              <a:buChar char="-"/>
            </a:pPr>
            <a:r>
              <a:rPr lang="en-US" sz="2400" b="1" dirty="0" err="1"/>
              <a:t>ROBG_eMS_guidance_reporting</a:t>
            </a:r>
            <a:r>
              <a:rPr lang="en-US" sz="2400" b="1" dirty="0"/>
              <a:t> for beneficiaries</a:t>
            </a:r>
            <a:r>
              <a:rPr lang="en-US" sz="2400" dirty="0"/>
              <a:t> (uploaded at </a:t>
            </a:r>
            <a:r>
              <a:rPr lang="en-US" sz="2400" dirty="0">
                <a:hlinkClick r:id="rId4"/>
              </a:rPr>
              <a:t>www.ems-robg.mdrap.ro</a:t>
            </a:r>
            <a:r>
              <a:rPr lang="en-US" sz="2400" dirty="0"/>
              <a:t>) </a:t>
            </a:r>
          </a:p>
          <a:p>
            <a:pPr marL="0" indent="0" algn="just">
              <a:buNone/>
            </a:pPr>
            <a:endParaRPr lang="en-US" sz="2400" dirty="0"/>
          </a:p>
          <a:p>
            <a:pPr marL="0" indent="0" algn="just">
              <a:buNone/>
            </a:pPr>
            <a:endParaRPr lang="en-US" sz="2400" b="1" dirty="0"/>
          </a:p>
        </p:txBody>
      </p:sp>
    </p:spTree>
    <p:extLst>
      <p:ext uri="{BB962C8B-B14F-4D97-AF65-F5344CB8AC3E}">
        <p14:creationId xmlns:p14="http://schemas.microsoft.com/office/powerpoint/2010/main" val="16468514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6172200" cy="594122"/>
          </a:xfrm>
        </p:spPr>
        <p:txBody>
          <a:bodyPr/>
          <a:lstStyle/>
          <a:p>
            <a:r>
              <a:rPr lang="en-US" b="1" dirty="0"/>
              <a:t>Help / Questions</a:t>
            </a:r>
          </a:p>
        </p:txBody>
      </p:sp>
      <p:sp>
        <p:nvSpPr>
          <p:cNvPr id="3" name="Content Placeholder 2"/>
          <p:cNvSpPr>
            <a:spLocks noGrp="1"/>
          </p:cNvSpPr>
          <p:nvPr>
            <p:ph idx="1"/>
          </p:nvPr>
        </p:nvSpPr>
        <p:spPr>
          <a:xfrm>
            <a:off x="304800" y="1143000"/>
            <a:ext cx="8458200" cy="4953000"/>
          </a:xfrm>
        </p:spPr>
        <p:txBody>
          <a:bodyPr>
            <a:noAutofit/>
          </a:bodyPr>
          <a:lstStyle/>
          <a:p>
            <a:pPr marL="0" indent="0" algn="just">
              <a:buNone/>
            </a:pPr>
            <a:r>
              <a:rPr lang="en-US" sz="2400" dirty="0"/>
              <a:t>For any problems you might experience with e-MS, please contact the JS at </a:t>
            </a:r>
            <a:r>
              <a:rPr lang="en-US" sz="2400" dirty="0">
                <a:hlinkClick r:id="rId3"/>
              </a:rPr>
              <a:t>helpdesk_robg@calarasicbc.ro</a:t>
            </a:r>
            <a:r>
              <a:rPr lang="en-US" sz="2400" dirty="0"/>
              <a:t> or </a:t>
            </a:r>
            <a:r>
              <a:rPr lang="en-US" sz="2400" dirty="0">
                <a:hlinkClick r:id="rId4"/>
              </a:rPr>
              <a:t>info@calarasicbc.ro</a:t>
            </a:r>
            <a:r>
              <a:rPr lang="en-US" sz="2400" dirty="0"/>
              <a:t> or MA at </a:t>
            </a:r>
            <a:r>
              <a:rPr lang="en-US" sz="2400" dirty="0">
                <a:hlinkClick r:id="rId5"/>
              </a:rPr>
              <a:t>robg@mdrap.ro</a:t>
            </a:r>
            <a:r>
              <a:rPr lang="en-US" sz="2400" dirty="0"/>
              <a:t> or NA at </a:t>
            </a:r>
            <a:r>
              <a:rPr lang="en-US" sz="2400" dirty="0">
                <a:hlinkClick r:id="rId6"/>
              </a:rPr>
              <a:t>NA-Ro-BG@mrrb.government.bg</a:t>
            </a:r>
            <a:r>
              <a:rPr lang="en-US" sz="2400" dirty="0"/>
              <a:t>.</a:t>
            </a:r>
          </a:p>
          <a:p>
            <a:pPr marL="0" indent="0" algn="just">
              <a:buNone/>
            </a:pPr>
            <a:r>
              <a:rPr lang="en-US" sz="2400" dirty="0"/>
              <a:t>Don’t forget to mention:</a:t>
            </a:r>
          </a:p>
          <a:p>
            <a:pPr algn="just"/>
            <a:r>
              <a:rPr lang="en-US" sz="2400" b="1" dirty="0"/>
              <a:t>E-MS code </a:t>
            </a:r>
            <a:r>
              <a:rPr lang="en-US" sz="2400" dirty="0"/>
              <a:t>of the project you refer to (ROBG-xx) </a:t>
            </a:r>
          </a:p>
          <a:p>
            <a:pPr algn="just"/>
            <a:r>
              <a:rPr lang="en-US" sz="2400" b="1" dirty="0"/>
              <a:t>E-MS Section/Sub-Section/Field - </a:t>
            </a:r>
            <a:r>
              <a:rPr lang="en-US" sz="2400" dirty="0"/>
              <a:t>for which you ask the question </a:t>
            </a:r>
          </a:p>
          <a:p>
            <a:pPr algn="just"/>
            <a:r>
              <a:rPr lang="en-US" sz="2400" b="1" dirty="0"/>
              <a:t>E-MS user </a:t>
            </a:r>
            <a:r>
              <a:rPr lang="en-US" sz="2400" dirty="0"/>
              <a:t>that encountered the problem</a:t>
            </a:r>
          </a:p>
          <a:p>
            <a:pPr algn="just"/>
            <a:r>
              <a:rPr lang="en-US" sz="2400" b="1" dirty="0"/>
              <a:t>Short description of the error/problem you encounter </a:t>
            </a:r>
            <a:r>
              <a:rPr lang="en-US" sz="2400" dirty="0"/>
              <a:t>(including actions performed by the e-MS user that triggered the error/problem)</a:t>
            </a:r>
          </a:p>
          <a:p>
            <a:pPr algn="just"/>
            <a:r>
              <a:rPr lang="en-US" sz="2400" b="1" dirty="0"/>
              <a:t>Print screen with the error/problem/message you get from the system.</a:t>
            </a:r>
          </a:p>
        </p:txBody>
      </p:sp>
    </p:spTree>
    <p:extLst>
      <p:ext uri="{BB962C8B-B14F-4D97-AF65-F5344CB8AC3E}">
        <p14:creationId xmlns:p14="http://schemas.microsoft.com/office/powerpoint/2010/main" val="23579070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lgn="ctr">
              <a:buNone/>
            </a:pPr>
            <a:r>
              <a:rPr lang="en-US" sz="4400" b="1" dirty="0"/>
              <a:t>Thank you for your attention!</a:t>
            </a:r>
          </a:p>
          <a:p>
            <a:pPr marL="0" indent="0" algn="ctr">
              <a:buNone/>
            </a:pPr>
            <a:endParaRPr lang="en-US" sz="2700" b="1" dirty="0"/>
          </a:p>
        </p:txBody>
      </p:sp>
    </p:spTree>
    <p:extLst>
      <p:ext uri="{BB962C8B-B14F-4D97-AF65-F5344CB8AC3E}">
        <p14:creationId xmlns:p14="http://schemas.microsoft.com/office/powerpoint/2010/main" val="4657929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0" y="363918"/>
            <a:ext cx="6172200" cy="536972"/>
          </a:xfrm>
        </p:spPr>
        <p:txBody>
          <a:bodyPr/>
          <a:lstStyle/>
          <a:p>
            <a:r>
              <a:rPr lang="en-US" sz="3000" dirty="0"/>
              <a:t>A. Project Summary</a:t>
            </a:r>
          </a:p>
        </p:txBody>
      </p:sp>
      <p:sp>
        <p:nvSpPr>
          <p:cNvPr id="3" name="Content Placeholder 2"/>
          <p:cNvSpPr>
            <a:spLocks noGrp="1"/>
          </p:cNvSpPr>
          <p:nvPr>
            <p:ph idx="1"/>
          </p:nvPr>
        </p:nvSpPr>
        <p:spPr>
          <a:xfrm>
            <a:off x="414130" y="411879"/>
            <a:ext cx="8610600" cy="4007722"/>
          </a:xfrm>
        </p:spPr>
        <p:txBody>
          <a:bodyPr>
            <a:noAutofit/>
          </a:bodyPr>
          <a:lstStyle/>
          <a:p>
            <a:pPr marL="0" indent="0" algn="just">
              <a:buNone/>
            </a:pPr>
            <a:endParaRPr lang="en-US" sz="2800" b="1" dirty="0"/>
          </a:p>
          <a:p>
            <a:pPr algn="just"/>
            <a:r>
              <a:rPr lang="en-US" sz="2400" dirty="0"/>
              <a:t>The information concerning Sub-sections A1 – Project identification and A2 – Project summary is already filled in for Step 1 AF - expression of interest approved.</a:t>
            </a:r>
            <a:endParaRPr lang="ro-RO" sz="2400" dirty="0"/>
          </a:p>
          <a:p>
            <a:pPr algn="just"/>
            <a:r>
              <a:rPr lang="en-US" sz="2400" dirty="0"/>
              <a:t>Sub-section A.3 Project budget overview is automatically filled in by E-MS from other sections of the Application Form:</a:t>
            </a:r>
            <a:endParaRPr lang="ro-RO" sz="2400" dirty="0"/>
          </a:p>
          <a:p>
            <a:pPr marL="0" indent="0" algn="just">
              <a:buNone/>
            </a:pPr>
            <a:endParaRPr lang="en-US" sz="2800" b="1" dirty="0"/>
          </a:p>
          <a:p>
            <a:pPr marL="0" indent="0" algn="just">
              <a:buNone/>
            </a:pPr>
            <a:endParaRPr lang="en-US" sz="2800" b="1" dirty="0"/>
          </a:p>
          <a:p>
            <a:pPr marL="0" indent="0" algn="just">
              <a:buNone/>
            </a:pPr>
            <a:endParaRPr lang="en-US" sz="2800" b="1" dirty="0"/>
          </a:p>
          <a:p>
            <a:pPr marL="0" indent="0" algn="just">
              <a:buNone/>
            </a:pPr>
            <a:endParaRPr lang="en-US" sz="2800" b="1" dirty="0"/>
          </a:p>
          <a:p>
            <a:pPr marL="0" indent="0" algn="just">
              <a:buNone/>
            </a:pPr>
            <a:endParaRPr lang="en-US" sz="2800" b="1" dirty="0"/>
          </a:p>
          <a:p>
            <a:pPr marL="0" indent="0" algn="just">
              <a:buNone/>
            </a:pPr>
            <a:endParaRPr lang="en-US" sz="2800" b="1" dirty="0" smtClean="0"/>
          </a:p>
          <a:p>
            <a:pPr marL="0" indent="0" algn="just">
              <a:buNone/>
            </a:pPr>
            <a:endParaRPr lang="en-US" sz="2800" dirty="0" smtClean="0"/>
          </a:p>
          <a:p>
            <a:pPr marL="0" indent="0" algn="just">
              <a:buNone/>
            </a:pPr>
            <a:endParaRPr lang="en-US" sz="2800" dirty="0"/>
          </a:p>
        </p:txBody>
      </p:sp>
      <p:pic>
        <p:nvPicPr>
          <p:cNvPr id="10" name="Picture 9"/>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43" y="2864955"/>
            <a:ext cx="9206120" cy="1905000"/>
          </a:xfrm>
          <a:prstGeom prst="rect">
            <a:avLst/>
          </a:prstGeom>
          <a:noFill/>
          <a:ln>
            <a:noFill/>
          </a:ln>
        </p:spPr>
      </p:pic>
      <p:pic>
        <p:nvPicPr>
          <p:cNvPr id="11" name="Picture 10"/>
          <p:cNvPicPr/>
          <p:nvPr/>
        </p:nvPicPr>
        <p:blipFill rotWithShape="1">
          <a:blip r:embed="rId4">
            <a:extLst>
              <a:ext uri="{28A0092B-C50C-407E-A947-70E740481C1C}">
                <a14:useLocalDpi xmlns:a14="http://schemas.microsoft.com/office/drawing/2010/main" val="0"/>
              </a:ext>
            </a:extLst>
          </a:blip>
          <a:srcRect b="19048"/>
          <a:stretch/>
        </p:blipFill>
        <p:spPr bwMode="auto">
          <a:xfrm>
            <a:off x="186359" y="4572000"/>
            <a:ext cx="8957641" cy="1943100"/>
          </a:xfrm>
          <a:prstGeom prst="rect">
            <a:avLst/>
          </a:prstGeom>
          <a:noFill/>
        </p:spPr>
      </p:pic>
    </p:spTree>
    <p:extLst>
      <p:ext uri="{BB962C8B-B14F-4D97-AF65-F5344CB8AC3E}">
        <p14:creationId xmlns:p14="http://schemas.microsoft.com/office/powerpoint/2010/main" val="2442384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US" dirty="0"/>
              <a:t>Sub-section A.4 Project main outputs is automatically filled in by E-MS with information introduced by you in AF Section D – </a:t>
            </a:r>
            <a:r>
              <a:rPr lang="en-US" dirty="0" err="1"/>
              <a:t>Workplan</a:t>
            </a:r>
            <a:r>
              <a:rPr lang="en-US" dirty="0" smtClean="0"/>
              <a:t>.</a:t>
            </a:r>
          </a:p>
          <a:p>
            <a:endParaRPr lang="en-US" dirty="0"/>
          </a:p>
          <a:p>
            <a:pPr marL="0" indent="0" algn="just">
              <a:buNone/>
            </a:pPr>
            <a:endParaRPr lang="en-US" b="1" dirty="0"/>
          </a:p>
          <a:p>
            <a:pPr marL="0" indent="0" algn="just">
              <a:buNone/>
            </a:pPr>
            <a:r>
              <a:rPr lang="en-US" b="1" dirty="0"/>
              <a:t>Press the Save button before you leave the section!</a:t>
            </a:r>
          </a:p>
          <a:p>
            <a:endParaRPr lang="ro-RO" dirty="0"/>
          </a:p>
          <a:p>
            <a:endParaRPr lang="en-US" dirty="0"/>
          </a:p>
        </p:txBody>
      </p:sp>
    </p:spTree>
    <p:extLst>
      <p:ext uri="{BB962C8B-B14F-4D97-AF65-F5344CB8AC3E}">
        <p14:creationId xmlns:p14="http://schemas.microsoft.com/office/powerpoint/2010/main" val="2657267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1063228"/>
            <a:ext cx="6172200" cy="536972"/>
          </a:xfrm>
        </p:spPr>
        <p:txBody>
          <a:bodyPr/>
          <a:lstStyle/>
          <a:p>
            <a:pPr algn="l"/>
            <a:r>
              <a:rPr lang="en-US" sz="3000" b="1" dirty="0"/>
              <a:t>       Section B – Project partners</a:t>
            </a:r>
            <a:endParaRPr lang="ro-RO" sz="3000" b="1" dirty="0"/>
          </a:p>
        </p:txBody>
      </p:sp>
      <p:sp>
        <p:nvSpPr>
          <p:cNvPr id="3" name="Content Placeholder 2"/>
          <p:cNvSpPr>
            <a:spLocks noGrp="1"/>
          </p:cNvSpPr>
          <p:nvPr>
            <p:ph idx="1"/>
          </p:nvPr>
        </p:nvSpPr>
        <p:spPr>
          <a:xfrm>
            <a:off x="1543050" y="1699336"/>
            <a:ext cx="6172200" cy="3394472"/>
          </a:xfrm>
        </p:spPr>
        <p:txBody>
          <a:bodyPr/>
          <a:lstStyle/>
          <a:p>
            <a:pPr marL="0" indent="0" algn="just">
              <a:buNone/>
            </a:pPr>
            <a:endParaRPr lang="en-US" b="1" dirty="0"/>
          </a:p>
          <a:p>
            <a:pPr marL="0" indent="0" algn="just">
              <a:buNone/>
            </a:pPr>
            <a:endParaRPr lang="en-US" b="1" dirty="0"/>
          </a:p>
          <a:p>
            <a:pPr marL="0" indent="0" algn="just">
              <a:buNone/>
            </a:pPr>
            <a:endParaRPr lang="en-US" b="1" dirty="0"/>
          </a:p>
          <a:p>
            <a:pPr marL="0" indent="0" algn="just">
              <a:buNone/>
            </a:pPr>
            <a:endParaRPr lang="en-US" b="1" dirty="0"/>
          </a:p>
          <a:p>
            <a:pPr marL="0" indent="0" algn="just">
              <a:buNone/>
            </a:pPr>
            <a:endParaRPr lang="en-US" b="1" dirty="0"/>
          </a:p>
          <a:p>
            <a:pPr marL="0" indent="0" algn="just">
              <a:buNone/>
            </a:pPr>
            <a:endParaRPr lang="en-US" b="1" dirty="0"/>
          </a:p>
          <a:p>
            <a:pPr marL="0" indent="0" algn="just">
              <a:buNone/>
            </a:pPr>
            <a:endParaRPr lang="en-US" b="1" dirty="0"/>
          </a:p>
          <a:p>
            <a:pPr marL="0" indent="0" algn="just">
              <a:buNone/>
            </a:pPr>
            <a:endParaRPr lang="en-US" b="1" dirty="0"/>
          </a:p>
          <a:p>
            <a:pPr marL="0" indent="0" algn="just">
              <a:buNone/>
            </a:pPr>
            <a:endParaRPr lang="en-US" b="1" dirty="0"/>
          </a:p>
          <a:p>
            <a:pPr marL="0" indent="0" algn="just">
              <a:buNone/>
            </a:pPr>
            <a:endParaRPr lang="en-US" b="1" dirty="0"/>
          </a:p>
        </p:txBody>
      </p:sp>
      <p:sp>
        <p:nvSpPr>
          <p:cNvPr id="4" name="Rectangle 3"/>
          <p:cNvSpPr/>
          <p:nvPr/>
        </p:nvSpPr>
        <p:spPr>
          <a:xfrm>
            <a:off x="762000" y="2057398"/>
            <a:ext cx="7696200" cy="1962076"/>
          </a:xfrm>
          <a:prstGeom prst="rect">
            <a:avLst/>
          </a:prstGeom>
        </p:spPr>
        <p:txBody>
          <a:bodyPr wrap="square">
            <a:spAutoFit/>
          </a:bodyPr>
          <a:lstStyle/>
          <a:p>
            <a:pPr algn="just">
              <a:lnSpc>
                <a:spcPct val="150000"/>
              </a:lnSpc>
              <a:spcBef>
                <a:spcPts val="450"/>
              </a:spcBef>
              <a:spcAft>
                <a:spcPts val="450"/>
              </a:spcAft>
            </a:pPr>
            <a:r>
              <a:rPr lang="en-US" sz="2700" dirty="0">
                <a:latin typeface="Trebuchet MS" panose="020B0603020202020204" pitchFamily="34" charset="0"/>
                <a:ea typeface="STKaiti"/>
                <a:cs typeface="Tahoma" panose="020B0604030504040204" pitchFamily="34" charset="0"/>
              </a:rPr>
              <a:t>E-MS will make available the information already filled in in these fields for Step 1 AF - expression of interest approved.</a:t>
            </a:r>
            <a:endParaRPr lang="ro-RO" sz="2700" dirty="0">
              <a:latin typeface="Candara" panose="020E0502030303020204" pitchFamily="34" charset="0"/>
              <a:ea typeface="STKaiti"/>
              <a:cs typeface="Tahoma" panose="020B0604030504040204" pitchFamily="34" charset="0"/>
            </a:endParaRPr>
          </a:p>
        </p:txBody>
      </p:sp>
    </p:spTree>
    <p:extLst>
      <p:ext uri="{BB962C8B-B14F-4D97-AF65-F5344CB8AC3E}">
        <p14:creationId xmlns:p14="http://schemas.microsoft.com/office/powerpoint/2010/main" val="34964111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948" y="228600"/>
            <a:ext cx="8229600" cy="1143000"/>
          </a:xfrm>
        </p:spPr>
        <p:txBody>
          <a:bodyPr/>
          <a:lstStyle/>
          <a:p>
            <a:r>
              <a:rPr lang="en-US" b="1" dirty="0" smtClean="0"/>
              <a:t>C </a:t>
            </a:r>
            <a:r>
              <a:rPr lang="en-US" b="1" dirty="0"/>
              <a:t>– Project description</a:t>
            </a:r>
            <a:endParaRPr lang="ro-RO" dirty="0"/>
          </a:p>
        </p:txBody>
      </p:sp>
      <p:sp>
        <p:nvSpPr>
          <p:cNvPr id="3" name="Content Placeholder 2"/>
          <p:cNvSpPr>
            <a:spLocks noGrp="1"/>
          </p:cNvSpPr>
          <p:nvPr>
            <p:ph idx="1"/>
          </p:nvPr>
        </p:nvSpPr>
        <p:spPr>
          <a:xfrm>
            <a:off x="533400" y="1143000"/>
            <a:ext cx="8229600" cy="4525963"/>
          </a:xfrm>
        </p:spPr>
        <p:txBody>
          <a:bodyPr/>
          <a:lstStyle/>
          <a:p>
            <a:r>
              <a:rPr lang="en-US" sz="2400" b="1" i="1" dirty="0"/>
              <a:t>Sub-section C.2 Project focus</a:t>
            </a:r>
            <a:endParaRPr lang="ro-RO" sz="2400" b="1" i="1" dirty="0"/>
          </a:p>
          <a:p>
            <a:pPr marL="0" indent="0" algn="just">
              <a:buNone/>
            </a:pPr>
            <a:r>
              <a:rPr lang="en-US" sz="2400" dirty="0"/>
              <a:t>E-MS will make available the information already filled in in the first two fields of this section for Step 1 AF - Expression of interest approved. In case you need to operate changes, please refer to the indication from AG Annex M for filling in </a:t>
            </a:r>
            <a:r>
              <a:rPr lang="en-US" sz="2400" u="sng" dirty="0">
                <a:hlinkClick r:id="rId3" action="ppaction://hlinkfile"/>
              </a:rPr>
              <a:t>Sub-section C.2 for the Step 1 AF - expression of interest</a:t>
            </a:r>
            <a:r>
              <a:rPr lang="en-US" sz="2400" dirty="0"/>
              <a:t>. </a:t>
            </a:r>
            <a:endParaRPr lang="ro-RO" sz="2400" dirty="0"/>
          </a:p>
          <a:p>
            <a:endParaRPr lang="ro-RO" sz="2400" dirty="0"/>
          </a:p>
        </p:txBody>
      </p:sp>
      <p:pic>
        <p:nvPicPr>
          <p:cNvPr id="4" name="Picture 3" descr="Durability of project outputs and results"/>
          <p:cNvPicPr/>
          <p:nvPr/>
        </p:nvPicPr>
        <p:blipFill rotWithShape="1">
          <a:blip r:embed="rId4" cstate="print">
            <a:extLst>
              <a:ext uri="{28A0092B-C50C-407E-A947-70E740481C1C}">
                <a14:useLocalDpi xmlns:a14="http://schemas.microsoft.com/office/drawing/2010/main" val="0"/>
              </a:ext>
            </a:extLst>
          </a:blip>
          <a:srcRect l="10344"/>
          <a:stretch/>
        </p:blipFill>
        <p:spPr bwMode="auto">
          <a:xfrm>
            <a:off x="304800" y="3620612"/>
            <a:ext cx="8458200" cy="2962751"/>
          </a:xfrm>
          <a:prstGeom prst="rect">
            <a:avLst/>
          </a:prstGeom>
          <a:noFill/>
          <a:ln>
            <a:noFill/>
          </a:ln>
        </p:spPr>
      </p:pic>
    </p:spTree>
    <p:extLst>
      <p:ext uri="{BB962C8B-B14F-4D97-AF65-F5344CB8AC3E}">
        <p14:creationId xmlns:p14="http://schemas.microsoft.com/office/powerpoint/2010/main" val="25772338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 </a:t>
            </a:r>
            <a:r>
              <a:rPr lang="en-US" b="1" dirty="0"/>
              <a:t>– Project description</a:t>
            </a:r>
            <a:endParaRPr lang="ro-RO" dirty="0"/>
          </a:p>
        </p:txBody>
      </p:sp>
      <p:sp>
        <p:nvSpPr>
          <p:cNvPr id="3" name="Content Placeholder 2"/>
          <p:cNvSpPr>
            <a:spLocks noGrp="1"/>
          </p:cNvSpPr>
          <p:nvPr>
            <p:ph idx="1"/>
          </p:nvPr>
        </p:nvSpPr>
        <p:spPr>
          <a:xfrm>
            <a:off x="473765" y="1143000"/>
            <a:ext cx="8229600" cy="4525963"/>
          </a:xfrm>
        </p:spPr>
        <p:txBody>
          <a:bodyPr/>
          <a:lstStyle/>
          <a:p>
            <a:r>
              <a:rPr lang="en-US" sz="2400" b="1" i="1" dirty="0"/>
              <a:t>Sub-section C.2 Project focus</a:t>
            </a:r>
          </a:p>
          <a:p>
            <a:pPr marL="0" indent="0" algn="just">
              <a:buNone/>
            </a:pPr>
            <a:r>
              <a:rPr lang="en-US" sz="2400" dirty="0"/>
              <a:t>Fields “Durability of project outputs and results” and “Non-Eligible expenditure” shall be filled in at this stage with relevant information for your project.</a:t>
            </a:r>
            <a:endParaRPr lang="ro-RO" sz="2400" dirty="0"/>
          </a:p>
        </p:txBody>
      </p:sp>
      <p:pic>
        <p:nvPicPr>
          <p:cNvPr id="2050" name="Picture 2" descr="d:\Users\AnnaD\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661" y="2800350"/>
            <a:ext cx="8458200" cy="17716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074044" y="4572000"/>
            <a:ext cx="2893314" cy="19050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rPr>
              <a:t>Explain how the project will ensure that project outputs and results have a lasting effect beyond project duration. Please describe concrete measures </a:t>
            </a:r>
            <a:r>
              <a:rPr lang="en-US" sz="1400" dirty="0" smtClean="0">
                <a:solidFill>
                  <a:schemeClr val="tx1"/>
                </a:solidFill>
              </a:rPr>
              <a:t>taken </a:t>
            </a:r>
            <a:r>
              <a:rPr lang="en-US" sz="1400" dirty="0">
                <a:solidFill>
                  <a:schemeClr val="tx1"/>
                </a:solidFill>
              </a:rPr>
              <a:t>during and after project implementation to ensure and/or strengthen the durability of the project outputs and results. </a:t>
            </a:r>
          </a:p>
        </p:txBody>
      </p:sp>
      <p:sp>
        <p:nvSpPr>
          <p:cNvPr id="6" name="Up Arrow 5"/>
          <p:cNvSpPr/>
          <p:nvPr/>
        </p:nvSpPr>
        <p:spPr>
          <a:xfrm>
            <a:off x="2830068" y="4343400"/>
            <a:ext cx="457200" cy="2286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Up Arrow 6"/>
          <p:cNvSpPr/>
          <p:nvPr/>
        </p:nvSpPr>
        <p:spPr>
          <a:xfrm>
            <a:off x="7239000" y="4164013"/>
            <a:ext cx="457200" cy="2286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710130" y="4438167"/>
            <a:ext cx="2912364" cy="101679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rPr>
              <a:t>For each Partner please provide explanations (amount and text) for the non-eligible expenditure</a:t>
            </a:r>
            <a:endParaRPr lang="en-US" sz="1400" b="1" dirty="0">
              <a:solidFill>
                <a:schemeClr val="tx1"/>
              </a:solidFill>
            </a:endParaRPr>
          </a:p>
        </p:txBody>
      </p:sp>
    </p:spTree>
    <p:extLst>
      <p:ext uri="{BB962C8B-B14F-4D97-AF65-F5344CB8AC3E}">
        <p14:creationId xmlns:p14="http://schemas.microsoft.com/office/powerpoint/2010/main" val="4219037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9106</TotalTime>
  <Words>4475</Words>
  <Application>Microsoft Office PowerPoint</Application>
  <PresentationFormat>On-screen Show (4:3)</PresentationFormat>
  <Paragraphs>310</Paragraphs>
  <Slides>43</Slides>
  <Notes>26</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PowerPoint Presentation</vt:lpstr>
      <vt:lpstr>E-MS Registration</vt:lpstr>
      <vt:lpstr>E-MS Registration</vt:lpstr>
      <vt:lpstr>How to fill in the full  Application Form</vt:lpstr>
      <vt:lpstr>A. Project Summary</vt:lpstr>
      <vt:lpstr>PowerPoint Presentation</vt:lpstr>
      <vt:lpstr>       Section B – Project partners</vt:lpstr>
      <vt:lpstr>C – Project description</vt:lpstr>
      <vt:lpstr>C – Project description</vt:lpstr>
      <vt:lpstr>C – Project description</vt:lpstr>
      <vt:lpstr>C – Project description</vt:lpstr>
      <vt:lpstr>C – Project description</vt:lpstr>
      <vt:lpstr>C – Project description</vt:lpstr>
      <vt:lpstr>Section D - Work plan </vt:lpstr>
      <vt:lpstr>D - Work plan</vt:lpstr>
      <vt:lpstr>D - Work plan</vt:lpstr>
      <vt:lpstr>D - Work plan</vt:lpstr>
      <vt:lpstr>D - Work plan</vt:lpstr>
      <vt:lpstr>D - Work plan</vt:lpstr>
      <vt:lpstr>D - Work plan</vt:lpstr>
      <vt:lpstr>D - Work plan</vt:lpstr>
      <vt:lpstr>D - Work plan</vt:lpstr>
      <vt:lpstr>D - Work plan</vt:lpstr>
      <vt:lpstr>D - Work plan</vt:lpstr>
      <vt:lpstr>D - Work plan</vt:lpstr>
      <vt:lpstr>D - Work plan</vt:lpstr>
      <vt:lpstr>D - Work plan</vt:lpstr>
      <vt:lpstr>E - Project Budget</vt:lpstr>
      <vt:lpstr>Section E - Project Budget </vt:lpstr>
      <vt:lpstr>E - Project Budget</vt:lpstr>
      <vt:lpstr>E - Project Budget</vt:lpstr>
      <vt:lpstr>E - Project Budget</vt:lpstr>
      <vt:lpstr>E - Project Budget</vt:lpstr>
      <vt:lpstr>E - Project Budget</vt:lpstr>
      <vt:lpstr>E - Project Budget</vt:lpstr>
      <vt:lpstr>E - Project Budget</vt:lpstr>
      <vt:lpstr>E - Project Budget</vt:lpstr>
      <vt:lpstr>E - Project Budget</vt:lpstr>
      <vt:lpstr>Section G - Mandatory attachments </vt:lpstr>
      <vt:lpstr>G - Mandatory attachments</vt:lpstr>
      <vt:lpstr>More info on e-MS</vt:lpstr>
      <vt:lpstr>Help / Questions</vt:lpstr>
      <vt:lpstr>PowerPoint Presentation</vt:lpstr>
    </vt:vector>
  </TitlesOfParts>
  <Company>MRQ</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Ana Varnaiote</cp:lastModifiedBy>
  <cp:revision>1157</cp:revision>
  <cp:lastPrinted>2017-03-21T13:21:56Z</cp:lastPrinted>
  <dcterms:created xsi:type="dcterms:W3CDTF">2007-11-21T13:10:07Z</dcterms:created>
  <dcterms:modified xsi:type="dcterms:W3CDTF">2017-09-18T08:00:26Z</dcterms:modified>
</cp:coreProperties>
</file>