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320" r:id="rId2"/>
    <p:sldId id="432" r:id="rId3"/>
    <p:sldId id="412" r:id="rId4"/>
    <p:sldId id="413" r:id="rId5"/>
    <p:sldId id="433" r:id="rId6"/>
    <p:sldId id="436" r:id="rId7"/>
    <p:sldId id="435" r:id="rId8"/>
    <p:sldId id="434" r:id="rId9"/>
    <p:sldId id="438" r:id="rId10"/>
    <p:sldId id="450" r:id="rId11"/>
    <p:sldId id="439" r:id="rId12"/>
    <p:sldId id="445" r:id="rId13"/>
    <p:sldId id="446" r:id="rId14"/>
    <p:sldId id="440" r:id="rId15"/>
    <p:sldId id="447" r:id="rId16"/>
    <p:sldId id="448" r:id="rId17"/>
    <p:sldId id="449" r:id="rId18"/>
    <p:sldId id="443" r:id="rId19"/>
    <p:sldId id="451" r:id="rId20"/>
    <p:sldId id="453" r:id="rId21"/>
    <p:sldId id="452" r:id="rId22"/>
    <p:sldId id="455" r:id="rId23"/>
    <p:sldId id="454" r:id="rId24"/>
    <p:sldId id="441" r:id="rId25"/>
    <p:sldId id="444" r:id="rId26"/>
    <p:sldId id="456" r:id="rId27"/>
    <p:sldId id="429" r:id="rId28"/>
    <p:sldId id="414" r:id="rId29"/>
    <p:sldId id="430"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909" userDrawn="1">
          <p15:clr>
            <a:srgbClr val="A4A3A4"/>
          </p15:clr>
        </p15:guide>
        <p15:guide id="2" pos="2197"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2812"/>
    <a:srgbClr val="000000"/>
    <a:srgbClr val="003366"/>
    <a:srgbClr val="BCC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323" autoAdjust="0"/>
    <p:restoredTop sz="57437" autoAdjust="0"/>
  </p:normalViewPr>
  <p:slideViewPr>
    <p:cSldViewPr>
      <p:cViewPr varScale="1">
        <p:scale>
          <a:sx n="49" d="100"/>
          <a:sy n="49" d="100"/>
        </p:scale>
        <p:origin x="-2270" y="-77"/>
      </p:cViewPr>
      <p:guideLst>
        <p:guide orient="horz" pos="2160"/>
        <p:guide pos="2880"/>
      </p:guideLst>
    </p:cSldViewPr>
  </p:slideViewPr>
  <p:outlineViewPr>
    <p:cViewPr>
      <p:scale>
        <a:sx n="33" d="100"/>
        <a:sy n="33" d="100"/>
      </p:scale>
      <p:origin x="0" y="501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460"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71693" cy="456537"/>
          </a:xfrm>
          <a:prstGeom prst="rect">
            <a:avLst/>
          </a:prstGeom>
        </p:spPr>
        <p:txBody>
          <a:bodyPr vert="horz" lIns="90658" tIns="45330" rIns="90658" bIns="45330" rtlCol="0"/>
          <a:lstStyle>
            <a:lvl1pPr algn="l">
              <a:defRPr sz="1200">
                <a:latin typeface="Arial" charset="0"/>
                <a:cs typeface="+mn-cs"/>
              </a:defRPr>
            </a:lvl1pPr>
          </a:lstStyle>
          <a:p>
            <a:pPr>
              <a:defRPr/>
            </a:pPr>
            <a:endParaRPr lang="ro-RO"/>
          </a:p>
        </p:txBody>
      </p:sp>
      <p:sp>
        <p:nvSpPr>
          <p:cNvPr id="3" name="Date Placeholder 2"/>
          <p:cNvSpPr>
            <a:spLocks noGrp="1"/>
          </p:cNvSpPr>
          <p:nvPr>
            <p:ph type="dt" sz="quarter" idx="1"/>
          </p:nvPr>
        </p:nvSpPr>
        <p:spPr>
          <a:xfrm>
            <a:off x="3884704" y="2"/>
            <a:ext cx="2971693" cy="456537"/>
          </a:xfrm>
          <a:prstGeom prst="rect">
            <a:avLst/>
          </a:prstGeom>
        </p:spPr>
        <p:txBody>
          <a:bodyPr vert="horz" lIns="90658" tIns="45330" rIns="90658" bIns="45330" rtlCol="0"/>
          <a:lstStyle>
            <a:lvl1pPr algn="r">
              <a:defRPr sz="1200">
                <a:latin typeface="Arial" charset="0"/>
                <a:cs typeface="+mn-cs"/>
              </a:defRPr>
            </a:lvl1pPr>
          </a:lstStyle>
          <a:p>
            <a:pPr>
              <a:defRPr/>
            </a:pPr>
            <a:fld id="{755070D7-6F45-4867-8562-F18679E49EE9}" type="datetimeFigureOut">
              <a:rPr lang="ro-RO"/>
              <a:pPr>
                <a:defRPr/>
              </a:pPr>
              <a:t>12.04.2017</a:t>
            </a:fld>
            <a:endParaRPr lang="ro-RO"/>
          </a:p>
        </p:txBody>
      </p:sp>
      <p:sp>
        <p:nvSpPr>
          <p:cNvPr id="4" name="Footer Placeholder 3"/>
          <p:cNvSpPr>
            <a:spLocks noGrp="1"/>
          </p:cNvSpPr>
          <p:nvPr>
            <p:ph type="ftr" sz="quarter" idx="2"/>
          </p:nvPr>
        </p:nvSpPr>
        <p:spPr>
          <a:xfrm>
            <a:off x="1" y="8685991"/>
            <a:ext cx="2971693" cy="456537"/>
          </a:xfrm>
          <a:prstGeom prst="rect">
            <a:avLst/>
          </a:prstGeom>
        </p:spPr>
        <p:txBody>
          <a:bodyPr vert="horz" lIns="90658" tIns="45330" rIns="90658" bIns="45330" rtlCol="0" anchor="b"/>
          <a:lstStyle>
            <a:lvl1pPr algn="l">
              <a:defRPr sz="1200">
                <a:latin typeface="Arial" charset="0"/>
                <a:cs typeface="+mn-cs"/>
              </a:defRPr>
            </a:lvl1pPr>
          </a:lstStyle>
          <a:p>
            <a:pPr>
              <a:defRPr/>
            </a:pPr>
            <a:endParaRPr lang="ro-RO"/>
          </a:p>
        </p:txBody>
      </p:sp>
      <p:sp>
        <p:nvSpPr>
          <p:cNvPr id="5" name="Slide Number Placeholder 4"/>
          <p:cNvSpPr>
            <a:spLocks noGrp="1"/>
          </p:cNvSpPr>
          <p:nvPr>
            <p:ph type="sldNum" sz="quarter" idx="3"/>
          </p:nvPr>
        </p:nvSpPr>
        <p:spPr>
          <a:xfrm>
            <a:off x="3884704" y="8685991"/>
            <a:ext cx="2971693" cy="456537"/>
          </a:xfrm>
          <a:prstGeom prst="rect">
            <a:avLst/>
          </a:prstGeom>
        </p:spPr>
        <p:txBody>
          <a:bodyPr vert="horz" lIns="90658" tIns="45330" rIns="90658" bIns="45330" rtlCol="0" anchor="b"/>
          <a:lstStyle>
            <a:lvl1pPr algn="r">
              <a:defRPr sz="1200">
                <a:latin typeface="Arial" charset="0"/>
                <a:cs typeface="+mn-cs"/>
              </a:defRPr>
            </a:lvl1pPr>
          </a:lstStyle>
          <a:p>
            <a:pPr>
              <a:defRPr/>
            </a:pPr>
            <a:fld id="{3B18BE95-9A24-4AA0-A21D-6F5EBCB54953}" type="slidenum">
              <a:rPr lang="ro-RO"/>
              <a:pPr>
                <a:defRPr/>
              </a:pPr>
              <a:t>‹#›</a:t>
            </a:fld>
            <a:endParaRPr lang="ro-RO"/>
          </a:p>
        </p:txBody>
      </p:sp>
    </p:spTree>
    <p:extLst>
      <p:ext uri="{BB962C8B-B14F-4D97-AF65-F5344CB8AC3E}">
        <p14:creationId xmlns:p14="http://schemas.microsoft.com/office/powerpoint/2010/main" val="22613625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71693" cy="456537"/>
          </a:xfrm>
          <a:prstGeom prst="rect">
            <a:avLst/>
          </a:prstGeom>
        </p:spPr>
        <p:txBody>
          <a:bodyPr vert="horz" lIns="90658" tIns="45330" rIns="90658" bIns="45330" rtlCol="0"/>
          <a:lstStyle>
            <a:lvl1pPr algn="l">
              <a:defRPr sz="1200">
                <a:latin typeface="Arial" charset="0"/>
                <a:cs typeface="+mn-cs"/>
              </a:defRPr>
            </a:lvl1pPr>
          </a:lstStyle>
          <a:p>
            <a:pPr>
              <a:defRPr/>
            </a:pPr>
            <a:endParaRPr lang="ro-RO"/>
          </a:p>
        </p:txBody>
      </p:sp>
      <p:sp>
        <p:nvSpPr>
          <p:cNvPr id="3" name="Date Placeholder 2"/>
          <p:cNvSpPr>
            <a:spLocks noGrp="1"/>
          </p:cNvSpPr>
          <p:nvPr>
            <p:ph type="dt" idx="1"/>
          </p:nvPr>
        </p:nvSpPr>
        <p:spPr>
          <a:xfrm>
            <a:off x="3884704" y="2"/>
            <a:ext cx="2971693" cy="456537"/>
          </a:xfrm>
          <a:prstGeom prst="rect">
            <a:avLst/>
          </a:prstGeom>
        </p:spPr>
        <p:txBody>
          <a:bodyPr vert="horz" lIns="90658" tIns="45330" rIns="90658" bIns="45330" rtlCol="0"/>
          <a:lstStyle>
            <a:lvl1pPr algn="r">
              <a:defRPr sz="1200">
                <a:latin typeface="Arial" charset="0"/>
                <a:cs typeface="+mn-cs"/>
              </a:defRPr>
            </a:lvl1pPr>
          </a:lstStyle>
          <a:p>
            <a:pPr>
              <a:defRPr/>
            </a:pPr>
            <a:fld id="{1513F57D-D02A-4DF3-828D-8246D1119CE6}" type="datetimeFigureOut">
              <a:rPr lang="ro-RO"/>
              <a:pPr>
                <a:defRPr/>
              </a:pPr>
              <a:t>12.04.2017</a:t>
            </a:fld>
            <a:endParaRPr lang="ro-RO"/>
          </a:p>
        </p:txBody>
      </p:sp>
      <p:sp>
        <p:nvSpPr>
          <p:cNvPr id="4" name="Slide Image Placeholder 3"/>
          <p:cNvSpPr>
            <a:spLocks noGrp="1" noRot="1" noChangeAspect="1"/>
          </p:cNvSpPr>
          <p:nvPr>
            <p:ph type="sldImg" idx="2"/>
          </p:nvPr>
        </p:nvSpPr>
        <p:spPr>
          <a:xfrm>
            <a:off x="1143000" y="685800"/>
            <a:ext cx="4572000" cy="3430588"/>
          </a:xfrm>
          <a:prstGeom prst="rect">
            <a:avLst/>
          </a:prstGeom>
          <a:noFill/>
          <a:ln w="12700">
            <a:solidFill>
              <a:prstClr val="black"/>
            </a:solidFill>
          </a:ln>
        </p:spPr>
        <p:txBody>
          <a:bodyPr vert="horz" lIns="90658" tIns="45330" rIns="90658" bIns="45330" rtlCol="0" anchor="ctr"/>
          <a:lstStyle/>
          <a:p>
            <a:pPr lvl="0"/>
            <a:endParaRPr lang="ro-RO" noProof="0" smtClean="0"/>
          </a:p>
        </p:txBody>
      </p:sp>
      <p:sp>
        <p:nvSpPr>
          <p:cNvPr id="5" name="Notes Placeholder 4"/>
          <p:cNvSpPr>
            <a:spLocks noGrp="1"/>
          </p:cNvSpPr>
          <p:nvPr>
            <p:ph type="body" sz="quarter" idx="3"/>
          </p:nvPr>
        </p:nvSpPr>
        <p:spPr>
          <a:xfrm>
            <a:off x="685159" y="4344467"/>
            <a:ext cx="5487684" cy="4113254"/>
          </a:xfrm>
          <a:prstGeom prst="rect">
            <a:avLst/>
          </a:prstGeom>
        </p:spPr>
        <p:txBody>
          <a:bodyPr vert="horz" lIns="90658" tIns="45330" rIns="90658" bIns="4533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ro-RO" noProof="0" smtClean="0"/>
          </a:p>
        </p:txBody>
      </p:sp>
      <p:sp>
        <p:nvSpPr>
          <p:cNvPr id="6" name="Footer Placeholder 5"/>
          <p:cNvSpPr>
            <a:spLocks noGrp="1"/>
          </p:cNvSpPr>
          <p:nvPr>
            <p:ph type="ftr" sz="quarter" idx="4"/>
          </p:nvPr>
        </p:nvSpPr>
        <p:spPr>
          <a:xfrm>
            <a:off x="1" y="8685991"/>
            <a:ext cx="2971693" cy="456537"/>
          </a:xfrm>
          <a:prstGeom prst="rect">
            <a:avLst/>
          </a:prstGeom>
        </p:spPr>
        <p:txBody>
          <a:bodyPr vert="horz" lIns="90658" tIns="45330" rIns="90658" bIns="45330" rtlCol="0" anchor="b"/>
          <a:lstStyle>
            <a:lvl1pPr algn="l">
              <a:defRPr sz="1200">
                <a:latin typeface="Arial" charset="0"/>
                <a:cs typeface="+mn-cs"/>
              </a:defRPr>
            </a:lvl1pPr>
          </a:lstStyle>
          <a:p>
            <a:pPr>
              <a:defRPr/>
            </a:pPr>
            <a:endParaRPr lang="ro-RO"/>
          </a:p>
        </p:txBody>
      </p:sp>
      <p:sp>
        <p:nvSpPr>
          <p:cNvPr id="7" name="Slide Number Placeholder 6"/>
          <p:cNvSpPr>
            <a:spLocks noGrp="1"/>
          </p:cNvSpPr>
          <p:nvPr>
            <p:ph type="sldNum" sz="quarter" idx="5"/>
          </p:nvPr>
        </p:nvSpPr>
        <p:spPr>
          <a:xfrm>
            <a:off x="3884704" y="8685991"/>
            <a:ext cx="2971693" cy="456537"/>
          </a:xfrm>
          <a:prstGeom prst="rect">
            <a:avLst/>
          </a:prstGeom>
        </p:spPr>
        <p:txBody>
          <a:bodyPr vert="horz" lIns="90658" tIns="45330" rIns="90658" bIns="45330" rtlCol="0" anchor="b"/>
          <a:lstStyle>
            <a:lvl1pPr algn="r">
              <a:defRPr sz="1200">
                <a:latin typeface="Arial" charset="0"/>
                <a:cs typeface="+mn-cs"/>
              </a:defRPr>
            </a:lvl1pPr>
          </a:lstStyle>
          <a:p>
            <a:pPr>
              <a:defRPr/>
            </a:pPr>
            <a:fld id="{0B04A4B7-F955-4CD1-A2AB-A0E9A51EB12E}" type="slidenum">
              <a:rPr lang="ro-RO"/>
              <a:pPr>
                <a:defRPr/>
              </a:pPr>
              <a:t>‹#›</a:t>
            </a:fld>
            <a:endParaRPr lang="ro-RO"/>
          </a:p>
        </p:txBody>
      </p:sp>
    </p:spTree>
    <p:extLst>
      <p:ext uri="{BB962C8B-B14F-4D97-AF65-F5344CB8AC3E}">
        <p14:creationId xmlns:p14="http://schemas.microsoft.com/office/powerpoint/2010/main" val="285264013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mailto:firstname.lastname@mdrap.ro"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xfrm>
            <a:off x="1143000" y="685800"/>
            <a:ext cx="4572000" cy="3430588"/>
          </a:xfrm>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o-RO" dirty="0" smtClean="0"/>
          </a:p>
        </p:txBody>
      </p:sp>
      <p:sp>
        <p:nvSpPr>
          <p:cNvPr id="2" name="Slide Number Placeholder 1"/>
          <p:cNvSpPr>
            <a:spLocks noGrp="1"/>
          </p:cNvSpPr>
          <p:nvPr>
            <p:ph type="sldNum" sz="quarter" idx="10"/>
          </p:nvPr>
        </p:nvSpPr>
        <p:spPr/>
        <p:txBody>
          <a:bodyPr/>
          <a:lstStyle/>
          <a:p>
            <a:pPr>
              <a:defRPr/>
            </a:pPr>
            <a:fld id="{0B04A4B7-F955-4CD1-A2AB-A0E9A51EB12E}" type="slidenum">
              <a:rPr lang="ro-RO" smtClean="0"/>
              <a:pPr>
                <a:defRPr/>
              </a:pPr>
              <a:t>1</a:t>
            </a:fld>
            <a:endParaRPr lang="ro-RO"/>
          </a:p>
        </p:txBody>
      </p:sp>
    </p:spTree>
    <p:extLst>
      <p:ext uri="{BB962C8B-B14F-4D97-AF65-F5344CB8AC3E}">
        <p14:creationId xmlns:p14="http://schemas.microsoft.com/office/powerpoint/2010/main" val="3057887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Maximum 7000 characters are available for this text section in e-MS. Take care that </a:t>
            </a:r>
            <a:r>
              <a:rPr lang="en-US" b="0" dirty="0" err="1" smtClean="0"/>
              <a:t>i</a:t>
            </a:r>
            <a:r>
              <a:rPr lang="en-GB" b="0" baseline="0" dirty="0" smtClean="0">
                <a:solidFill>
                  <a:schemeClr val="tx1"/>
                </a:solidFill>
              </a:rPr>
              <a:t>n e-MS spaces are counted as characters and </a:t>
            </a:r>
            <a:r>
              <a:rPr lang="en-GB" b="0" dirty="0" smtClean="0">
                <a:solidFill>
                  <a:schemeClr val="tx1"/>
                </a:solidFill>
              </a:rPr>
              <a:t>any text </a:t>
            </a:r>
            <a:r>
              <a:rPr lang="en-GB" b="0" dirty="0" err="1" smtClean="0">
                <a:solidFill>
                  <a:schemeClr val="tx1"/>
                </a:solidFill>
              </a:rPr>
              <a:t>formating</a:t>
            </a:r>
            <a:r>
              <a:rPr lang="en-GB" b="0" dirty="0" smtClean="0">
                <a:solidFill>
                  <a:schemeClr val="tx1"/>
                </a:solidFill>
              </a:rPr>
              <a:t> (e.g. making</a:t>
            </a:r>
            <a:r>
              <a:rPr lang="en-GB" b="0" baseline="0" dirty="0" smtClean="0">
                <a:solidFill>
                  <a:schemeClr val="tx1"/>
                </a:solidFill>
              </a:rPr>
              <a:t> a character Bold, Italic, Underline is consuming from the character allocated for the respective text section!</a:t>
            </a:r>
            <a:endParaRPr lang="en-GB" b="0" dirty="0" smtClean="0">
              <a:solidFill>
                <a:schemeClr val="tx1"/>
              </a:solidFill>
            </a:endParaRPr>
          </a:p>
          <a:p>
            <a:pPr algn="just"/>
            <a:endParaRPr lang="en-US" dirty="0" smtClean="0"/>
          </a:p>
          <a:p>
            <a:pPr algn="just"/>
            <a:r>
              <a:rPr lang="en-US" dirty="0" smtClean="0"/>
              <a:t>Section</a:t>
            </a:r>
            <a:r>
              <a:rPr lang="en-US" baseline="0" dirty="0" smtClean="0"/>
              <a:t> should include: </a:t>
            </a:r>
          </a:p>
          <a:p>
            <a:pPr marL="228600" indent="-228600" algn="just">
              <a:buAutoNum type="arabicPeriod"/>
            </a:pPr>
            <a:r>
              <a:rPr lang="en-US" baseline="0" dirty="0" smtClean="0"/>
              <a:t>Short description of the project idea – in the </a:t>
            </a:r>
            <a:r>
              <a:rPr lang="en-US" baseline="0" dirty="0" err="1" smtClean="0"/>
              <a:t>sryle</a:t>
            </a:r>
            <a:r>
              <a:rPr lang="en-US" baseline="0" dirty="0" smtClean="0"/>
              <a:t> of a press-release</a:t>
            </a:r>
          </a:p>
          <a:p>
            <a:pPr marL="0" indent="0" algn="just">
              <a:buNone/>
            </a:pPr>
            <a:r>
              <a:rPr lang="en-US" baseline="0" dirty="0" smtClean="0"/>
              <a:t> +</a:t>
            </a:r>
          </a:p>
          <a:p>
            <a:pPr marL="0" indent="0" algn="just">
              <a:buNone/>
            </a:pPr>
            <a:r>
              <a:rPr lang="en-US" baseline="0" dirty="0" smtClean="0"/>
              <a:t>2. Project contribution to the </a:t>
            </a:r>
            <a:r>
              <a:rPr lang="en-US" baseline="0" dirty="0" err="1" smtClean="0"/>
              <a:t>programme</a:t>
            </a:r>
            <a:r>
              <a:rPr lang="en-US" baseline="0" dirty="0" smtClean="0"/>
              <a:t> output indicators targeted by call 3 (including quantification)</a:t>
            </a:r>
          </a:p>
          <a:p>
            <a:pPr marL="0" indent="0" algn="just">
              <a:buNone/>
            </a:pPr>
            <a:r>
              <a:rPr lang="en-US" baseline="0" dirty="0" smtClean="0"/>
              <a:t>+</a:t>
            </a:r>
          </a:p>
          <a:p>
            <a:pPr marL="0" indent="0" algn="just">
              <a:buNone/>
            </a:pPr>
            <a:r>
              <a:rPr lang="en-US" baseline="0" dirty="0" smtClean="0"/>
              <a:t>3. Project indicative budget (overall budget, not </a:t>
            </a:r>
            <a:r>
              <a:rPr lang="en-US" baseline="0" dirty="0" err="1" smtClean="0"/>
              <a:t>splitted</a:t>
            </a:r>
            <a:r>
              <a:rPr lang="en-US" baseline="0" dirty="0" smtClean="0"/>
              <a:t> on budgetary lines or any other details)</a:t>
            </a:r>
          </a:p>
          <a:p>
            <a:pPr marL="0" indent="0" algn="just">
              <a:buNone/>
            </a:pPr>
            <a:endParaRPr lang="en-US" baseline="0" dirty="0" smtClean="0"/>
          </a:p>
          <a:p>
            <a:pPr marL="0" indent="0" algn="ctr">
              <a:buNone/>
            </a:pPr>
            <a:r>
              <a:rPr lang="en-US" b="1" baseline="0" dirty="0" smtClean="0"/>
              <a:t>Before you submit the </a:t>
            </a:r>
            <a:r>
              <a:rPr lang="en-US" b="1" baseline="0" dirty="0" err="1" smtClean="0"/>
              <a:t>EoI</a:t>
            </a:r>
            <a:r>
              <a:rPr lang="en-US" b="1" baseline="0" dirty="0" smtClean="0"/>
              <a:t> in the system double check that the information in points 2&amp;3 is mentioned in this section!</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10</a:t>
            </a:fld>
            <a:endParaRPr lang="ro-RO"/>
          </a:p>
        </p:txBody>
      </p:sp>
    </p:spTree>
    <p:extLst>
      <p:ext uri="{BB962C8B-B14F-4D97-AF65-F5344CB8AC3E}">
        <p14:creationId xmlns:p14="http://schemas.microsoft.com/office/powerpoint/2010/main" val="1624287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just"/>
            <a:r>
              <a:rPr lang="en-US" sz="1400" dirty="0"/>
              <a:t>Choose the </a:t>
            </a:r>
            <a:r>
              <a:rPr lang="en-US" sz="1400" b="1" i="1" dirty="0"/>
              <a:t>partner role</a:t>
            </a:r>
            <a:r>
              <a:rPr lang="en-US" sz="1400" dirty="0"/>
              <a:t> in the project (lead partner/project partner) and fill in </a:t>
            </a:r>
            <a:r>
              <a:rPr lang="en-US" sz="1400" dirty="0" smtClean="0"/>
              <a:t>the </a:t>
            </a:r>
            <a:r>
              <a:rPr lang="en-US" sz="1400" dirty="0" err="1" smtClean="0"/>
              <a:t>organisation</a:t>
            </a:r>
            <a:r>
              <a:rPr lang="en-US" sz="1400" dirty="0" smtClean="0"/>
              <a:t> name </a:t>
            </a:r>
            <a:r>
              <a:rPr lang="en-US" sz="1400" dirty="0"/>
              <a:t>in native language and in English, the abbreviation and the position of the Legal representative (only position in the </a:t>
            </a:r>
            <a:r>
              <a:rPr lang="en-US" sz="1400" dirty="0" smtClean="0"/>
              <a:t>organization should</a:t>
            </a:r>
            <a:r>
              <a:rPr lang="en-US" sz="1400" baseline="0" dirty="0" smtClean="0"/>
              <a:t> be mentioned here</a:t>
            </a:r>
            <a:r>
              <a:rPr lang="en-US" sz="1400" dirty="0" smtClean="0"/>
              <a:t>, </a:t>
            </a:r>
            <a:r>
              <a:rPr lang="en-US" sz="1400" dirty="0"/>
              <a:t>not </a:t>
            </a:r>
            <a:r>
              <a:rPr lang="en-US" sz="1400" dirty="0" smtClean="0"/>
              <a:t>name – this will be filled in in section below).</a:t>
            </a:r>
            <a:endParaRPr lang="en-US" sz="1400" dirty="0"/>
          </a:p>
          <a:p>
            <a:pPr lvl="1" algn="just"/>
            <a:r>
              <a:rPr lang="en-US" sz="1400" dirty="0"/>
              <a:t>The Lead Beneficiary is responsible for the implementation of the entire project. The Lead beneficiary will be the addressee of the entire correspondence during both phase 1 and 2 of the assessment and during selection </a:t>
            </a:r>
            <a:r>
              <a:rPr lang="en-US" sz="1400" dirty="0" smtClean="0"/>
              <a:t>and appeal process</a:t>
            </a:r>
            <a:r>
              <a:rPr lang="en-US" sz="1400" dirty="0"/>
              <a:t>. More information about the role and tasks of the Lead Beneficiary are included in the draft contracts annexed to </a:t>
            </a:r>
            <a:r>
              <a:rPr lang="en-US" sz="1400" dirty="0" smtClean="0"/>
              <a:t>the </a:t>
            </a:r>
            <a:r>
              <a:rPr lang="en-US" sz="1400" dirty="0"/>
              <a:t>Applicant </a:t>
            </a:r>
            <a:r>
              <a:rPr lang="en-US" sz="1400" dirty="0" smtClean="0"/>
              <a:t>Guide.</a:t>
            </a:r>
          </a:p>
          <a:p>
            <a:pPr lvl="1" algn="just"/>
            <a:endParaRPr lang="en-US" sz="1400" dirty="0" smtClean="0"/>
          </a:p>
          <a:p>
            <a:pPr lvl="1" algn="just"/>
            <a:r>
              <a:rPr lang="en-US" sz="1400" b="1" dirty="0" smtClean="0"/>
              <a:t>Partner</a:t>
            </a:r>
            <a:r>
              <a:rPr lang="en-US" sz="1400" b="1" baseline="0" dirty="0" smtClean="0"/>
              <a:t> details are to be filled in in e-MS for all partners in the project, including the lead partner!</a:t>
            </a:r>
          </a:p>
          <a:p>
            <a:pPr lvl="1" algn="just"/>
            <a:r>
              <a:rPr lang="en-US" sz="1400" b="1" baseline="0" dirty="0" smtClean="0"/>
              <a:t>No more then 5 partners should be added for an </a:t>
            </a:r>
            <a:r>
              <a:rPr lang="en-US" sz="1400" b="1" baseline="0" dirty="0" err="1" smtClean="0"/>
              <a:t>EoI</a:t>
            </a:r>
            <a:r>
              <a:rPr lang="en-US" sz="1400" b="1" baseline="0" dirty="0" smtClean="0"/>
              <a:t>!</a:t>
            </a:r>
            <a:endParaRPr lang="en-US" sz="1400"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11</a:t>
            </a:fld>
            <a:endParaRPr lang="ro-RO"/>
          </a:p>
        </p:txBody>
      </p:sp>
    </p:spTree>
    <p:extLst>
      <p:ext uri="{BB962C8B-B14F-4D97-AF65-F5344CB8AC3E}">
        <p14:creationId xmlns:p14="http://schemas.microsoft.com/office/powerpoint/2010/main" val="531124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a:r>
              <a:rPr lang="en-US" b="1" i="1" dirty="0"/>
              <a:t>For address sub-section:</a:t>
            </a:r>
          </a:p>
          <a:p>
            <a:pPr lvl="0" algn="just"/>
            <a:r>
              <a:rPr lang="en-US" dirty="0"/>
              <a:t>First choose a Nuts 0, Nuts 2 and Nuts 3 regions. </a:t>
            </a:r>
            <a:endParaRPr lang="en-US" dirty="0" smtClean="0"/>
          </a:p>
          <a:p>
            <a:pPr lvl="0" algn="just"/>
            <a:r>
              <a:rPr lang="en-US" dirty="0" smtClean="0"/>
              <a:t>In </a:t>
            </a:r>
            <a:r>
              <a:rPr lang="en-US" dirty="0"/>
              <a:t>case the partner is from outside the eligible area of the </a:t>
            </a:r>
            <a:r>
              <a:rPr lang="en-US" dirty="0" err="1"/>
              <a:t>programme</a:t>
            </a:r>
            <a:r>
              <a:rPr lang="en-US" dirty="0"/>
              <a:t>, tick the box “From all regions” and then select the relevant option for Nuts 0, Nuts 2 and Nuts 3 regions.</a:t>
            </a:r>
          </a:p>
          <a:p>
            <a:pPr lvl="0" algn="just"/>
            <a:r>
              <a:rPr lang="en-US" dirty="0"/>
              <a:t>Fill in the relevant fields for </a:t>
            </a:r>
            <a:r>
              <a:rPr lang="en-US" dirty="0" smtClean="0"/>
              <a:t>Street</a:t>
            </a:r>
            <a:r>
              <a:rPr lang="en-US" dirty="0"/>
              <a:t>, number, postal code, City and web page </a:t>
            </a:r>
            <a:r>
              <a:rPr lang="en-US" dirty="0" smtClean="0"/>
              <a:t>of the </a:t>
            </a:r>
            <a:r>
              <a:rPr lang="en-US" dirty="0" err="1" smtClean="0"/>
              <a:t>organisation</a:t>
            </a:r>
            <a:r>
              <a:rPr lang="en-US" dirty="0" smtClean="0"/>
              <a:t> (if </a:t>
            </a:r>
            <a:r>
              <a:rPr lang="en-US" dirty="0"/>
              <a:t>the </a:t>
            </a:r>
            <a:r>
              <a:rPr lang="en-US" dirty="0" smtClean="0"/>
              <a:t>case).</a:t>
            </a:r>
            <a:endParaRPr lang="en-US" dirty="0"/>
          </a:p>
          <a:p>
            <a:pPr algn="just"/>
            <a:r>
              <a:rPr lang="en-US" b="1" i="1" dirty="0" smtClean="0"/>
              <a:t>For </a:t>
            </a:r>
            <a:r>
              <a:rPr lang="en-US" b="1" i="1" dirty="0"/>
              <a:t>legal and financial information sub-section:</a:t>
            </a:r>
          </a:p>
          <a:p>
            <a:pPr lvl="0" algn="just"/>
            <a:r>
              <a:rPr lang="en-US" dirty="0"/>
              <a:t>Choose the </a:t>
            </a:r>
            <a:r>
              <a:rPr lang="en-US" b="1" dirty="0"/>
              <a:t>Type of partner </a:t>
            </a:r>
            <a:r>
              <a:rPr lang="en-US" b="1" dirty="0" smtClean="0"/>
              <a:t>and Legal status </a:t>
            </a:r>
            <a:r>
              <a:rPr lang="en-US" dirty="0"/>
              <a:t>relevant for the respective partner, using the drop-down list available in the system.</a:t>
            </a:r>
          </a:p>
          <a:p>
            <a:pPr lvl="0" algn="just"/>
            <a:r>
              <a:rPr lang="en-US" dirty="0" smtClean="0"/>
              <a:t>Don’t </a:t>
            </a:r>
            <a:r>
              <a:rPr lang="en-US" dirty="0"/>
              <a:t>change anything in the fields </a:t>
            </a:r>
            <a:r>
              <a:rPr lang="en-US" i="1" dirty="0"/>
              <a:t>“Co-Financing Source”</a:t>
            </a:r>
            <a:r>
              <a:rPr lang="en-US" dirty="0"/>
              <a:t> and “</a:t>
            </a:r>
            <a:r>
              <a:rPr lang="en-US" i="1" dirty="0"/>
              <a:t>Co-Financing %”!</a:t>
            </a:r>
            <a:endParaRPr lang="en-US" dirty="0"/>
          </a:p>
          <a:p>
            <a:pPr lvl="0" algn="just"/>
            <a:endParaRPr lang="en-US" dirty="0"/>
          </a:p>
          <a:p>
            <a:pPr lvl="0" algn="just"/>
            <a:r>
              <a:rPr lang="en-US" dirty="0"/>
              <a:t>In case the partner has a </a:t>
            </a:r>
            <a:r>
              <a:rPr lang="en-US" b="1" dirty="0"/>
              <a:t>VAT number</a:t>
            </a:r>
            <a:r>
              <a:rPr lang="en-US" dirty="0"/>
              <a:t>, fill it in the relevant box. </a:t>
            </a:r>
          </a:p>
          <a:p>
            <a:pPr algn="just"/>
            <a:r>
              <a:rPr lang="en-US" dirty="0"/>
              <a:t>In case the partner doesn’t have a VAT number, </a:t>
            </a:r>
            <a:r>
              <a:rPr lang="en-US" dirty="0" smtClean="0"/>
              <a:t>un-click </a:t>
            </a:r>
            <a:r>
              <a:rPr lang="en-US" dirty="0"/>
              <a:t>the “VAT Number” box and fill in “Other National Identifying Number” with your </a:t>
            </a:r>
            <a:r>
              <a:rPr lang="en-US" b="1" dirty="0"/>
              <a:t>fiscal code </a:t>
            </a:r>
            <a:r>
              <a:rPr lang="en-US" dirty="0"/>
              <a:t>and mention in the “Type of Identifying Number”: ‘fiscal code’.</a:t>
            </a:r>
          </a:p>
          <a:p>
            <a:pPr algn="just" defTabSz="902604"/>
            <a:endParaRPr lang="en-US" dirty="0"/>
          </a:p>
          <a:p>
            <a:pPr algn="just" defTabSz="902604"/>
            <a:r>
              <a:rPr lang="en-US" dirty="0"/>
              <a:t>Specify </a:t>
            </a:r>
            <a:r>
              <a:rPr lang="en-US" dirty="0" smtClean="0"/>
              <a:t>whether </a:t>
            </a:r>
            <a:r>
              <a:rPr lang="en-US" dirty="0"/>
              <a:t>your </a:t>
            </a:r>
            <a:r>
              <a:rPr lang="en-US" dirty="0" err="1"/>
              <a:t>organisation</a:t>
            </a:r>
            <a:r>
              <a:rPr lang="en-US" dirty="0"/>
              <a:t> is entitled to recover VAT based on national legislation for the activities implemented in the project – choose from no/yes/partly and, in case you selected ‘partly’ describe the VAT recovery. </a:t>
            </a:r>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12</a:t>
            </a:fld>
            <a:endParaRPr lang="ro-RO"/>
          </a:p>
        </p:txBody>
      </p:sp>
    </p:spTree>
    <p:extLst>
      <p:ext uri="{BB962C8B-B14F-4D97-AF65-F5344CB8AC3E}">
        <p14:creationId xmlns:p14="http://schemas.microsoft.com/office/powerpoint/2010/main" val="641161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i="1" dirty="0"/>
              <a:t>For Object of activity </a:t>
            </a:r>
            <a:r>
              <a:rPr lang="en-US" b="1" i="1" dirty="0" smtClean="0"/>
              <a:t>sub-section </a:t>
            </a:r>
            <a:r>
              <a:rPr lang="en-US" b="0" i="1" dirty="0" smtClean="0"/>
              <a:t>(max. 2500 characters) - </a:t>
            </a:r>
            <a:r>
              <a:rPr lang="en-US" dirty="0" smtClean="0"/>
              <a:t>make </a:t>
            </a:r>
            <a:r>
              <a:rPr lang="en-US" dirty="0"/>
              <a:t>sure the description you provide is supported by the legal documents you provide in Attachments</a:t>
            </a:r>
            <a:endParaRPr lang="en-US" b="1" i="1" dirty="0"/>
          </a:p>
          <a:p>
            <a:r>
              <a:rPr lang="en-US" b="1" i="1" dirty="0"/>
              <a:t>For Relevance of the beneficiary for the field addressed by the project sub-section </a:t>
            </a:r>
            <a:r>
              <a:rPr lang="en-US" b="0" i="1" dirty="0" smtClean="0"/>
              <a:t>(max. 3000 characters)</a:t>
            </a:r>
            <a:endParaRPr lang="en-US" b="1" i="1" dirty="0"/>
          </a:p>
          <a:p>
            <a:pPr lvl="0"/>
            <a:r>
              <a:rPr lang="en-US" dirty="0"/>
              <a:t>Fill in </a:t>
            </a:r>
            <a:r>
              <a:rPr lang="en-US" dirty="0" smtClean="0"/>
              <a:t>with </a:t>
            </a:r>
            <a:r>
              <a:rPr lang="en-US" dirty="0"/>
              <a:t>explanations on which are the applicant’s thematic competences and experiences relevant for the project. </a:t>
            </a:r>
            <a:r>
              <a:rPr lang="en-US" dirty="0" smtClean="0"/>
              <a:t>Please </a:t>
            </a:r>
            <a:r>
              <a:rPr lang="en-US" dirty="0"/>
              <a:t>mention only those that can be supported by proofs</a:t>
            </a:r>
            <a:r>
              <a:rPr lang="en-US" dirty="0" smtClean="0"/>
              <a:t>. </a:t>
            </a:r>
            <a:endParaRPr lang="en-US" dirty="0"/>
          </a:p>
          <a:p>
            <a:r>
              <a:rPr lang="en-US" b="1" i="1" dirty="0"/>
              <a:t>For Previous EU financing experience </a:t>
            </a:r>
            <a:r>
              <a:rPr lang="en-US" b="1" i="1" dirty="0" smtClean="0"/>
              <a:t>sub-section</a:t>
            </a:r>
            <a:r>
              <a:rPr lang="en-US" b="1" i="1" baseline="0" dirty="0" smtClean="0">
                <a:sym typeface="Wingdings" panose="05000000000000000000" pitchFamily="2" charset="2"/>
              </a:rPr>
              <a:t> </a:t>
            </a:r>
            <a:r>
              <a:rPr lang="en-US" b="0" i="1" baseline="0" dirty="0" smtClean="0">
                <a:sym typeface="Wingdings" panose="05000000000000000000" pitchFamily="2" charset="2"/>
              </a:rPr>
              <a:t>(max. 10000 characters)</a:t>
            </a:r>
            <a:r>
              <a:rPr lang="en-US" b="1" i="1" baseline="0" dirty="0" smtClean="0">
                <a:sym typeface="Wingdings" panose="05000000000000000000" pitchFamily="2" charset="2"/>
              </a:rPr>
              <a:t>:</a:t>
            </a:r>
            <a:endParaRPr lang="en-US" b="1" i="1" dirty="0"/>
          </a:p>
          <a:p>
            <a:pPr lvl="0"/>
            <a:r>
              <a:rPr lang="en-US" dirty="0"/>
              <a:t>For each project on CBC </a:t>
            </a:r>
            <a:r>
              <a:rPr lang="en-US" dirty="0" err="1"/>
              <a:t>Programmes</a:t>
            </a:r>
            <a:r>
              <a:rPr lang="en-US" dirty="0"/>
              <a:t> 2007-2013 fill in: </a:t>
            </a:r>
          </a:p>
          <a:p>
            <a:pPr lvl="1"/>
            <a:r>
              <a:rPr lang="en-US" dirty="0"/>
              <a:t>1, Programme that awarded the financing</a:t>
            </a:r>
          </a:p>
          <a:p>
            <a:pPr lvl="1"/>
            <a:r>
              <a:rPr lang="en-US" dirty="0"/>
              <a:t>2 Project name</a:t>
            </a:r>
          </a:p>
          <a:p>
            <a:pPr lvl="1"/>
            <a:r>
              <a:rPr lang="en-US" dirty="0"/>
              <a:t>3 Project MIS code/reference number</a:t>
            </a:r>
          </a:p>
          <a:p>
            <a:pPr lvl="0"/>
            <a:r>
              <a:rPr lang="en-US" dirty="0"/>
              <a:t>For each Other EU funded projects (maximum 3) fill in: </a:t>
            </a:r>
          </a:p>
          <a:p>
            <a:pPr lvl="1"/>
            <a:r>
              <a:rPr lang="en-US" dirty="0"/>
              <a:t>1 Programme that awarded the financing</a:t>
            </a:r>
          </a:p>
          <a:p>
            <a:pPr lvl="1"/>
            <a:r>
              <a:rPr lang="en-US" dirty="0"/>
              <a:t>2 Project name</a:t>
            </a:r>
          </a:p>
          <a:p>
            <a:pPr lvl="1"/>
            <a:r>
              <a:rPr lang="en-US" dirty="0"/>
              <a:t>3 Project MIS/SMIS code/reference number</a:t>
            </a:r>
          </a:p>
          <a:p>
            <a:pPr lvl="1"/>
            <a:r>
              <a:rPr lang="en-US" dirty="0"/>
              <a:t>4 Start date and end date of the project</a:t>
            </a:r>
          </a:p>
          <a:p>
            <a:pPr lvl="1"/>
            <a:r>
              <a:rPr lang="en-US" dirty="0"/>
              <a:t>5 Project partners</a:t>
            </a:r>
          </a:p>
          <a:p>
            <a:pPr lvl="1"/>
            <a:r>
              <a:rPr lang="en-US" dirty="0"/>
              <a:t>6 Project objectives and activities</a:t>
            </a:r>
          </a:p>
          <a:p>
            <a:pPr lvl="1"/>
            <a:r>
              <a:rPr lang="en-US" dirty="0"/>
              <a:t>7 Total eligible value in euro (for finalized projects: total eligible value after project implementation - financial execution; for ongoing projects: total contract eligible value).</a:t>
            </a:r>
          </a:p>
          <a:p>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13</a:t>
            </a:fld>
            <a:endParaRPr lang="ro-RO"/>
          </a:p>
        </p:txBody>
      </p:sp>
    </p:spTree>
    <p:extLst>
      <p:ext uri="{BB962C8B-B14F-4D97-AF65-F5344CB8AC3E}">
        <p14:creationId xmlns:p14="http://schemas.microsoft.com/office/powerpoint/2010/main" val="3123946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i="1" dirty="0" smtClean="0"/>
              <a:t>Problems to be tackled </a:t>
            </a:r>
            <a:r>
              <a:rPr lang="en-US" i="1" dirty="0" smtClean="0"/>
              <a:t>(max. 4000 characters)</a:t>
            </a:r>
          </a:p>
          <a:p>
            <a:pPr algn="just"/>
            <a:r>
              <a:rPr lang="en-US" b="1" dirty="0" smtClean="0"/>
              <a:t>Focus on the common territorial challenge you will be addressing by your</a:t>
            </a:r>
            <a:r>
              <a:rPr lang="en-US" b="1" baseline="0" dirty="0" smtClean="0"/>
              <a:t> project</a:t>
            </a:r>
            <a:r>
              <a:rPr lang="en-US" baseline="0" dirty="0" smtClean="0"/>
              <a:t> (not on common territorial challenges present in the eligible are in general) </a:t>
            </a:r>
            <a:r>
              <a:rPr lang="en-US" b="1" baseline="0" dirty="0" smtClean="0"/>
              <a:t>and on the relevance of your project </a:t>
            </a:r>
            <a:r>
              <a:rPr lang="en-US" b="0" baseline="0" dirty="0" smtClean="0"/>
              <a:t>for the </a:t>
            </a:r>
            <a:r>
              <a:rPr lang="en-US" b="0" baseline="0" dirty="0" err="1" smtClean="0"/>
              <a:t>programme</a:t>
            </a:r>
            <a:r>
              <a:rPr lang="en-US" b="0" baseline="0" dirty="0" smtClean="0"/>
              <a:t> area in terms of common challenges and opportunities addressed</a:t>
            </a:r>
            <a:r>
              <a:rPr lang="en-US" baseline="0" dirty="0" smtClean="0"/>
              <a:t>.</a:t>
            </a:r>
          </a:p>
          <a:p>
            <a:pPr algn="just"/>
            <a:endParaRPr lang="en-US" baseline="0" dirty="0" smtClean="0"/>
          </a:p>
          <a:p>
            <a:pPr algn="just"/>
            <a:r>
              <a:rPr lang="en-US" b="1" i="1" baseline="0" dirty="0" smtClean="0"/>
              <a:t>How you tackle</a:t>
            </a:r>
            <a:r>
              <a:rPr lang="en-US" b="0" i="1" baseline="0" dirty="0" smtClean="0"/>
              <a:t> (max. 4000 characters)</a:t>
            </a:r>
          </a:p>
          <a:p>
            <a:pPr marL="0" marR="0" indent="0" algn="just" defTabSz="914400" rtl="0" eaLnBrk="0" fontAlgn="base" latinLnBrk="0" hangingPunct="0">
              <a:lnSpc>
                <a:spcPct val="100000"/>
              </a:lnSpc>
              <a:spcBef>
                <a:spcPct val="30000"/>
              </a:spcBef>
              <a:spcAft>
                <a:spcPct val="0"/>
              </a:spcAft>
              <a:buClrTx/>
              <a:buSzTx/>
              <a:buFontTx/>
              <a:buNone/>
              <a:tabLst/>
              <a:defRPr/>
            </a:pPr>
            <a:r>
              <a:rPr lang="en-GB" sz="1400" b="1" dirty="0" smtClean="0">
                <a:solidFill>
                  <a:schemeClr val="tx1"/>
                </a:solidFill>
              </a:rPr>
              <a:t>Be concise in describing how will your project tackle the identified common challenges </a:t>
            </a:r>
            <a:r>
              <a:rPr lang="en-GB" sz="1400" dirty="0" smtClean="0">
                <a:solidFill>
                  <a:schemeClr val="tx1"/>
                </a:solidFill>
              </a:rPr>
              <a:t>and also what is new about the approach you take? </a:t>
            </a:r>
          </a:p>
          <a:p>
            <a:pPr marL="0" marR="0" indent="0" algn="just" defTabSz="914400" rtl="0" eaLnBrk="0" fontAlgn="base" latinLnBrk="0" hangingPunct="0">
              <a:lnSpc>
                <a:spcPct val="100000"/>
              </a:lnSpc>
              <a:spcBef>
                <a:spcPct val="30000"/>
              </a:spcBef>
              <a:spcAft>
                <a:spcPct val="0"/>
              </a:spcAft>
              <a:buClrTx/>
              <a:buSzTx/>
              <a:buFontTx/>
              <a:buNone/>
              <a:tabLst/>
              <a:defRPr/>
            </a:pPr>
            <a:r>
              <a:rPr lang="en-GB" sz="1400" dirty="0" smtClean="0">
                <a:solidFill>
                  <a:schemeClr val="tx1"/>
                </a:solidFill>
              </a:rPr>
              <a:t>I</a:t>
            </a:r>
            <a:r>
              <a:rPr lang="en-GB" sz="1200" dirty="0" smtClean="0">
                <a:solidFill>
                  <a:schemeClr val="tx1"/>
                </a:solidFill>
              </a:rPr>
              <a:t>f any, please describe new solutions that will be developed and/or existing solutions that will be adopted and implemented during the project lifetime and in what way your approach goes beyond existing practice in the sector/programme area.</a:t>
            </a:r>
            <a:endParaRPr lang="en-US" sz="1200" dirty="0" smtClean="0">
              <a:solidFill>
                <a:schemeClr val="tx1"/>
              </a:solidFill>
            </a:endParaRPr>
          </a:p>
          <a:p>
            <a:pPr algn="just"/>
            <a:endParaRPr lang="en-US" b="1" i="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14</a:t>
            </a:fld>
            <a:endParaRPr lang="ro-RO"/>
          </a:p>
        </p:txBody>
      </p:sp>
    </p:spTree>
    <p:extLst>
      <p:ext uri="{BB962C8B-B14F-4D97-AF65-F5344CB8AC3E}">
        <p14:creationId xmlns:p14="http://schemas.microsoft.com/office/powerpoint/2010/main" val="2224708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en-US" b="1" i="1" baseline="0" dirty="0" smtClean="0"/>
              <a:t>Is cross-border cooperation needed</a:t>
            </a:r>
            <a:r>
              <a:rPr lang="en-US" b="0" i="1" baseline="0" dirty="0" smtClean="0"/>
              <a:t> (max. 4000 characters)</a:t>
            </a:r>
          </a:p>
          <a:p>
            <a:pPr marL="0" marR="0" indent="0" algn="just" defTabSz="914400" rtl="0" eaLnBrk="0" fontAlgn="base" latinLnBrk="0" hangingPunct="0">
              <a:lnSpc>
                <a:spcPct val="100000"/>
              </a:lnSpc>
              <a:spcBef>
                <a:spcPct val="30000"/>
              </a:spcBef>
              <a:spcAft>
                <a:spcPct val="0"/>
              </a:spcAft>
              <a:buClrTx/>
              <a:buSzTx/>
              <a:buFontTx/>
              <a:buNone/>
              <a:tabLst/>
              <a:defRPr/>
            </a:pPr>
            <a:r>
              <a:rPr lang="en-US" b="1" dirty="0" smtClean="0"/>
              <a:t>Be concise and clear</a:t>
            </a:r>
            <a:r>
              <a:rPr lang="en-US" b="0" dirty="0" smtClean="0"/>
              <a:t> in explaining </a:t>
            </a:r>
            <a:r>
              <a:rPr lang="en-US" dirty="0" smtClean="0">
                <a:solidFill>
                  <a:schemeClr val="tx1"/>
                </a:solidFill>
              </a:rPr>
              <a:t>why the project objectives cannot be efficiently reached acting only on a national/regional/local level and/or describe what benefits the project partners/target groups/project area/</a:t>
            </a:r>
            <a:r>
              <a:rPr lang="en-US" dirty="0" err="1" smtClean="0">
                <a:solidFill>
                  <a:schemeClr val="tx1"/>
                </a:solidFill>
              </a:rPr>
              <a:t>programme</a:t>
            </a:r>
            <a:r>
              <a:rPr lang="en-US" dirty="0" smtClean="0">
                <a:solidFill>
                  <a:schemeClr val="tx1"/>
                </a:solidFill>
              </a:rPr>
              <a:t> area </a:t>
            </a:r>
            <a:r>
              <a:rPr lang="en-US" b="1" dirty="0" smtClean="0">
                <a:solidFill>
                  <a:schemeClr val="tx1"/>
                </a:solidFill>
              </a:rPr>
              <a:t>gain in taking a cross-border approach</a:t>
            </a:r>
            <a:r>
              <a:rPr lang="en-US" dirty="0" smtClean="0">
                <a:solidFill>
                  <a:schemeClr val="tx1"/>
                </a:solidFill>
              </a:rPr>
              <a:t>.</a:t>
            </a:r>
          </a:p>
          <a:p>
            <a:pPr algn="just"/>
            <a:endParaRPr lang="en-US" dirty="0" smtClean="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15</a:t>
            </a:fld>
            <a:endParaRPr lang="ro-RO"/>
          </a:p>
        </p:txBody>
      </p:sp>
    </p:spTree>
    <p:extLst>
      <p:ext uri="{BB962C8B-B14F-4D97-AF65-F5344CB8AC3E}">
        <p14:creationId xmlns:p14="http://schemas.microsoft.com/office/powerpoint/2010/main" val="965033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i="1" dirty="0" smtClean="0"/>
              <a:t>Project main objectives and expected results – contribution to the specific objective of the </a:t>
            </a:r>
            <a:r>
              <a:rPr lang="en-US" b="1" i="1" dirty="0" err="1" smtClean="0"/>
              <a:t>programme</a:t>
            </a:r>
            <a:r>
              <a:rPr lang="en-US" b="0" dirty="0" smtClean="0"/>
              <a:t> (max. 4000 characters) – Explain how</a:t>
            </a:r>
            <a:r>
              <a:rPr lang="en-US" b="0" baseline="0" dirty="0" smtClean="0"/>
              <a:t> the expected results of your project contributes to the </a:t>
            </a:r>
            <a:r>
              <a:rPr lang="en-US" b="0" baseline="0" dirty="0" err="1" smtClean="0"/>
              <a:t>Programme’s</a:t>
            </a:r>
            <a:r>
              <a:rPr lang="en-US" b="0" baseline="0" dirty="0" smtClean="0"/>
              <a:t> specific objective you selected. </a:t>
            </a:r>
            <a:r>
              <a:rPr lang="en-US" b="1" baseline="0" dirty="0" smtClean="0"/>
              <a:t>Be concise!</a:t>
            </a:r>
          </a:p>
          <a:p>
            <a:pPr algn="just"/>
            <a:endParaRPr lang="en-US" b="1" baseline="0" dirty="0" smtClean="0"/>
          </a:p>
          <a:p>
            <a:pPr algn="just"/>
            <a:r>
              <a:rPr lang="en-US" b="0" baseline="0" dirty="0" smtClean="0"/>
              <a:t>Select the </a:t>
            </a:r>
            <a:r>
              <a:rPr lang="en-US" b="0" baseline="0" dirty="0" err="1" smtClean="0"/>
              <a:t>programme</a:t>
            </a:r>
            <a:r>
              <a:rPr lang="en-US" b="0" baseline="0" dirty="0" smtClean="0"/>
              <a:t> result indicator your project will contribute to from the drop-down list.</a:t>
            </a:r>
          </a:p>
          <a:p>
            <a:pPr algn="just"/>
            <a:endParaRPr lang="en-US" b="1" baseline="0" dirty="0" smtClean="0"/>
          </a:p>
          <a:p>
            <a:pPr marL="0" marR="0" indent="0" algn="just" defTabSz="914400" rtl="0" eaLnBrk="0" fontAlgn="base" latinLnBrk="0" hangingPunct="0">
              <a:lnSpc>
                <a:spcPct val="100000"/>
              </a:lnSpc>
              <a:spcBef>
                <a:spcPct val="30000"/>
              </a:spcBef>
              <a:spcAft>
                <a:spcPct val="0"/>
              </a:spcAft>
              <a:buClrTx/>
              <a:buSzTx/>
              <a:buFontTx/>
              <a:buNone/>
              <a:tabLst/>
              <a:defRPr/>
            </a:pPr>
            <a:r>
              <a:rPr lang="en-US" b="1" i="1" baseline="0" dirty="0" smtClean="0"/>
              <a:t>Link with relevant </a:t>
            </a:r>
            <a:r>
              <a:rPr lang="en-US" b="1" i="1" baseline="0" dirty="0" err="1" smtClean="0"/>
              <a:t>programme</a:t>
            </a:r>
            <a:r>
              <a:rPr lang="en-US" b="1" i="1" baseline="0" dirty="0" smtClean="0"/>
              <a:t> result indicator</a:t>
            </a:r>
            <a:r>
              <a:rPr lang="en-US" b="0" baseline="0" dirty="0" smtClean="0"/>
              <a:t> (max. 6000 characters) – </a:t>
            </a:r>
            <a:r>
              <a:rPr lang="en-US" dirty="0" smtClean="0">
                <a:solidFill>
                  <a:schemeClr val="tx1"/>
                </a:solidFill>
              </a:rPr>
              <a:t>Explain in a concise and clear manner the link of your project with the result indicator and how your project </a:t>
            </a:r>
            <a:r>
              <a:rPr lang="en-US" b="1" dirty="0" smtClean="0">
                <a:solidFill>
                  <a:schemeClr val="tx1"/>
                </a:solidFill>
              </a:rPr>
              <a:t>contributes to the achievement of </a:t>
            </a:r>
            <a:r>
              <a:rPr lang="en-US" b="1" dirty="0" err="1" smtClean="0">
                <a:solidFill>
                  <a:schemeClr val="tx1"/>
                </a:solidFill>
              </a:rPr>
              <a:t>Programme's</a:t>
            </a:r>
            <a:r>
              <a:rPr lang="en-US" b="1" dirty="0" smtClean="0">
                <a:solidFill>
                  <a:schemeClr val="tx1"/>
                </a:solidFill>
              </a:rPr>
              <a:t> result indicator.</a:t>
            </a:r>
          </a:p>
          <a:p>
            <a:pPr algn="just"/>
            <a:endParaRPr lang="en-US" b="0"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16</a:t>
            </a:fld>
            <a:endParaRPr lang="ro-RO"/>
          </a:p>
        </p:txBody>
      </p:sp>
    </p:spTree>
    <p:extLst>
      <p:ext uri="{BB962C8B-B14F-4D97-AF65-F5344CB8AC3E}">
        <p14:creationId xmlns:p14="http://schemas.microsoft.com/office/powerpoint/2010/main" val="217473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1" dirty="0" smtClean="0"/>
              <a:t>Quantify</a:t>
            </a:r>
            <a:r>
              <a:rPr lang="en-US" b="1" baseline="0" dirty="0" smtClean="0"/>
              <a:t> the contribution </a:t>
            </a:r>
            <a:r>
              <a:rPr lang="en-US" baseline="0" dirty="0" smtClean="0"/>
              <a:t>of your project to the Programme Result indicator already selected and </a:t>
            </a:r>
            <a:r>
              <a:rPr lang="en-US" b="1" baseline="0" dirty="0" smtClean="0"/>
              <a:t>explain</a:t>
            </a:r>
            <a:r>
              <a:rPr lang="en-US" b="0" baseline="0" dirty="0" smtClean="0"/>
              <a:t> in a concise manner how your project’s contribution to </a:t>
            </a:r>
            <a:r>
              <a:rPr lang="en-US" b="0" baseline="0" dirty="0" err="1" smtClean="0"/>
              <a:t>programme</a:t>
            </a:r>
            <a:r>
              <a:rPr lang="en-US" b="0" baseline="0" dirty="0" smtClean="0"/>
              <a:t> result indicator is achievable (max. 5000 characters).</a:t>
            </a:r>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17</a:t>
            </a:fld>
            <a:endParaRPr lang="ro-RO"/>
          </a:p>
        </p:txBody>
      </p:sp>
    </p:spTree>
    <p:extLst>
      <p:ext uri="{BB962C8B-B14F-4D97-AF65-F5344CB8AC3E}">
        <p14:creationId xmlns:p14="http://schemas.microsoft.com/office/powerpoint/2010/main" val="1382404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gn="just" defTabSz="902604"/>
            <a:r>
              <a:rPr lang="en-US" sz="1600" b="1" dirty="0" smtClean="0"/>
              <a:t>All </a:t>
            </a:r>
            <a:r>
              <a:rPr lang="en-US" sz="1600" b="1" dirty="0"/>
              <a:t>information to be provided as attachment must be scanned preferably in black and white and at a low </a:t>
            </a:r>
            <a:r>
              <a:rPr lang="en-US" sz="1600" b="1" dirty="0" smtClean="0"/>
              <a:t>resolution (of 300dpi </a:t>
            </a:r>
            <a:r>
              <a:rPr lang="en-US" sz="1600" b="1" dirty="0"/>
              <a:t>for </a:t>
            </a:r>
            <a:r>
              <a:rPr lang="en-US" sz="1600" b="1" dirty="0" smtClean="0"/>
              <a:t>example). </a:t>
            </a:r>
            <a:endParaRPr lang="en-US" sz="1600" b="1" dirty="0"/>
          </a:p>
          <a:p>
            <a:pPr algn="just"/>
            <a:endParaRPr lang="en-US" dirty="0"/>
          </a:p>
          <a:p>
            <a:pPr algn="just"/>
            <a:r>
              <a:rPr lang="en-US" dirty="0"/>
              <a:t>In case the evidence exceeds the limit of 50Mb, the partners should create .</a:t>
            </a:r>
            <a:r>
              <a:rPr lang="en-US" dirty="0" err="1"/>
              <a:t>rar</a:t>
            </a:r>
            <a:r>
              <a:rPr lang="en-US" dirty="0"/>
              <a:t> or .zip packages of no more than 50 Mb </a:t>
            </a:r>
            <a:r>
              <a:rPr lang="en-US" dirty="0" smtClean="0"/>
              <a:t>each and </a:t>
            </a:r>
            <a:r>
              <a:rPr lang="en-US" dirty="0"/>
              <a:t>upload them </a:t>
            </a:r>
            <a:r>
              <a:rPr lang="en-US" dirty="0" smtClean="0"/>
              <a:t>all in the system.</a:t>
            </a:r>
            <a:endParaRPr lang="en-US" dirty="0"/>
          </a:p>
          <a:p>
            <a:pPr algn="just"/>
            <a:endParaRPr lang="en-US" dirty="0"/>
          </a:p>
          <a:p>
            <a:pPr algn="ctr"/>
            <a:r>
              <a:rPr lang="en-US" b="1" dirty="0"/>
              <a:t>For larger documents, the upload may take </a:t>
            </a:r>
            <a:r>
              <a:rPr lang="en-US" b="1" dirty="0" smtClean="0"/>
              <a:t>longer! </a:t>
            </a:r>
            <a:endParaRPr lang="en-US" b="1" dirty="0"/>
          </a:p>
          <a:p>
            <a:pPr algn="ctr"/>
            <a:r>
              <a:rPr lang="en-US" b="1" dirty="0" smtClean="0"/>
              <a:t>Please </a:t>
            </a:r>
            <a:r>
              <a:rPr lang="en-US" b="1" dirty="0"/>
              <a:t>wait until all documents you selected for upload appear in the “Uploaded File List</a:t>
            </a:r>
            <a:r>
              <a:rPr lang="en-US" b="1" dirty="0" smtClean="0"/>
              <a:t>” before you leave the section.</a:t>
            </a:r>
            <a:endParaRPr lang="en-US" b="1" dirty="0"/>
          </a:p>
          <a:p>
            <a:endParaRPr lang="en-US" b="1" dirty="0" smtClean="0"/>
          </a:p>
          <a:p>
            <a:r>
              <a:rPr lang="en-US" b="1" dirty="0" smtClean="0"/>
              <a:t>Give a relevant name to the documents you upload</a:t>
            </a:r>
            <a:r>
              <a:rPr lang="en-US" b="1" baseline="0" dirty="0" smtClean="0"/>
              <a:t> in the system</a:t>
            </a:r>
            <a:r>
              <a:rPr lang="en-US" b="0" baseline="0" dirty="0" smtClean="0"/>
              <a:t> </a:t>
            </a:r>
          </a:p>
          <a:p>
            <a:r>
              <a:rPr lang="en-US" b="0" baseline="0" dirty="0" smtClean="0"/>
              <a:t>or</a:t>
            </a:r>
            <a:r>
              <a:rPr lang="en-US" b="1" baseline="0" dirty="0" smtClean="0"/>
              <a:t> </a:t>
            </a:r>
          </a:p>
          <a:p>
            <a:r>
              <a:rPr lang="en-US" b="1" baseline="0" dirty="0" smtClean="0"/>
              <a:t>click on “Comment” in the right column for the respective document and add a very short description of the content of the document </a:t>
            </a:r>
            <a:r>
              <a:rPr lang="en-US" b="0" baseline="0" dirty="0" smtClean="0"/>
              <a:t>(e.g.: A.EoI.2 – Legal documents – Partner2).</a:t>
            </a:r>
            <a:endParaRPr lang="en-US" b="0" dirty="0" smtClean="0"/>
          </a:p>
          <a:p>
            <a:endParaRPr lang="en-US" b="1" dirty="0" smtClean="0"/>
          </a:p>
          <a:p>
            <a:pPr algn="ctr"/>
            <a:r>
              <a:rPr lang="en-US" b="1" baseline="0" dirty="0" smtClean="0"/>
              <a:t>Don’t wait until all annexes are prepared to start uploading them! </a:t>
            </a:r>
          </a:p>
          <a:p>
            <a:pPr algn="ctr"/>
            <a:r>
              <a:rPr lang="en-US" b="0" dirty="0" smtClean="0"/>
              <a:t>It is recommended to</a:t>
            </a:r>
            <a:r>
              <a:rPr lang="en-US" b="0" baseline="0" dirty="0" smtClean="0"/>
              <a:t> upload the annexes as soon as you have them ready and save them in the system.</a:t>
            </a:r>
            <a:r>
              <a:rPr lang="en-US" b="1" baseline="0" dirty="0" smtClean="0"/>
              <a:t> </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18</a:t>
            </a:fld>
            <a:endParaRPr lang="ro-RO"/>
          </a:p>
        </p:txBody>
      </p:sp>
    </p:spTree>
    <p:extLst>
      <p:ext uri="{BB962C8B-B14F-4D97-AF65-F5344CB8AC3E}">
        <p14:creationId xmlns:p14="http://schemas.microsoft.com/office/powerpoint/2010/main" val="660237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19</a:t>
            </a:fld>
            <a:endParaRPr lang="ro-RO"/>
          </a:p>
        </p:txBody>
      </p:sp>
    </p:spTree>
    <p:extLst>
      <p:ext uri="{BB962C8B-B14F-4D97-AF65-F5344CB8AC3E}">
        <p14:creationId xmlns:p14="http://schemas.microsoft.com/office/powerpoint/2010/main" val="4020457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dirty="0" smtClean="0"/>
              <a:t>Make sure you access the link above and not the e-MS links for other </a:t>
            </a:r>
            <a:r>
              <a:rPr lang="en-US" b="1" dirty="0" err="1" smtClean="0"/>
              <a:t>programmes</a:t>
            </a:r>
            <a:r>
              <a:rPr lang="en-US" b="1" dirty="0" smtClean="0"/>
              <a:t>,</a:t>
            </a:r>
            <a:r>
              <a:rPr lang="en-US" b="1" baseline="0" dirty="0" smtClean="0"/>
              <a:t> which may be similar</a:t>
            </a:r>
            <a:r>
              <a:rPr lang="en-US" b="1" dirty="0" smtClean="0"/>
              <a:t>!</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a:t>
            </a:fld>
            <a:endParaRPr lang="ro-RO"/>
          </a:p>
        </p:txBody>
      </p:sp>
    </p:spTree>
    <p:extLst>
      <p:ext uri="{BB962C8B-B14F-4D97-AF65-F5344CB8AC3E}">
        <p14:creationId xmlns:p14="http://schemas.microsoft.com/office/powerpoint/2010/main" val="3190853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20</a:t>
            </a:fld>
            <a:endParaRPr lang="ro-RO"/>
          </a:p>
        </p:txBody>
      </p:sp>
    </p:spTree>
    <p:extLst>
      <p:ext uri="{BB962C8B-B14F-4D97-AF65-F5344CB8AC3E}">
        <p14:creationId xmlns:p14="http://schemas.microsoft.com/office/powerpoint/2010/main" val="41042493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21</a:t>
            </a:fld>
            <a:endParaRPr lang="ro-RO"/>
          </a:p>
        </p:txBody>
      </p:sp>
    </p:spTree>
    <p:extLst>
      <p:ext uri="{BB962C8B-B14F-4D97-AF65-F5344CB8AC3E}">
        <p14:creationId xmlns:p14="http://schemas.microsoft.com/office/powerpoint/2010/main" val="1505744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22</a:t>
            </a:fld>
            <a:endParaRPr lang="ro-RO"/>
          </a:p>
        </p:txBody>
      </p:sp>
    </p:spTree>
    <p:extLst>
      <p:ext uri="{BB962C8B-B14F-4D97-AF65-F5344CB8AC3E}">
        <p14:creationId xmlns:p14="http://schemas.microsoft.com/office/powerpoint/2010/main" val="25278810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23</a:t>
            </a:fld>
            <a:endParaRPr lang="ro-RO"/>
          </a:p>
        </p:txBody>
      </p:sp>
    </p:spTree>
    <p:extLst>
      <p:ext uri="{BB962C8B-B14F-4D97-AF65-F5344CB8AC3E}">
        <p14:creationId xmlns:p14="http://schemas.microsoft.com/office/powerpoint/2010/main" val="4008340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24</a:t>
            </a:fld>
            <a:endParaRPr lang="ro-RO"/>
          </a:p>
        </p:txBody>
      </p:sp>
    </p:spTree>
    <p:extLst>
      <p:ext uri="{BB962C8B-B14F-4D97-AF65-F5344CB8AC3E}">
        <p14:creationId xmlns:p14="http://schemas.microsoft.com/office/powerpoint/2010/main" val="23399016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400" b="1" dirty="0"/>
              <a:t>Only the user who initially created the AF (i.e. the lead applicant) can submit the AF of the project.</a:t>
            </a:r>
          </a:p>
          <a:p>
            <a:pPr algn="just"/>
            <a:endParaRPr lang="en-US" sz="1400" dirty="0"/>
          </a:p>
          <a:p>
            <a:pPr algn="just"/>
            <a:r>
              <a:rPr lang="en-GB" sz="1400" b="1" dirty="0"/>
              <a:t>The AF that has been successfully submitted is final and cannot be changed anymore (it will only appear in read-only mode in the system).</a:t>
            </a:r>
            <a:endParaRPr lang="en-US" sz="1400"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25</a:t>
            </a:fld>
            <a:endParaRPr lang="ro-RO"/>
          </a:p>
        </p:txBody>
      </p:sp>
    </p:spTree>
    <p:extLst>
      <p:ext uri="{BB962C8B-B14F-4D97-AF65-F5344CB8AC3E}">
        <p14:creationId xmlns:p14="http://schemas.microsoft.com/office/powerpoint/2010/main" val="1382591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26</a:t>
            </a:fld>
            <a:endParaRPr lang="ro-RO"/>
          </a:p>
        </p:txBody>
      </p:sp>
    </p:spTree>
    <p:extLst>
      <p:ext uri="{BB962C8B-B14F-4D97-AF65-F5344CB8AC3E}">
        <p14:creationId xmlns:p14="http://schemas.microsoft.com/office/powerpoint/2010/main" val="310320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27</a:t>
            </a:fld>
            <a:endParaRPr lang="ro-RO"/>
          </a:p>
        </p:txBody>
      </p:sp>
    </p:spTree>
    <p:extLst>
      <p:ext uri="{BB962C8B-B14F-4D97-AF65-F5344CB8AC3E}">
        <p14:creationId xmlns:p14="http://schemas.microsoft.com/office/powerpoint/2010/main" val="11745591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28</a:t>
            </a:fld>
            <a:endParaRPr lang="ro-RO"/>
          </a:p>
        </p:txBody>
      </p:sp>
    </p:spTree>
    <p:extLst>
      <p:ext uri="{BB962C8B-B14F-4D97-AF65-F5344CB8AC3E}">
        <p14:creationId xmlns:p14="http://schemas.microsoft.com/office/powerpoint/2010/main" val="14120207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29</a:t>
            </a:fld>
            <a:endParaRPr lang="ro-RO"/>
          </a:p>
        </p:txBody>
      </p:sp>
    </p:spTree>
    <p:extLst>
      <p:ext uri="{BB962C8B-B14F-4D97-AF65-F5344CB8AC3E}">
        <p14:creationId xmlns:p14="http://schemas.microsoft.com/office/powerpoint/2010/main" val="1227162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Rules on how to register and confidentiality policy while accessing e-MS are</a:t>
            </a:r>
            <a:r>
              <a:rPr lang="en-US" baseline="0" dirty="0" smtClean="0"/>
              <a:t> also mentioned on the main page of e-MS: www.ems-robg.mdrap.ro, once you access the link.</a:t>
            </a:r>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3</a:t>
            </a:fld>
            <a:endParaRPr lang="ro-RO"/>
          </a:p>
        </p:txBody>
      </p:sp>
    </p:spTree>
    <p:extLst>
      <p:ext uri="{BB962C8B-B14F-4D97-AF65-F5344CB8AC3E}">
        <p14:creationId xmlns:p14="http://schemas.microsoft.com/office/powerpoint/2010/main" val="3647253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a:r>
              <a:rPr lang="en-GB" b="1" i="1" dirty="0"/>
              <a:t>Username: </a:t>
            </a:r>
            <a:r>
              <a:rPr lang="en-GB" dirty="0"/>
              <a:t>The username registered in the system should be: </a:t>
            </a:r>
            <a:r>
              <a:rPr lang="en-GB" b="1" dirty="0" err="1"/>
              <a:t>firstname.lastname</a:t>
            </a:r>
            <a:r>
              <a:rPr lang="en-GB" dirty="0"/>
              <a:t>.</a:t>
            </a:r>
            <a:endParaRPr lang="en-US" dirty="0"/>
          </a:p>
          <a:p>
            <a:pPr algn="just"/>
            <a:r>
              <a:rPr lang="en-GB" b="1" i="1" dirty="0" smtClean="0"/>
              <a:t>Email</a:t>
            </a:r>
            <a:r>
              <a:rPr lang="en-GB" b="1" i="1" dirty="0"/>
              <a:t>:</a:t>
            </a:r>
            <a:r>
              <a:rPr lang="en-GB" i="1" dirty="0"/>
              <a:t> </a:t>
            </a:r>
            <a:r>
              <a:rPr lang="en-GB" dirty="0"/>
              <a:t>The e-mail registered in the system should be your official address, which you use more frequently at work (e.g. </a:t>
            </a:r>
            <a:r>
              <a:rPr lang="en-GB" b="1" dirty="0">
                <a:hlinkClick r:id="rId3"/>
              </a:rPr>
              <a:t>firstname.lastname@mdrap.ro</a:t>
            </a:r>
            <a:r>
              <a:rPr lang="en-GB" dirty="0"/>
              <a:t>).</a:t>
            </a:r>
            <a:endParaRPr lang="en-US" dirty="0"/>
          </a:p>
          <a:p>
            <a:pPr algn="just"/>
            <a:r>
              <a:rPr lang="en-GB" b="1" i="1" dirty="0" smtClean="0"/>
              <a:t>Password</a:t>
            </a:r>
            <a:r>
              <a:rPr lang="en-GB" b="1" i="1" dirty="0"/>
              <a:t>:</a:t>
            </a:r>
            <a:r>
              <a:rPr lang="en-GB" i="1" dirty="0"/>
              <a:t> </a:t>
            </a:r>
            <a:r>
              <a:rPr lang="en-GB" dirty="0"/>
              <a:t>You should define a password for your account. Please be informed that the password used should be formed of at least 8 characters, one capital letter and one digit! Also, please be very careful of what password you are using for login and keep this password confidential in order to protect unauthorized access of your account taking into consideration this system is online!</a:t>
            </a:r>
            <a:endParaRPr lang="en-US" dirty="0"/>
          </a:p>
          <a:p>
            <a:pPr algn="just"/>
            <a:r>
              <a:rPr lang="en-GB" b="1" i="1" dirty="0" smtClean="0"/>
              <a:t>First </a:t>
            </a:r>
            <a:r>
              <a:rPr lang="en-GB" b="1" i="1" dirty="0"/>
              <a:t>name, Last name, Position:</a:t>
            </a:r>
            <a:r>
              <a:rPr lang="en-GB" dirty="0"/>
              <a:t> You should fill in your name and position within the organization you represent.</a:t>
            </a:r>
            <a:endParaRPr lang="en-US" dirty="0"/>
          </a:p>
          <a:p>
            <a:pPr algn="just"/>
            <a:r>
              <a:rPr lang="en-GB" b="1" i="1" dirty="0" smtClean="0"/>
              <a:t>Language</a:t>
            </a:r>
            <a:r>
              <a:rPr lang="en-GB" b="1" i="1" dirty="0"/>
              <a:t>:</a:t>
            </a:r>
            <a:r>
              <a:rPr lang="en-GB" b="1" dirty="0"/>
              <a:t> </a:t>
            </a:r>
            <a:r>
              <a:rPr lang="en-GB" dirty="0"/>
              <a:t>English is the pre-defined programme’s official language and the language set for e-MS - it cannot be changed.</a:t>
            </a:r>
            <a:endParaRPr lang="en-US" dirty="0"/>
          </a:p>
          <a:p>
            <a:pPr algn="just"/>
            <a:r>
              <a:rPr lang="en-GB" dirty="0"/>
              <a:t> </a:t>
            </a:r>
            <a:endParaRPr lang="en-US" dirty="0"/>
          </a:p>
          <a:p>
            <a:pPr algn="just"/>
            <a:r>
              <a:rPr lang="en-GB" b="1" dirty="0"/>
              <a:t>Upon registering and accessing the system, the user agrees </a:t>
            </a:r>
            <a:r>
              <a:rPr lang="en-US" b="1" dirty="0" smtClean="0"/>
              <a:t>to preserve the confidentiality of all information and documents presented in e-MS according to the confidentiality policy of the e-MS system and </a:t>
            </a:r>
            <a:r>
              <a:rPr lang="en-US" b="1" dirty="0" err="1" smtClean="0"/>
              <a:t>Interreg</a:t>
            </a:r>
            <a:r>
              <a:rPr lang="en-US" b="1" dirty="0" smtClean="0"/>
              <a:t> V-A Romania – Bulgaria Programme.</a:t>
            </a:r>
          </a:p>
          <a:p>
            <a:endParaRPr lang="en-US" b="1" dirty="0" smtClean="0"/>
          </a:p>
          <a:p>
            <a:pPr algn="ctr"/>
            <a:r>
              <a:rPr lang="en-US" b="1" dirty="0" smtClean="0">
                <a:solidFill>
                  <a:srgbClr val="FF0000"/>
                </a:solidFill>
              </a:rPr>
              <a:t>YOU ARE THE ONLY ONE TO USE YOUR ACCOUNT - DON’T LET</a:t>
            </a:r>
            <a:r>
              <a:rPr lang="en-US" b="1" baseline="0" dirty="0" smtClean="0">
                <a:solidFill>
                  <a:srgbClr val="FF0000"/>
                </a:solidFill>
              </a:rPr>
              <a:t> ANYONE ELSE USE IT IN YOUR BEHALF!</a:t>
            </a:r>
            <a:endParaRPr lang="en-US" dirty="0">
              <a:solidFill>
                <a:srgbClr val="FF0000"/>
              </a:solidFill>
            </a:endParaRPr>
          </a:p>
          <a:p>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4</a:t>
            </a:fld>
            <a:endParaRPr lang="ro-RO"/>
          </a:p>
        </p:txBody>
      </p:sp>
    </p:spTree>
    <p:extLst>
      <p:ext uri="{BB962C8B-B14F-4D97-AF65-F5344CB8AC3E}">
        <p14:creationId xmlns:p14="http://schemas.microsoft.com/office/powerpoint/2010/main" val="3655737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5</a:t>
            </a:fld>
            <a:endParaRPr lang="ro-RO"/>
          </a:p>
        </p:txBody>
      </p:sp>
    </p:spTree>
    <p:extLst>
      <p:ext uri="{BB962C8B-B14F-4D97-AF65-F5344CB8AC3E}">
        <p14:creationId xmlns:p14="http://schemas.microsoft.com/office/powerpoint/2010/main" val="399874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a:spcBef>
                <a:spcPts val="592"/>
              </a:spcBef>
              <a:spcAft>
                <a:spcPts val="592"/>
              </a:spcAft>
            </a:pPr>
            <a:r>
              <a:rPr lang="en-GB" b="1" dirty="0"/>
              <a:t>Please note that only the lead applicant can create and submit an application and only if the call is still </a:t>
            </a:r>
            <a:r>
              <a:rPr lang="en-GB" b="1" dirty="0" smtClean="0"/>
              <a:t>open </a:t>
            </a:r>
            <a:r>
              <a:rPr lang="en-GB" b="1" dirty="0"/>
              <a:t>in the system!</a:t>
            </a:r>
            <a:endParaRPr lang="en-US" b="1" dirty="0"/>
          </a:p>
          <a:p>
            <a:pPr algn="just">
              <a:spcBef>
                <a:spcPts val="592"/>
              </a:spcBef>
              <a:spcAft>
                <a:spcPts val="592"/>
              </a:spcAft>
            </a:pPr>
            <a:r>
              <a:rPr lang="en-GB" dirty="0"/>
              <a:t>Other partner applicant can read or add/modify data in the AF, only if the lead applicant gives the necessary permissions.</a:t>
            </a:r>
          </a:p>
          <a:p>
            <a:pPr algn="just">
              <a:spcBef>
                <a:spcPts val="592"/>
              </a:spcBef>
              <a:spcAft>
                <a:spcPts val="592"/>
              </a:spcAft>
            </a:pPr>
            <a:endParaRPr lang="en-GB" dirty="0"/>
          </a:p>
          <a:p>
            <a:pPr algn="just">
              <a:spcBef>
                <a:spcPts val="592"/>
              </a:spcBef>
              <a:spcAft>
                <a:spcPts val="592"/>
              </a:spcAft>
            </a:pPr>
            <a:r>
              <a:rPr lang="en-GB" dirty="0"/>
              <a:t>As for the menu at the left of the screen has 3 items visible:</a:t>
            </a:r>
          </a:p>
          <a:p>
            <a:pPr marL="225651" indent="-225651" algn="just">
              <a:spcBef>
                <a:spcPts val="592"/>
              </a:spcBef>
              <a:spcAft>
                <a:spcPts val="592"/>
              </a:spcAft>
              <a:buAutoNum type="arabicPeriod"/>
            </a:pPr>
            <a:r>
              <a:rPr lang="en-GB" b="1" i="1" dirty="0"/>
              <a:t>Personal </a:t>
            </a:r>
            <a:r>
              <a:rPr lang="en-GB" i="1" dirty="0"/>
              <a:t>menu has 4 functions available:</a:t>
            </a:r>
          </a:p>
          <a:p>
            <a:pPr algn="just">
              <a:spcBef>
                <a:spcPts val="592"/>
              </a:spcBef>
              <a:spcAft>
                <a:spcPts val="592"/>
              </a:spcAft>
            </a:pPr>
            <a:r>
              <a:rPr lang="en-GB" b="1" i="1" dirty="0"/>
              <a:t>Dashboard</a:t>
            </a:r>
            <a:r>
              <a:rPr lang="en-GB" i="1" dirty="0"/>
              <a:t> – </a:t>
            </a:r>
            <a:r>
              <a:rPr lang="en-GB" i="0" dirty="0" smtClean="0"/>
              <a:t>shows</a:t>
            </a:r>
            <a:r>
              <a:rPr lang="en-GB" dirty="0" smtClean="0"/>
              <a:t> </a:t>
            </a:r>
            <a:r>
              <a:rPr lang="en-GB" dirty="0"/>
              <a:t>to the </a:t>
            </a:r>
            <a:r>
              <a:rPr lang="en-GB" dirty="0" smtClean="0"/>
              <a:t>main page of your account – the Dashboard</a:t>
            </a:r>
            <a:endParaRPr lang="en-US" dirty="0"/>
          </a:p>
          <a:p>
            <a:pPr algn="just">
              <a:spcBef>
                <a:spcPts val="592"/>
              </a:spcBef>
              <a:spcAft>
                <a:spcPts val="592"/>
              </a:spcAft>
            </a:pPr>
            <a:r>
              <a:rPr lang="en-GB" b="1" i="1" dirty="0"/>
              <a:t>Mailbox</a:t>
            </a:r>
            <a:r>
              <a:rPr lang="en-GB" i="1" dirty="0"/>
              <a:t> – </a:t>
            </a:r>
            <a:r>
              <a:rPr lang="en-GB" dirty="0" smtClean="0"/>
              <a:t>shows the e-MS </a:t>
            </a:r>
            <a:r>
              <a:rPr lang="en-GB" dirty="0"/>
              <a:t>Mailbox </a:t>
            </a:r>
            <a:r>
              <a:rPr lang="en-GB" dirty="0" smtClean="0"/>
              <a:t>of your account - from </a:t>
            </a:r>
            <a:r>
              <a:rPr lang="en-GB" dirty="0"/>
              <a:t>where the lead applicant </a:t>
            </a:r>
            <a:r>
              <a:rPr lang="en-GB" dirty="0" smtClean="0"/>
              <a:t>can </a:t>
            </a:r>
            <a:r>
              <a:rPr lang="en-GB" dirty="0"/>
              <a:t>use the internal mail function of the e-MS as a normal e-mail, with the remark that the senders and receivers must be </a:t>
            </a:r>
            <a:r>
              <a:rPr lang="en-GB" dirty="0" smtClean="0"/>
              <a:t>users registered in e-MS.</a:t>
            </a:r>
            <a:endParaRPr lang="en-GB" i="1" dirty="0"/>
          </a:p>
          <a:p>
            <a:pPr algn="just">
              <a:spcBef>
                <a:spcPts val="592"/>
              </a:spcBef>
              <a:spcAft>
                <a:spcPts val="592"/>
              </a:spcAft>
            </a:pPr>
            <a:r>
              <a:rPr lang="en-GB" b="1" i="1" dirty="0"/>
              <a:t>Generated files</a:t>
            </a:r>
            <a:r>
              <a:rPr lang="en-GB" i="1" dirty="0"/>
              <a:t> –</a:t>
            </a:r>
            <a:r>
              <a:rPr lang="en-US" dirty="0" smtClean="0">
                <a:effectLst/>
              </a:rPr>
              <a:t> </a:t>
            </a:r>
            <a:r>
              <a:rPr lang="en-US" i="1" dirty="0"/>
              <a:t> </a:t>
            </a:r>
            <a:r>
              <a:rPr lang="en-GB" dirty="0"/>
              <a:t>opens a pop-up window that displays all </a:t>
            </a:r>
            <a:r>
              <a:rPr lang="en-GB" dirty="0" smtClean="0"/>
              <a:t>generated </a:t>
            </a:r>
            <a:r>
              <a:rPr lang="en-GB" dirty="0"/>
              <a:t>.</a:t>
            </a:r>
            <a:r>
              <a:rPr lang="en-GB" dirty="0" err="1"/>
              <a:t>pdf</a:t>
            </a:r>
            <a:r>
              <a:rPr lang="en-GB" dirty="0"/>
              <a:t> files </a:t>
            </a:r>
            <a:r>
              <a:rPr lang="en-GB" dirty="0" smtClean="0"/>
              <a:t>created by you in e-MS (with the date and hour when</a:t>
            </a:r>
            <a:r>
              <a:rPr lang="en-GB" baseline="0" dirty="0" smtClean="0"/>
              <a:t> it was </a:t>
            </a:r>
            <a:r>
              <a:rPr lang="en-GB" baseline="0" dirty="0" err="1" smtClean="0"/>
              <a:t>geenrated</a:t>
            </a:r>
            <a:r>
              <a:rPr lang="en-GB" baseline="0" dirty="0" smtClean="0"/>
              <a:t>)</a:t>
            </a:r>
            <a:r>
              <a:rPr lang="en-GB" dirty="0" smtClean="0"/>
              <a:t>;</a:t>
            </a:r>
            <a:endParaRPr lang="en-GB" dirty="0"/>
          </a:p>
          <a:p>
            <a:pPr algn="just" defTabSz="902604">
              <a:spcBef>
                <a:spcPts val="592"/>
              </a:spcBef>
              <a:spcAft>
                <a:spcPts val="592"/>
              </a:spcAft>
              <a:defRPr/>
            </a:pPr>
            <a:r>
              <a:rPr lang="en-GB" b="1" i="1" dirty="0"/>
              <a:t>User account</a:t>
            </a:r>
            <a:r>
              <a:rPr lang="en-GB" i="1" dirty="0"/>
              <a:t> –</a:t>
            </a:r>
            <a:r>
              <a:rPr lang="en-GB" dirty="0"/>
              <a:t> </a:t>
            </a:r>
            <a:r>
              <a:rPr lang="en-GB" dirty="0" smtClean="0"/>
              <a:t>the </a:t>
            </a:r>
            <a:r>
              <a:rPr lang="en-GB" dirty="0"/>
              <a:t>user can update </a:t>
            </a:r>
            <a:r>
              <a:rPr lang="en-GB" dirty="0" smtClean="0"/>
              <a:t>its own information </a:t>
            </a:r>
            <a:r>
              <a:rPr lang="en-GB" dirty="0"/>
              <a:t>(</a:t>
            </a:r>
            <a:r>
              <a:rPr lang="en-GB" b="1" dirty="0"/>
              <a:t>except the Username and email </a:t>
            </a:r>
            <a:r>
              <a:rPr lang="en-GB" dirty="0"/>
              <a:t>which cannot be changed by the user), change password, configure mail signature and organisation department.</a:t>
            </a:r>
            <a:endParaRPr lang="en-US" dirty="0"/>
          </a:p>
          <a:p>
            <a:pPr algn="just" defTabSz="902604">
              <a:spcBef>
                <a:spcPts val="592"/>
              </a:spcBef>
              <a:spcAft>
                <a:spcPts val="592"/>
              </a:spcAft>
              <a:defRPr/>
            </a:pPr>
            <a:r>
              <a:rPr lang="en-GB" b="1" i="1" dirty="0"/>
              <a:t>2. Applications </a:t>
            </a:r>
            <a:r>
              <a:rPr lang="en-GB" i="1" dirty="0"/>
              <a:t>menu has 2 functions available:</a:t>
            </a:r>
          </a:p>
          <a:p>
            <a:pPr lvl="0" algn="just"/>
            <a:r>
              <a:rPr lang="en-GB" b="1" i="1" dirty="0"/>
              <a:t>My applications</a:t>
            </a:r>
            <a:r>
              <a:rPr lang="en-GB" i="1" dirty="0"/>
              <a:t> – </a:t>
            </a:r>
            <a:r>
              <a:rPr lang="en-GB" i="0" dirty="0" smtClean="0"/>
              <a:t>shows </a:t>
            </a:r>
            <a:r>
              <a:rPr lang="en-GB" dirty="0" smtClean="0"/>
              <a:t>the list of projects created by </a:t>
            </a:r>
            <a:r>
              <a:rPr lang="en-GB" dirty="0"/>
              <a:t>the respective </a:t>
            </a:r>
            <a:r>
              <a:rPr lang="en-GB" dirty="0" smtClean="0"/>
              <a:t>user/lead </a:t>
            </a:r>
            <a:r>
              <a:rPr lang="en-GB" dirty="0"/>
              <a:t>applicant in the e-MS;</a:t>
            </a:r>
            <a:endParaRPr lang="en-US" dirty="0"/>
          </a:p>
          <a:p>
            <a:pPr lvl="0" algn="just"/>
            <a:r>
              <a:rPr lang="en-GB" b="1" i="1" dirty="0"/>
              <a:t>Bookmarked applications</a:t>
            </a:r>
            <a:r>
              <a:rPr lang="en-GB" i="1" dirty="0"/>
              <a:t> - </a:t>
            </a:r>
            <a:r>
              <a:rPr lang="en-GB" dirty="0"/>
              <a:t>shows only the projects already bookmarked using the button from the last column of the projects list. </a:t>
            </a:r>
          </a:p>
          <a:p>
            <a:pPr lvl="0" algn="just"/>
            <a:r>
              <a:rPr lang="en-GB" b="1" dirty="0"/>
              <a:t>3. EMS Management </a:t>
            </a:r>
            <a:r>
              <a:rPr lang="en-GB" dirty="0"/>
              <a:t>menu contains the function Calls - it shows </a:t>
            </a:r>
            <a:r>
              <a:rPr lang="en-GB" dirty="0" smtClean="0"/>
              <a:t>opened calls, but may also show </a:t>
            </a:r>
            <a:r>
              <a:rPr lang="en-GB" dirty="0"/>
              <a:t>closed </a:t>
            </a:r>
            <a:r>
              <a:rPr lang="en-GB" dirty="0" smtClean="0"/>
              <a:t>calls!</a:t>
            </a:r>
            <a:endParaRPr lang="en-US"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6</a:t>
            </a:fld>
            <a:endParaRPr lang="ro-RO"/>
          </a:p>
        </p:txBody>
      </p:sp>
    </p:spTree>
    <p:extLst>
      <p:ext uri="{BB962C8B-B14F-4D97-AF65-F5344CB8AC3E}">
        <p14:creationId xmlns:p14="http://schemas.microsoft.com/office/powerpoint/2010/main" val="3216178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592"/>
              </a:spcBef>
              <a:spcAft>
                <a:spcPts val="592"/>
              </a:spcAft>
            </a:pPr>
            <a:r>
              <a:rPr lang="en-US" b="0" dirty="0" smtClean="0"/>
              <a:t>There are two</a:t>
            </a:r>
            <a:r>
              <a:rPr lang="en-US" b="0" baseline="0" dirty="0" smtClean="0"/>
              <a:t> ways to get to the list with opened calls:</a:t>
            </a:r>
          </a:p>
          <a:p>
            <a:pPr marL="228600" indent="-228600">
              <a:spcBef>
                <a:spcPts val="592"/>
              </a:spcBef>
              <a:spcAft>
                <a:spcPts val="592"/>
              </a:spcAft>
              <a:buAutoNum type="arabicPeriod"/>
            </a:pPr>
            <a:r>
              <a:rPr lang="en-US" b="0" baseline="0" dirty="0" smtClean="0"/>
              <a:t>Either click “Add project” in your main page – Dashboard, section My Applications or</a:t>
            </a:r>
          </a:p>
          <a:p>
            <a:pPr marL="228600" indent="-228600">
              <a:spcBef>
                <a:spcPts val="592"/>
              </a:spcBef>
              <a:spcAft>
                <a:spcPts val="592"/>
              </a:spcAft>
              <a:buAutoNum type="arabicPeriod"/>
            </a:pPr>
            <a:r>
              <a:rPr lang="en-US" b="0" baseline="0" dirty="0" smtClean="0"/>
              <a:t>On the left of the screen go to “Management: menu and then click on “Calls”</a:t>
            </a:r>
          </a:p>
          <a:p>
            <a:pPr marL="228600" indent="-228600">
              <a:spcBef>
                <a:spcPts val="592"/>
              </a:spcBef>
              <a:spcAft>
                <a:spcPts val="592"/>
              </a:spcAft>
              <a:buAutoNum type="arabicPeriod"/>
            </a:pPr>
            <a:endParaRPr lang="en-US" b="0" baseline="0" dirty="0" smtClean="0"/>
          </a:p>
          <a:p>
            <a:pPr algn="ctr" defTabSz="902604">
              <a:spcBef>
                <a:spcPts val="592"/>
              </a:spcBef>
              <a:spcAft>
                <a:spcPts val="592"/>
              </a:spcAft>
              <a:defRPr/>
            </a:pPr>
            <a:r>
              <a:rPr lang="en-GB" b="1" dirty="0" smtClean="0"/>
              <a:t>Either way you use, once you are in the Calls list you should take care to select the right call (call 3) for which you want to submit the Expression of</a:t>
            </a:r>
            <a:r>
              <a:rPr lang="en-GB" b="1" baseline="0" dirty="0" smtClean="0"/>
              <a:t> interest/</a:t>
            </a:r>
            <a:r>
              <a:rPr lang="en-GB" b="1" dirty="0" smtClean="0"/>
              <a:t>application. </a:t>
            </a:r>
          </a:p>
          <a:p>
            <a:pPr algn="ctr" defTabSz="902604">
              <a:spcBef>
                <a:spcPts val="592"/>
              </a:spcBef>
              <a:spcAft>
                <a:spcPts val="592"/>
              </a:spcAft>
              <a:defRPr/>
            </a:pPr>
            <a:r>
              <a:rPr lang="en-GB" b="1" dirty="0" smtClean="0"/>
              <a:t>Applications submitted under other call that is opened in the system will not be taken into account!</a:t>
            </a:r>
            <a:endParaRPr lang="en-US" dirty="0" smtClean="0"/>
          </a:p>
          <a:p>
            <a:pPr>
              <a:spcBef>
                <a:spcPts val="592"/>
              </a:spcBef>
              <a:spcAft>
                <a:spcPts val="592"/>
              </a:spcAft>
            </a:pPr>
            <a:endParaRPr lang="en-US" b="0"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7</a:t>
            </a:fld>
            <a:endParaRPr lang="ro-RO"/>
          </a:p>
        </p:txBody>
      </p:sp>
    </p:spTree>
    <p:extLst>
      <p:ext uri="{BB962C8B-B14F-4D97-AF65-F5344CB8AC3E}">
        <p14:creationId xmlns:p14="http://schemas.microsoft.com/office/powerpoint/2010/main" val="530488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02604">
              <a:defRPr/>
            </a:pPr>
            <a:r>
              <a:rPr lang="en-US" dirty="0"/>
              <a:t>The fields to be filled-in for the Step 1 AF - Expression of interest are fields that will be part of the Step 2 AF in case the expression of interest is selected by the Monitoring Committee after Step 1 (the e-MS will link the Step 1 AF - expression of interest fields with the Step 2 AF).</a:t>
            </a:r>
            <a:endParaRPr lang="en-US" dirty="0" smtClean="0"/>
          </a:p>
          <a:p>
            <a:pPr algn="just" defTabSz="902604">
              <a:defRPr/>
            </a:pPr>
            <a:endParaRPr lang="en-US" dirty="0" smtClean="0"/>
          </a:p>
          <a:p>
            <a:pPr algn="just" defTabSz="902604">
              <a:defRPr/>
            </a:pPr>
            <a:r>
              <a:rPr lang="en-US" dirty="0" smtClean="0"/>
              <a:t>The Application</a:t>
            </a:r>
            <a:r>
              <a:rPr lang="en-US" baseline="0" dirty="0" smtClean="0"/>
              <a:t> was configured in the system as a hole and main Sections that are not to be filled in for Step 1 are set not to be visible at this stage.</a:t>
            </a:r>
            <a:endParaRPr lang="en-US" dirty="0" smtClean="0"/>
          </a:p>
          <a:p>
            <a:pPr algn="just" defTabSz="902604">
              <a:defRPr/>
            </a:pPr>
            <a:r>
              <a:rPr lang="en-US" dirty="0" smtClean="0"/>
              <a:t>Within some main sections that are visible for Step 1, you will find some Sub-sections/fields that are labeled with  </a:t>
            </a:r>
            <a:r>
              <a:rPr lang="en-GB" b="1" dirty="0" smtClean="0"/>
              <a:t>“</a:t>
            </a:r>
            <a:r>
              <a:rPr lang="en-GB" b="1" dirty="0"/>
              <a:t>ONLY for STEP 2</a:t>
            </a:r>
            <a:r>
              <a:rPr lang="en-GB" b="1" dirty="0" smtClean="0"/>
              <a:t>” </a:t>
            </a:r>
            <a:r>
              <a:rPr lang="en-GB" b="0" dirty="0" smtClean="0"/>
              <a:t>(</a:t>
            </a:r>
            <a:r>
              <a:rPr lang="en-GB" b="0" baseline="0" dirty="0" smtClean="0"/>
              <a:t>, as in the system it is not possible at this point to hide from Step 1 only </a:t>
            </a:r>
            <a:r>
              <a:rPr lang="en-GB" b="0" baseline="0" dirty="0" err="1" smtClean="0"/>
              <a:t>certains</a:t>
            </a:r>
            <a:r>
              <a:rPr lang="en-GB" b="0" baseline="0" dirty="0" smtClean="0"/>
              <a:t> sub-sections included in a main section).</a:t>
            </a:r>
            <a:r>
              <a:rPr lang="en-GB" b="1" baseline="0" dirty="0" smtClean="0"/>
              <a:t> </a:t>
            </a:r>
          </a:p>
          <a:p>
            <a:pPr algn="just" defTabSz="902604">
              <a:defRPr/>
            </a:pPr>
            <a:r>
              <a:rPr lang="en-GB" b="0" baseline="0" dirty="0" smtClean="0"/>
              <a:t>The fields </a:t>
            </a:r>
            <a:r>
              <a:rPr lang="en-GB" b="0" baseline="0" dirty="0" err="1" smtClean="0"/>
              <a:t>labeled</a:t>
            </a:r>
            <a:r>
              <a:rPr lang="en-GB" b="0" baseline="0" dirty="0" smtClean="0"/>
              <a:t> with “Only for Step 2” are </a:t>
            </a:r>
            <a:r>
              <a:rPr lang="en-GB" dirty="0" smtClean="0"/>
              <a:t>not </a:t>
            </a:r>
            <a:r>
              <a:rPr lang="en-GB" dirty="0"/>
              <a:t>be filled in during Step 1 even when they are visible/editable. </a:t>
            </a:r>
            <a:r>
              <a:rPr lang="en-GB" dirty="0" smtClean="0"/>
              <a:t> Any </a:t>
            </a:r>
            <a:r>
              <a:rPr lang="en-GB" dirty="0"/>
              <a:t>information filled in sections and fields labelled “Only for STEP 2” will not be considered during the assessment of Step 1!</a:t>
            </a:r>
            <a:endParaRPr lang="en-US" dirty="0"/>
          </a:p>
          <a:p>
            <a:pPr algn="just"/>
            <a:endParaRPr lang="en-US" dirty="0" smtClean="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8</a:t>
            </a:fld>
            <a:endParaRPr lang="ro-RO"/>
          </a:p>
        </p:txBody>
      </p:sp>
    </p:spTree>
    <p:extLst>
      <p:ext uri="{BB962C8B-B14F-4D97-AF65-F5344CB8AC3E}">
        <p14:creationId xmlns:p14="http://schemas.microsoft.com/office/powerpoint/2010/main" val="845299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spcBef>
                <a:spcPts val="592"/>
              </a:spcBef>
              <a:spcAft>
                <a:spcPts val="592"/>
              </a:spcAft>
            </a:pPr>
            <a:r>
              <a:rPr lang="en-GB" dirty="0" smtClean="0"/>
              <a:t>Menu in the left side of the screen contains:</a:t>
            </a:r>
            <a:endParaRPr lang="en-GB" dirty="0"/>
          </a:p>
          <a:p>
            <a:pPr marL="225651" indent="-225651">
              <a:buAutoNum type="arabicPeriod"/>
            </a:pPr>
            <a:r>
              <a:rPr lang="en-GB" b="1" i="1" dirty="0"/>
              <a:t>General </a:t>
            </a:r>
            <a:r>
              <a:rPr lang="en-GB" b="1" i="1" dirty="0" smtClean="0"/>
              <a:t>menu</a:t>
            </a:r>
            <a:r>
              <a:rPr lang="en-GB" b="0" i="1" dirty="0" smtClean="0"/>
              <a:t>,</a:t>
            </a:r>
            <a:r>
              <a:rPr lang="en-GB" b="1" i="1" dirty="0" smtClean="0"/>
              <a:t> </a:t>
            </a:r>
            <a:r>
              <a:rPr lang="en-GB" dirty="0" smtClean="0"/>
              <a:t>including </a:t>
            </a:r>
            <a:r>
              <a:rPr lang="en-GB" dirty="0"/>
              <a:t>the following functions: </a:t>
            </a:r>
          </a:p>
          <a:p>
            <a:r>
              <a:rPr lang="en-GB" b="1" i="1" dirty="0"/>
              <a:t>Save As .</a:t>
            </a:r>
            <a:r>
              <a:rPr lang="en-GB" b="1" i="1" dirty="0" err="1"/>
              <a:t>Pdf</a:t>
            </a:r>
            <a:r>
              <a:rPr lang="en-GB" b="1" i="1" dirty="0"/>
              <a:t> File</a:t>
            </a:r>
            <a:r>
              <a:rPr lang="en-GB" b="1" dirty="0"/>
              <a:t> </a:t>
            </a:r>
            <a:r>
              <a:rPr lang="en-GB" dirty="0"/>
              <a:t>- the system generates a .</a:t>
            </a:r>
            <a:r>
              <a:rPr lang="en-GB" dirty="0" err="1"/>
              <a:t>pdf</a:t>
            </a:r>
            <a:r>
              <a:rPr lang="en-GB" dirty="0"/>
              <a:t> file that brings all the data found in the AF at that moment and lists the document created in “</a:t>
            </a:r>
            <a:r>
              <a:rPr lang="en-GB" dirty="0" err="1"/>
              <a:t>Genertaed</a:t>
            </a:r>
            <a:r>
              <a:rPr lang="en-GB" dirty="0"/>
              <a:t> Files”.  </a:t>
            </a:r>
            <a:r>
              <a:rPr lang="en-GB" b="1" dirty="0"/>
              <a:t>You can use the .</a:t>
            </a:r>
            <a:r>
              <a:rPr lang="en-GB" b="1" dirty="0" err="1"/>
              <a:t>Pdf</a:t>
            </a:r>
            <a:r>
              <a:rPr lang="en-GB" b="1" dirty="0"/>
              <a:t> generated as working documents, but please don’t use them for official purposes</a:t>
            </a:r>
            <a:r>
              <a:rPr lang="en-GB" dirty="0"/>
              <a:t> – </a:t>
            </a:r>
            <a:r>
              <a:rPr lang="en-GB" dirty="0" smtClean="0"/>
              <a:t>it </a:t>
            </a:r>
            <a:r>
              <a:rPr lang="en-GB" dirty="0"/>
              <a:t>can contain more or less sections then the actual </a:t>
            </a:r>
            <a:r>
              <a:rPr lang="en-GB" dirty="0" err="1" smtClean="0"/>
              <a:t>EoI</a:t>
            </a:r>
            <a:r>
              <a:rPr lang="en-GB" dirty="0" smtClean="0"/>
              <a:t>/AF </a:t>
            </a:r>
            <a:r>
              <a:rPr lang="en-GB" dirty="0"/>
              <a:t>filled in </a:t>
            </a:r>
            <a:r>
              <a:rPr lang="en-GB" dirty="0" smtClean="0"/>
              <a:t>in the </a:t>
            </a:r>
            <a:r>
              <a:rPr lang="en-GB" dirty="0"/>
              <a:t>system.</a:t>
            </a:r>
          </a:p>
          <a:p>
            <a:r>
              <a:rPr lang="en-GB" b="1" i="1" dirty="0"/>
              <a:t>Check Saved Project</a:t>
            </a:r>
            <a:r>
              <a:rPr lang="en-GB" i="1" dirty="0"/>
              <a:t> </a:t>
            </a:r>
            <a:r>
              <a:rPr lang="en-GB" dirty="0"/>
              <a:t>– it is a necessary step before </a:t>
            </a:r>
            <a:r>
              <a:rPr lang="en-GB" dirty="0" smtClean="0"/>
              <a:t>submission (not performing any action though for Call 3) </a:t>
            </a:r>
            <a:endParaRPr lang="en-GB" dirty="0"/>
          </a:p>
          <a:p>
            <a:r>
              <a:rPr lang="en-GB" b="1" i="1" dirty="0"/>
              <a:t>Generated Files</a:t>
            </a:r>
            <a:r>
              <a:rPr lang="en-GB" i="1" dirty="0"/>
              <a:t> </a:t>
            </a:r>
            <a:r>
              <a:rPr lang="en-GB" dirty="0"/>
              <a:t>– lists all  .</a:t>
            </a:r>
            <a:r>
              <a:rPr lang="en-GB" dirty="0" err="1"/>
              <a:t>pdf</a:t>
            </a:r>
            <a:r>
              <a:rPr lang="en-GB" dirty="0"/>
              <a:t> you created in the system,</a:t>
            </a:r>
            <a:r>
              <a:rPr lang="en-GB" b="1" dirty="0"/>
              <a:t> </a:t>
            </a:r>
          </a:p>
          <a:p>
            <a:r>
              <a:rPr lang="en-GB" b="1" i="1" dirty="0"/>
              <a:t>Project History</a:t>
            </a:r>
            <a:r>
              <a:rPr lang="en-GB" i="1" dirty="0"/>
              <a:t> </a:t>
            </a:r>
            <a:r>
              <a:rPr lang="en-GB" dirty="0"/>
              <a:t>– shows all versions od the AF created in the system, </a:t>
            </a:r>
          </a:p>
          <a:p>
            <a:r>
              <a:rPr lang="en-GB" b="1" i="1" dirty="0"/>
              <a:t>Attachments</a:t>
            </a:r>
            <a:r>
              <a:rPr lang="en-GB" i="1" dirty="0"/>
              <a:t> </a:t>
            </a:r>
            <a:r>
              <a:rPr lang="en-GB" dirty="0"/>
              <a:t>– opens the attachment section of the </a:t>
            </a:r>
            <a:r>
              <a:rPr lang="en-GB" dirty="0" err="1"/>
              <a:t>EoI</a:t>
            </a:r>
            <a:r>
              <a:rPr lang="en-GB" dirty="0"/>
              <a:t>/AF, </a:t>
            </a:r>
          </a:p>
          <a:p>
            <a:r>
              <a:rPr lang="en-GB" b="1" i="1" dirty="0"/>
              <a:t>User Management</a:t>
            </a:r>
            <a:r>
              <a:rPr lang="en-GB" i="1" dirty="0"/>
              <a:t> - </a:t>
            </a:r>
            <a:r>
              <a:rPr lang="en-GB" dirty="0"/>
              <a:t>allows the Lead applicant to add other users (namely Reader or Co Worker) with read-only or editing right in the </a:t>
            </a:r>
            <a:r>
              <a:rPr lang="en-GB" dirty="0" smtClean="0"/>
              <a:t>AF.</a:t>
            </a:r>
            <a:endParaRPr lang="en-GB" dirty="0"/>
          </a:p>
          <a:p>
            <a:r>
              <a:rPr lang="en-GB" dirty="0"/>
              <a:t>	Users have to be </a:t>
            </a:r>
            <a:r>
              <a:rPr lang="en-GB" dirty="0" smtClean="0"/>
              <a:t>already registered </a:t>
            </a:r>
            <a:r>
              <a:rPr lang="en-GB" dirty="0"/>
              <a:t>in the system </a:t>
            </a:r>
            <a:r>
              <a:rPr lang="en-GB" dirty="0" smtClean="0"/>
              <a:t>and </a:t>
            </a:r>
            <a:r>
              <a:rPr lang="en-GB" dirty="0"/>
              <a:t>the lead applicant should know exactly their usernames in order to </a:t>
            </a:r>
            <a:r>
              <a:rPr lang="en-GB" dirty="0" smtClean="0"/>
              <a:t>add them.</a:t>
            </a:r>
            <a:endParaRPr lang="en-US" dirty="0"/>
          </a:p>
          <a:p>
            <a:r>
              <a:rPr lang="en-GB" b="0" dirty="0"/>
              <a:t>	The user rights granted by the lead applicant for his partners </a:t>
            </a:r>
            <a:r>
              <a:rPr lang="en-GB" b="0" u="sng" dirty="0"/>
              <a:t>will only be available until the submission of the application or until the deadline of the call</a:t>
            </a:r>
            <a:r>
              <a:rPr lang="en-GB" dirty="0"/>
              <a:t>. </a:t>
            </a:r>
          </a:p>
          <a:p>
            <a:r>
              <a:rPr lang="en-GB" b="1" dirty="0" smtClean="0">
                <a:solidFill>
                  <a:srgbClr val="FF0000"/>
                </a:solidFill>
              </a:rPr>
              <a:t>Though, filling </a:t>
            </a:r>
            <a:r>
              <a:rPr lang="en-GB" b="1" dirty="0">
                <a:solidFill>
                  <a:srgbClr val="FF0000"/>
                </a:solidFill>
              </a:rPr>
              <a:t>in the </a:t>
            </a:r>
            <a:r>
              <a:rPr lang="en-GB" b="1" dirty="0" err="1" smtClean="0">
                <a:solidFill>
                  <a:srgbClr val="FF0000"/>
                </a:solidFill>
              </a:rPr>
              <a:t>EoI</a:t>
            </a:r>
            <a:r>
              <a:rPr lang="en-GB" b="1" dirty="0" smtClean="0">
                <a:solidFill>
                  <a:srgbClr val="FF0000"/>
                </a:solidFill>
              </a:rPr>
              <a:t>/AF </a:t>
            </a:r>
            <a:r>
              <a:rPr lang="en-GB" b="1" dirty="0">
                <a:solidFill>
                  <a:srgbClr val="FF0000"/>
                </a:solidFill>
              </a:rPr>
              <a:t>by more than 1 user is not recommended</a:t>
            </a:r>
            <a:r>
              <a:rPr lang="en-GB" dirty="0">
                <a:solidFill>
                  <a:srgbClr val="FF0000"/>
                </a:solidFill>
              </a:rPr>
              <a:t>!</a:t>
            </a:r>
            <a:r>
              <a:rPr lang="en-GB" dirty="0"/>
              <a:t> It can lead to unexpected errors in case 2 users work in the same section </a:t>
            </a:r>
            <a:r>
              <a:rPr lang="en-GB" dirty="0" smtClean="0"/>
              <a:t>in the same time</a:t>
            </a:r>
            <a:r>
              <a:rPr lang="en-GB" baseline="0" dirty="0" smtClean="0"/>
              <a:t> </a:t>
            </a:r>
            <a:r>
              <a:rPr lang="en-GB" dirty="0" smtClean="0"/>
              <a:t>for </a:t>
            </a:r>
            <a:r>
              <a:rPr lang="en-GB" dirty="0"/>
              <a:t>example.</a:t>
            </a:r>
            <a:r>
              <a:rPr lang="en-GB" b="1" dirty="0"/>
              <a:t> </a:t>
            </a:r>
          </a:p>
          <a:p>
            <a:r>
              <a:rPr lang="en-GB" b="1" dirty="0" smtClean="0">
                <a:solidFill>
                  <a:srgbClr val="FF0000"/>
                </a:solidFill>
              </a:rPr>
              <a:t>You can prepare your expression of interest by creating </a:t>
            </a:r>
            <a:r>
              <a:rPr lang="en-GB" b="1" dirty="0">
                <a:solidFill>
                  <a:srgbClr val="FF0000"/>
                </a:solidFill>
              </a:rPr>
              <a:t>a word file that can be easily exchanged and discussed with your partners. Content can then easily be copy-pasted into the Application Form in </a:t>
            </a:r>
            <a:r>
              <a:rPr lang="en-GB" b="1" dirty="0" smtClean="0">
                <a:solidFill>
                  <a:srgbClr val="FF0000"/>
                </a:solidFill>
              </a:rPr>
              <a:t>e-MS</a:t>
            </a:r>
            <a:r>
              <a:rPr lang="en-GB" b="1" dirty="0">
                <a:solidFill>
                  <a:srgbClr val="FF0000"/>
                </a:solidFill>
              </a:rPr>
              <a:t>. A Word version of the </a:t>
            </a:r>
            <a:r>
              <a:rPr lang="en-GB" b="1" dirty="0" err="1" smtClean="0">
                <a:solidFill>
                  <a:srgbClr val="FF0000"/>
                </a:solidFill>
              </a:rPr>
              <a:t>EoI</a:t>
            </a:r>
            <a:r>
              <a:rPr lang="en-GB" b="1" dirty="0" smtClean="0">
                <a:solidFill>
                  <a:srgbClr val="FF0000"/>
                </a:solidFill>
              </a:rPr>
              <a:t> </a:t>
            </a:r>
            <a:r>
              <a:rPr lang="en-GB" b="0" dirty="0" smtClean="0">
                <a:solidFill>
                  <a:srgbClr val="FF0000"/>
                </a:solidFill>
              </a:rPr>
              <a:t>(including character limits for text</a:t>
            </a:r>
            <a:r>
              <a:rPr lang="en-GB" b="0" baseline="0" dirty="0" smtClean="0">
                <a:solidFill>
                  <a:srgbClr val="FF0000"/>
                </a:solidFill>
              </a:rPr>
              <a:t> sections)</a:t>
            </a:r>
            <a:r>
              <a:rPr lang="en-GB" b="1" dirty="0" smtClean="0">
                <a:solidFill>
                  <a:srgbClr val="FF0000"/>
                </a:solidFill>
              </a:rPr>
              <a:t> </a:t>
            </a:r>
            <a:r>
              <a:rPr lang="en-GB" b="1" dirty="0">
                <a:solidFill>
                  <a:srgbClr val="FF0000"/>
                </a:solidFill>
              </a:rPr>
              <a:t>is uploaded on </a:t>
            </a:r>
            <a:r>
              <a:rPr lang="en-GB" b="1" dirty="0" smtClean="0">
                <a:solidFill>
                  <a:srgbClr val="FF0000"/>
                </a:solidFill>
              </a:rPr>
              <a:t>the main</a:t>
            </a:r>
            <a:r>
              <a:rPr lang="en-GB" b="1" baseline="0" dirty="0" smtClean="0">
                <a:solidFill>
                  <a:srgbClr val="FF0000"/>
                </a:solidFill>
              </a:rPr>
              <a:t> page </a:t>
            </a:r>
            <a:r>
              <a:rPr lang="en-GB" b="1" dirty="0" smtClean="0">
                <a:solidFill>
                  <a:srgbClr val="FF0000"/>
                </a:solidFill>
              </a:rPr>
              <a:t>www.ems-robg.mdrap.ro (bottom of the page). If</a:t>
            </a:r>
            <a:r>
              <a:rPr lang="en-GB" b="1" baseline="0" dirty="0" smtClean="0">
                <a:solidFill>
                  <a:srgbClr val="FF0000"/>
                </a:solidFill>
              </a:rPr>
              <a:t> you choose this option to prepare the </a:t>
            </a:r>
            <a:r>
              <a:rPr lang="en-GB" b="1" baseline="0" dirty="0" err="1" smtClean="0">
                <a:solidFill>
                  <a:srgbClr val="FF0000"/>
                </a:solidFill>
              </a:rPr>
              <a:t>EoI</a:t>
            </a:r>
            <a:r>
              <a:rPr lang="en-GB" b="1" baseline="0" dirty="0" smtClean="0">
                <a:solidFill>
                  <a:srgbClr val="FF0000"/>
                </a:solidFill>
              </a:rPr>
              <a:t>, please take care not to use special characters or tables or pictures in the text you prepare for copy-paste into the e-MS, but only regular text!</a:t>
            </a:r>
          </a:p>
          <a:p>
            <a:pPr algn="ctr"/>
            <a:r>
              <a:rPr lang="en-GB" b="1" baseline="0" dirty="0" smtClean="0">
                <a:solidFill>
                  <a:schemeClr val="tx1"/>
                </a:solidFill>
              </a:rPr>
              <a:t>In e-MS spaces are counted as characters!</a:t>
            </a:r>
          </a:p>
          <a:p>
            <a:pPr algn="ctr"/>
            <a:r>
              <a:rPr lang="en-GB" b="1" dirty="0" smtClean="0">
                <a:solidFill>
                  <a:schemeClr val="tx1"/>
                </a:solidFill>
              </a:rPr>
              <a:t>In E-MS any text </a:t>
            </a:r>
            <a:r>
              <a:rPr lang="en-GB" b="1" dirty="0" err="1" smtClean="0">
                <a:solidFill>
                  <a:schemeClr val="tx1"/>
                </a:solidFill>
              </a:rPr>
              <a:t>formating</a:t>
            </a:r>
            <a:r>
              <a:rPr lang="en-GB" b="1" dirty="0" smtClean="0">
                <a:solidFill>
                  <a:schemeClr val="tx1"/>
                </a:solidFill>
              </a:rPr>
              <a:t> (e.g. making</a:t>
            </a:r>
            <a:r>
              <a:rPr lang="en-GB" b="1" baseline="0" dirty="0" smtClean="0">
                <a:solidFill>
                  <a:schemeClr val="tx1"/>
                </a:solidFill>
              </a:rPr>
              <a:t> a character Bold, Italic, Underline) is consuming from the character allocated for the respective text section!</a:t>
            </a:r>
            <a:endParaRPr lang="en-GB" b="1" dirty="0" smtClean="0">
              <a:solidFill>
                <a:schemeClr val="tx1"/>
              </a:solidFill>
            </a:endParaRPr>
          </a:p>
          <a:p>
            <a:r>
              <a:rPr lang="en-GB" b="1" i="1" dirty="0" smtClean="0"/>
              <a:t>Bookmark Project</a:t>
            </a:r>
            <a:r>
              <a:rPr lang="en-GB" b="0" i="1" dirty="0" smtClean="0"/>
              <a:t> – </a:t>
            </a:r>
            <a:r>
              <a:rPr lang="en-GB" b="0" i="0" dirty="0" smtClean="0"/>
              <a:t>bookmarks your project in case it is clicked</a:t>
            </a:r>
            <a:r>
              <a:rPr lang="en-GB" i="1" dirty="0" smtClean="0"/>
              <a:t>, </a:t>
            </a:r>
            <a:endParaRPr lang="en-GB" i="1" dirty="0"/>
          </a:p>
          <a:p>
            <a:r>
              <a:rPr lang="en-GB" b="1" i="1" dirty="0"/>
              <a:t>Toggle tree</a:t>
            </a:r>
            <a:r>
              <a:rPr lang="en-GB" dirty="0"/>
              <a:t> – activates a tree menu </a:t>
            </a:r>
            <a:r>
              <a:rPr lang="en-GB" dirty="0" smtClean="0"/>
              <a:t>in the upper right corner of the screen with </a:t>
            </a:r>
            <a:r>
              <a:rPr lang="en-GB" dirty="0"/>
              <a:t>all the sections and subsections of the AF </a:t>
            </a:r>
            <a:r>
              <a:rPr lang="en-GB" dirty="0" smtClean="0"/>
              <a:t>– that you already see on the screen. </a:t>
            </a:r>
            <a:r>
              <a:rPr lang="en-GB" i="1" dirty="0" smtClean="0"/>
              <a:t> </a:t>
            </a:r>
            <a:endParaRPr lang="en-GB" i="1" dirty="0"/>
          </a:p>
          <a:p>
            <a:r>
              <a:rPr lang="en-GB" b="1" i="1" dirty="0"/>
              <a:t>Contacts</a:t>
            </a:r>
            <a:r>
              <a:rPr lang="en-GB" i="1" dirty="0"/>
              <a:t> </a:t>
            </a:r>
            <a:r>
              <a:rPr lang="en-GB" dirty="0"/>
              <a:t>- will pop up a window with a list of all project contacts assigned for the respective project, in case more users are </a:t>
            </a:r>
            <a:r>
              <a:rPr lang="en-GB" dirty="0" smtClean="0"/>
              <a:t>assigned</a:t>
            </a:r>
            <a:r>
              <a:rPr lang="en-GB" dirty="0"/>
              <a:t>.</a:t>
            </a:r>
          </a:p>
          <a:p>
            <a:r>
              <a:rPr lang="en-GB" b="1" i="1" dirty="0"/>
              <a:t>Help</a:t>
            </a:r>
            <a:r>
              <a:rPr lang="en-GB" i="1" dirty="0"/>
              <a:t> </a:t>
            </a:r>
            <a:r>
              <a:rPr lang="en-GB" i="1" dirty="0" smtClean="0"/>
              <a:t>– </a:t>
            </a:r>
            <a:r>
              <a:rPr lang="en-GB" dirty="0" smtClean="0"/>
              <a:t>opens </a:t>
            </a:r>
            <a:r>
              <a:rPr lang="en-GB" dirty="0"/>
              <a:t>a popup window with a </a:t>
            </a:r>
            <a:r>
              <a:rPr lang="en-GB" dirty="0" smtClean="0"/>
              <a:t>description/indication for the </a:t>
            </a:r>
            <a:r>
              <a:rPr lang="en-GB" dirty="0" err="1" smtClean="0"/>
              <a:t>EoI</a:t>
            </a:r>
            <a:r>
              <a:rPr lang="en-GB" dirty="0" smtClean="0"/>
              <a:t> section, </a:t>
            </a:r>
            <a:r>
              <a:rPr lang="en-GB" dirty="0"/>
              <a:t>if it was configured in the system.</a:t>
            </a:r>
            <a:endParaRPr lang="en-GB" i="1" dirty="0"/>
          </a:p>
          <a:p>
            <a:r>
              <a:rPr lang="en-GB" b="1" i="1" dirty="0"/>
              <a:t>Exit</a:t>
            </a:r>
            <a:r>
              <a:rPr lang="en-GB" i="1" dirty="0"/>
              <a:t> - </a:t>
            </a:r>
            <a:r>
              <a:rPr lang="en-GB" dirty="0"/>
              <a:t>will return the user to its main page - Dashboard where it can be seen the list with all the projects recorded by the lead applicant in e-MS.</a:t>
            </a:r>
          </a:p>
          <a:p>
            <a:r>
              <a:rPr lang="en-GB" b="1" dirty="0"/>
              <a:t>All information that was not saved is lost when clicking the “Exit” </a:t>
            </a:r>
            <a:r>
              <a:rPr lang="en-GB" b="1" dirty="0" smtClean="0"/>
              <a:t>button!</a:t>
            </a:r>
            <a:endParaRPr lang="en-GB" b="1" dirty="0"/>
          </a:p>
          <a:p>
            <a:r>
              <a:rPr lang="en-GB" b="1" dirty="0"/>
              <a:t>2. Management </a:t>
            </a:r>
            <a:r>
              <a:rPr lang="en-GB" dirty="0"/>
              <a:t> - with delete project function.</a:t>
            </a:r>
          </a:p>
          <a:p>
            <a:r>
              <a:rPr lang="en-GB" b="1" dirty="0"/>
              <a:t>A project cannot be deleted after it is submitted!</a:t>
            </a:r>
            <a:endParaRPr lang="en-US" b="1" dirty="0"/>
          </a:p>
        </p:txBody>
      </p:sp>
      <p:sp>
        <p:nvSpPr>
          <p:cNvPr id="4" name="Slide Number Placeholder 3"/>
          <p:cNvSpPr>
            <a:spLocks noGrp="1"/>
          </p:cNvSpPr>
          <p:nvPr>
            <p:ph type="sldNum" sz="quarter" idx="10"/>
          </p:nvPr>
        </p:nvSpPr>
        <p:spPr/>
        <p:txBody>
          <a:bodyPr/>
          <a:lstStyle/>
          <a:p>
            <a:pPr>
              <a:defRPr/>
            </a:pPr>
            <a:fld id="{0B04A4B7-F955-4CD1-A2AB-A0E9A51EB12E}" type="slidenum">
              <a:rPr lang="ro-RO" smtClean="0"/>
              <a:pPr>
                <a:defRPr/>
              </a:pPr>
              <a:t>9</a:t>
            </a:fld>
            <a:endParaRPr lang="ro-RO"/>
          </a:p>
        </p:txBody>
      </p:sp>
    </p:spTree>
    <p:extLst>
      <p:ext uri="{BB962C8B-B14F-4D97-AF65-F5344CB8AC3E}">
        <p14:creationId xmlns:p14="http://schemas.microsoft.com/office/powerpoint/2010/main" val="2145163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4070A3D-4618-4BD6-8EAA-ABC0DEF7EA73}" type="datetime1">
              <a:rPr lang="en-US" smtClean="0"/>
              <a:t>4/12/2017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773A724-C9A4-4D8A-B51C-E0556B74FAF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BA201B4-6875-4FFC-B75C-BD158F53B7C5}" type="datetime1">
              <a:rPr lang="en-US" smtClean="0"/>
              <a:t>4/12/2017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43D612-41B1-4A4D-82F0-4559A58C41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2BEFC9A-36D3-4C63-AD3E-A0340BF3F4E1}" type="datetime1">
              <a:rPr lang="en-US" smtClean="0"/>
              <a:t>4/12/2017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D5DB198-287B-45DF-841A-47D85C88596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05939B3-8096-416F-B4AE-35534BECB716}" type="datetime1">
              <a:rPr lang="en-US" smtClean="0"/>
              <a:t>4/12/2017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3A5E37-44CB-42F2-8E2E-23B311DCC08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FF87A7B-1645-4D71-8033-122A515E84DC}" type="datetime1">
              <a:rPr lang="en-US" smtClean="0"/>
              <a:t>4/12/2017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DDAB04-5EC9-4E2F-839D-B67F822F31E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29799B8-17DC-4E6F-AA37-A5628C5D9FDD}" type="datetime1">
              <a:rPr lang="en-US" smtClean="0"/>
              <a:t>4/12/2017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7CEB0A-6571-4138-A4A4-B863B1FF2C6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7CE0BD4-FC39-44C1-86C2-4E5ACCF5B1A4}" type="datetime1">
              <a:rPr lang="en-US" smtClean="0"/>
              <a:t>4/12/2017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C46532D-B66C-4E23-B9A3-1CAD12B3687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1356463-7E85-4B21-A5B5-117A7489611F}" type="datetime1">
              <a:rPr lang="en-US" smtClean="0"/>
              <a:t>4/12/2017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6C70BE1-0F57-414C-95EF-27C907EDFEC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D2907A9-50DB-4D12-885D-FBF734649AD2}" type="datetime1">
              <a:rPr lang="en-US" smtClean="0"/>
              <a:t>4/12/2017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450CBBBA-B36D-4C95-B115-FF5CE8FE09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06B5D50-6AC0-4D69-B8F0-6F649EE42700}" type="datetime1">
              <a:rPr lang="en-US" smtClean="0"/>
              <a:t>4/12/2017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B896C3E-548B-4066-9B4E-0E0B3BD01F3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7809BD9-80D3-4B96-8908-ED304B84BA85}" type="datetime1">
              <a:rPr lang="en-US" smtClean="0"/>
              <a:t>4/12/2017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36C329-397D-4E26-BF63-0361B7209D6C}"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B7CECC6F-A209-4F34-8705-479D7DF6B55A}" type="datetime1">
              <a:rPr lang="en-US" smtClean="0"/>
              <a:t>4/12/2017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E1F09D9-480D-4A86-93AE-D15555D61F3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ems-robg.mdrap.r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ems-robg.mdrap.ro/"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playlist?list=PLvYGVfGv4leEn2QC4ztZAFAwlCQztWGyY"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http://www.ems-robg.mdrap.ro/"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helpdesk_robg@calarasicbc.ro"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hyperlink" Target="mailto:NA-Ro-BG@mrrb.government.bg" TargetMode="External"/><Relationship Id="rId5" Type="http://schemas.openxmlformats.org/officeDocument/2006/relationships/hyperlink" Target="mailto:robg@mdrap.ro" TargetMode="External"/><Relationship Id="rId4" Type="http://schemas.openxmlformats.org/officeDocument/2006/relationships/hyperlink" Target="mailto:info@calarasicbc.ro"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ChangeArrowheads="1"/>
          </p:cNvSpPr>
          <p:nvPr/>
        </p:nvSpPr>
        <p:spPr bwMode="auto">
          <a:xfrm>
            <a:off x="6858000" y="228600"/>
            <a:ext cx="19050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2" name="Rectangle 3"/>
          <p:cNvSpPr>
            <a:spLocks noChangeArrowheads="1"/>
          </p:cNvSpPr>
          <p:nvPr/>
        </p:nvSpPr>
        <p:spPr bwMode="auto">
          <a:xfrm>
            <a:off x="152400" y="152400"/>
            <a:ext cx="1447800" cy="990600"/>
          </a:xfrm>
          <a:prstGeom prst="rect">
            <a:avLst/>
          </a:prstGeom>
          <a:solidFill>
            <a:schemeClr val="bg1"/>
          </a:solidFill>
          <a:ln w="9525">
            <a:noFill/>
            <a:miter lim="800000"/>
            <a:headEnd/>
            <a:tailEnd/>
          </a:ln>
        </p:spPr>
        <p:txBody>
          <a:bodyPr wrap="none" anchor="ctr"/>
          <a:lstStyle/>
          <a:p>
            <a:endParaRPr lang="ro-RO">
              <a:solidFill>
                <a:srgbClr val="000000"/>
              </a:solidFill>
            </a:endParaRPr>
          </a:p>
        </p:txBody>
      </p:sp>
      <p:sp>
        <p:nvSpPr>
          <p:cNvPr id="15363" name="Rectangle 2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o-RO">
              <a:solidFill>
                <a:srgbClr val="000000"/>
              </a:solidFill>
            </a:endParaRPr>
          </a:p>
        </p:txBody>
      </p:sp>
      <p:pic>
        <p:nvPicPr>
          <p:cNvPr id="15365" name="Picture 26"/>
          <p:cNvPicPr>
            <a:picLocks noChangeAspect="1" noChangeArrowheads="1"/>
          </p:cNvPicPr>
          <p:nvPr/>
        </p:nvPicPr>
        <p:blipFill>
          <a:blip r:embed="rId3"/>
          <a:srcRect/>
          <a:stretch>
            <a:fillRect/>
          </a:stretch>
        </p:blipFill>
        <p:spPr bwMode="auto">
          <a:xfrm>
            <a:off x="6781800" y="180975"/>
            <a:ext cx="1828800" cy="1357313"/>
          </a:xfrm>
          <a:prstGeom prst="rect">
            <a:avLst/>
          </a:prstGeom>
          <a:noFill/>
          <a:ln w="9525">
            <a:noFill/>
            <a:miter lim="800000"/>
            <a:headEnd/>
            <a:tailEnd/>
          </a:ln>
        </p:spPr>
      </p:pic>
      <p:pic>
        <p:nvPicPr>
          <p:cNvPr id="15366" name="Picture 6" descr="C:\Users\Filip\Desktop\fisiere cdr si materiale promovare\VIM elements\1. european union ERDF.jpg"/>
          <p:cNvPicPr>
            <a:picLocks noChangeAspect="1" noChangeArrowheads="1"/>
          </p:cNvPicPr>
          <p:nvPr/>
        </p:nvPicPr>
        <p:blipFill>
          <a:blip r:embed="rId4"/>
          <a:srcRect/>
          <a:stretch>
            <a:fillRect/>
          </a:stretch>
        </p:blipFill>
        <p:spPr bwMode="auto">
          <a:xfrm>
            <a:off x="457200" y="228600"/>
            <a:ext cx="1371600" cy="1262063"/>
          </a:xfrm>
          <a:prstGeom prst="rect">
            <a:avLst/>
          </a:prstGeom>
          <a:noFill/>
          <a:ln w="9525">
            <a:noFill/>
            <a:miter lim="800000"/>
            <a:headEnd/>
            <a:tailEnd/>
          </a:ln>
        </p:spPr>
      </p:pic>
      <p:sp>
        <p:nvSpPr>
          <p:cNvPr id="9" name="Rectangle 8"/>
          <p:cNvSpPr/>
          <p:nvPr/>
        </p:nvSpPr>
        <p:spPr>
          <a:xfrm>
            <a:off x="533400" y="1676400"/>
            <a:ext cx="8229600" cy="4358116"/>
          </a:xfrm>
          <a:prstGeom prst="rect">
            <a:avLst/>
          </a:prstGeom>
        </p:spPr>
        <p:txBody>
          <a:bodyPr wrap="square">
            <a:spAutoFit/>
          </a:bodyPr>
          <a:lstStyle/>
          <a:p>
            <a:pPr algn="ctr"/>
            <a:r>
              <a:rPr lang="en-US" sz="3600" b="1" dirty="0" smtClean="0"/>
              <a:t>How </a:t>
            </a:r>
            <a:r>
              <a:rPr lang="en-US" sz="3600" b="1" dirty="0"/>
              <a:t>to fill in </a:t>
            </a:r>
          </a:p>
          <a:p>
            <a:pPr algn="ctr"/>
            <a:r>
              <a:rPr lang="en-US" sz="3600" b="1" dirty="0" smtClean="0"/>
              <a:t>in e-MS</a:t>
            </a:r>
            <a:endParaRPr lang="en-US" sz="3600" b="1" dirty="0"/>
          </a:p>
          <a:p>
            <a:pPr algn="ctr"/>
            <a:r>
              <a:rPr lang="en-US" sz="3600" b="1" dirty="0" smtClean="0"/>
              <a:t>the Application </a:t>
            </a:r>
            <a:r>
              <a:rPr lang="en-US" sz="3600" b="1" dirty="0"/>
              <a:t>Form</a:t>
            </a:r>
          </a:p>
          <a:p>
            <a:pPr algn="ctr"/>
            <a:r>
              <a:rPr lang="en-US" sz="3600" b="1" dirty="0"/>
              <a:t>for </a:t>
            </a:r>
            <a:r>
              <a:rPr lang="en-US" sz="3600" b="1" dirty="0" smtClean="0"/>
              <a:t>3</a:t>
            </a:r>
            <a:r>
              <a:rPr lang="en-US" sz="3600" b="1" baseline="30000" dirty="0" smtClean="0"/>
              <a:t>rd</a:t>
            </a:r>
            <a:r>
              <a:rPr lang="en-US" sz="3600" b="1" dirty="0" smtClean="0"/>
              <a:t> call </a:t>
            </a:r>
            <a:r>
              <a:rPr lang="en-US" sz="3600" b="1" dirty="0"/>
              <a:t>for proposals</a:t>
            </a:r>
          </a:p>
          <a:p>
            <a:pPr algn="ctr"/>
            <a:endParaRPr lang="en-US" sz="3600" b="1" dirty="0"/>
          </a:p>
          <a:p>
            <a:pPr algn="ctr"/>
            <a:r>
              <a:rPr lang="en-US" sz="3600" b="1" dirty="0"/>
              <a:t>Step 1</a:t>
            </a:r>
          </a:p>
          <a:p>
            <a:pPr algn="ctr"/>
            <a:r>
              <a:rPr lang="en-US" sz="3600" b="1" dirty="0"/>
              <a:t>Expression of </a:t>
            </a:r>
            <a:r>
              <a:rPr lang="en-US" sz="3600" b="1" dirty="0" smtClean="0"/>
              <a:t>Interest (</a:t>
            </a:r>
            <a:r>
              <a:rPr lang="en-US" sz="3600" b="1" dirty="0" err="1" smtClean="0"/>
              <a:t>EoI</a:t>
            </a:r>
            <a:r>
              <a:rPr lang="en-US" sz="3600" b="1" dirty="0" smtClean="0"/>
              <a:t>)</a:t>
            </a:r>
            <a:endParaRPr lang="en-US" sz="3600" b="1" dirty="0"/>
          </a:p>
          <a:p>
            <a:pPr algn="ctr">
              <a:lnSpc>
                <a:spcPct val="90000"/>
              </a:lnSpc>
              <a:defRPr/>
            </a:pPr>
            <a:endParaRPr lang="en-US" sz="2800" b="1" dirty="0">
              <a:effectLst>
                <a:outerShdw blurRad="38100" dist="38100" dir="2700000" algn="tl">
                  <a:srgbClr val="C0C0C0"/>
                </a:outerShdw>
              </a:effectLst>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0050" y="459581"/>
            <a:ext cx="800100" cy="800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Click="0">
    <p:cover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A. Project Summary</a:t>
            </a:r>
            <a:endParaRPr lang="en-US" sz="4000" dirty="0"/>
          </a:p>
        </p:txBody>
      </p:sp>
      <p:sp>
        <p:nvSpPr>
          <p:cNvPr id="3" name="Content Placeholder 2"/>
          <p:cNvSpPr>
            <a:spLocks noGrp="1"/>
          </p:cNvSpPr>
          <p:nvPr>
            <p:ph idx="1"/>
          </p:nvPr>
        </p:nvSpPr>
        <p:spPr>
          <a:xfrm>
            <a:off x="533400" y="1122780"/>
            <a:ext cx="8229600" cy="4525963"/>
          </a:xfrm>
        </p:spPr>
        <p:txBody>
          <a:bodyPr/>
          <a:lstStyle/>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p:txBody>
      </p:sp>
      <p:pic>
        <p:nvPicPr>
          <p:cNvPr id="1026"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1080" y="914400"/>
            <a:ext cx="7208520" cy="281308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12648" y="2676144"/>
            <a:ext cx="8077200" cy="38100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chemeClr val="tx1"/>
                </a:solidFill>
              </a:rPr>
              <a:t>Be concise</a:t>
            </a:r>
            <a:r>
              <a:rPr lang="en-US" dirty="0" smtClean="0">
                <a:solidFill>
                  <a:schemeClr val="tx1"/>
                </a:solidFill>
              </a:rPr>
              <a:t>! Give a</a:t>
            </a:r>
            <a:r>
              <a:rPr lang="en-GB" dirty="0" smtClean="0">
                <a:solidFill>
                  <a:schemeClr val="tx1"/>
                </a:solidFill>
              </a:rPr>
              <a:t> very short </a:t>
            </a:r>
            <a:r>
              <a:rPr lang="en-GB" dirty="0">
                <a:solidFill>
                  <a:schemeClr val="tx1"/>
                </a:solidFill>
              </a:rPr>
              <a:t>overview of the project (in the </a:t>
            </a:r>
            <a:r>
              <a:rPr lang="en-GB" b="1" dirty="0">
                <a:solidFill>
                  <a:schemeClr val="tx1"/>
                </a:solidFill>
              </a:rPr>
              <a:t>style of a press release</a:t>
            </a:r>
            <a:r>
              <a:rPr lang="en-GB" dirty="0">
                <a:solidFill>
                  <a:schemeClr val="tx1"/>
                </a:solidFill>
              </a:rPr>
              <a:t>) </a:t>
            </a:r>
            <a:r>
              <a:rPr lang="en-GB" dirty="0" smtClean="0">
                <a:solidFill>
                  <a:schemeClr val="tx1"/>
                </a:solidFill>
              </a:rPr>
              <a:t>when describing : </a:t>
            </a:r>
            <a:r>
              <a:rPr lang="en-GB" i="1" dirty="0" smtClean="0">
                <a:solidFill>
                  <a:schemeClr val="tx1"/>
                </a:solidFill>
              </a:rPr>
              <a:t>- the </a:t>
            </a:r>
            <a:r>
              <a:rPr lang="en-GB" i="1" dirty="0">
                <a:solidFill>
                  <a:schemeClr val="tx1"/>
                </a:solidFill>
              </a:rPr>
              <a:t>common challenge of the programme area you are jointly tackling in your project</a:t>
            </a:r>
            <a:r>
              <a:rPr lang="en-GB" i="1" dirty="0" smtClean="0">
                <a:solidFill>
                  <a:schemeClr val="tx1"/>
                </a:solidFill>
              </a:rPr>
              <a:t>;  - the </a:t>
            </a:r>
            <a:r>
              <a:rPr lang="en-GB" i="1" dirty="0">
                <a:solidFill>
                  <a:schemeClr val="tx1"/>
                </a:solidFill>
              </a:rPr>
              <a:t>overall objective of the project and the expected change your project will make to the current situation</a:t>
            </a:r>
            <a:r>
              <a:rPr lang="en-GB" i="1" dirty="0" smtClean="0">
                <a:solidFill>
                  <a:schemeClr val="tx1"/>
                </a:solidFill>
              </a:rPr>
              <a:t>; - the </a:t>
            </a:r>
            <a:r>
              <a:rPr lang="en-US" i="1">
                <a:solidFill>
                  <a:schemeClr val="tx1"/>
                </a:solidFill>
              </a:rPr>
              <a:t>Programme outputs targeted by this call your project contributes to</a:t>
            </a:r>
            <a:r>
              <a:rPr lang="en-GB" i="1" smtClean="0">
                <a:solidFill>
                  <a:schemeClr val="tx1"/>
                </a:solidFill>
              </a:rPr>
              <a:t>; </a:t>
            </a:r>
            <a:r>
              <a:rPr lang="en-GB" i="1" dirty="0" smtClean="0">
                <a:solidFill>
                  <a:schemeClr val="tx1"/>
                </a:solidFill>
              </a:rPr>
              <a:t>- the </a:t>
            </a:r>
            <a:r>
              <a:rPr lang="en-GB" i="1" dirty="0">
                <a:solidFill>
                  <a:schemeClr val="tx1"/>
                </a:solidFill>
              </a:rPr>
              <a:t>approach you plan to take and why is cross-border approach needed</a:t>
            </a:r>
            <a:r>
              <a:rPr lang="en-GB" i="1" dirty="0" smtClean="0">
                <a:solidFill>
                  <a:schemeClr val="tx1"/>
                </a:solidFill>
              </a:rPr>
              <a:t>; - what </a:t>
            </a:r>
            <a:r>
              <a:rPr lang="en-GB" i="1" dirty="0">
                <a:solidFill>
                  <a:schemeClr val="tx1"/>
                </a:solidFill>
              </a:rPr>
              <a:t>is new/original about </a:t>
            </a:r>
            <a:r>
              <a:rPr lang="en-GB" i="1" dirty="0" smtClean="0">
                <a:solidFill>
                  <a:schemeClr val="tx1"/>
                </a:solidFill>
              </a:rPr>
              <a:t>it</a:t>
            </a:r>
            <a:r>
              <a:rPr lang="en-GB" dirty="0" smtClean="0">
                <a:solidFill>
                  <a:schemeClr val="tx1"/>
                </a:solidFill>
              </a:rPr>
              <a:t>, as </a:t>
            </a:r>
            <a:r>
              <a:rPr lang="en-GB" b="1" dirty="0">
                <a:solidFill>
                  <a:schemeClr val="tx1"/>
                </a:solidFill>
              </a:rPr>
              <a:t>you have the possibility to detail </a:t>
            </a:r>
            <a:r>
              <a:rPr lang="en-GB" b="1" dirty="0" smtClean="0">
                <a:solidFill>
                  <a:schemeClr val="tx1"/>
                </a:solidFill>
              </a:rPr>
              <a:t>the info in </a:t>
            </a:r>
            <a:r>
              <a:rPr lang="en-GB" b="1" dirty="0">
                <a:solidFill>
                  <a:schemeClr val="tx1"/>
                </a:solidFill>
              </a:rPr>
              <a:t>other sections of the </a:t>
            </a:r>
            <a:r>
              <a:rPr lang="en-GB" b="1" dirty="0" err="1" smtClean="0">
                <a:solidFill>
                  <a:schemeClr val="tx1"/>
                </a:solidFill>
              </a:rPr>
              <a:t>EoI</a:t>
            </a:r>
            <a:r>
              <a:rPr lang="en-GB" b="1" dirty="0" smtClean="0">
                <a:solidFill>
                  <a:schemeClr val="tx1"/>
                </a:solidFill>
              </a:rPr>
              <a:t>!</a:t>
            </a:r>
            <a:endParaRPr lang="en-US" dirty="0">
              <a:solidFill>
                <a:schemeClr val="tx1"/>
              </a:solidFill>
            </a:endParaRPr>
          </a:p>
          <a:p>
            <a:pPr algn="just"/>
            <a:endParaRPr lang="en-US" dirty="0" smtClean="0">
              <a:solidFill>
                <a:schemeClr val="tx1"/>
              </a:solidFill>
            </a:endParaRPr>
          </a:p>
          <a:p>
            <a:pPr algn="just"/>
            <a:r>
              <a:rPr lang="en-US" dirty="0" smtClean="0">
                <a:solidFill>
                  <a:schemeClr val="tx1"/>
                </a:solidFill>
              </a:rPr>
              <a:t>The info you can’t detail in other sections of the </a:t>
            </a:r>
            <a:r>
              <a:rPr lang="en-US" dirty="0" err="1" smtClean="0">
                <a:solidFill>
                  <a:schemeClr val="tx1"/>
                </a:solidFill>
              </a:rPr>
              <a:t>EoI</a:t>
            </a:r>
            <a:r>
              <a:rPr lang="en-US" dirty="0" smtClean="0">
                <a:solidFill>
                  <a:schemeClr val="tx1"/>
                </a:solidFill>
              </a:rPr>
              <a:t> and is particularly important for the analysis of your </a:t>
            </a:r>
            <a:r>
              <a:rPr lang="en-US" dirty="0" err="1" smtClean="0">
                <a:solidFill>
                  <a:schemeClr val="tx1"/>
                </a:solidFill>
              </a:rPr>
              <a:t>EoI</a:t>
            </a:r>
            <a:r>
              <a:rPr lang="en-US" dirty="0" smtClean="0">
                <a:solidFill>
                  <a:schemeClr val="tx1"/>
                </a:solidFill>
              </a:rPr>
              <a:t> is: </a:t>
            </a:r>
            <a:r>
              <a:rPr lang="en-US" b="1" dirty="0" smtClean="0">
                <a:solidFill>
                  <a:schemeClr val="tx1"/>
                </a:solidFill>
              </a:rPr>
              <a:t>project contribution to the </a:t>
            </a:r>
            <a:r>
              <a:rPr lang="en-US" b="1" dirty="0" err="1" smtClean="0">
                <a:solidFill>
                  <a:schemeClr val="tx1"/>
                </a:solidFill>
              </a:rPr>
              <a:t>programme</a:t>
            </a:r>
            <a:r>
              <a:rPr lang="en-US" b="1" dirty="0" smtClean="0">
                <a:solidFill>
                  <a:schemeClr val="tx1"/>
                </a:solidFill>
              </a:rPr>
              <a:t> output indicators (including quantification!)</a:t>
            </a:r>
            <a:r>
              <a:rPr lang="en-US" dirty="0" smtClean="0">
                <a:solidFill>
                  <a:schemeClr val="tx1"/>
                </a:solidFill>
              </a:rPr>
              <a:t> and </a:t>
            </a:r>
            <a:r>
              <a:rPr lang="en-US" b="1" dirty="0" smtClean="0">
                <a:solidFill>
                  <a:schemeClr val="tx1"/>
                </a:solidFill>
              </a:rPr>
              <a:t>project </a:t>
            </a:r>
            <a:r>
              <a:rPr lang="en-US" b="1" dirty="0">
                <a:solidFill>
                  <a:schemeClr val="tx1"/>
                </a:solidFill>
              </a:rPr>
              <a:t>indicative </a:t>
            </a:r>
            <a:r>
              <a:rPr lang="en-US" b="1" dirty="0" smtClean="0">
                <a:solidFill>
                  <a:schemeClr val="tx1"/>
                </a:solidFill>
              </a:rPr>
              <a:t>budget</a:t>
            </a:r>
            <a:r>
              <a:rPr lang="en-US" dirty="0" smtClean="0">
                <a:solidFill>
                  <a:schemeClr val="tx1"/>
                </a:solidFill>
              </a:rPr>
              <a:t>.</a:t>
            </a:r>
          </a:p>
          <a:p>
            <a:pPr algn="ctr"/>
            <a:endParaRPr lang="en-US" b="1" dirty="0" smtClean="0">
              <a:solidFill>
                <a:schemeClr val="tx1"/>
              </a:solidFill>
            </a:endParaRPr>
          </a:p>
          <a:p>
            <a:pPr algn="ctr"/>
            <a:r>
              <a:rPr lang="en-US" b="1" dirty="0" smtClean="0">
                <a:solidFill>
                  <a:schemeClr val="tx1"/>
                </a:solidFill>
              </a:rPr>
              <a:t>So make sure you have this information written down here </a:t>
            </a:r>
          </a:p>
          <a:p>
            <a:pPr algn="ctr"/>
            <a:r>
              <a:rPr lang="en-US" b="1" dirty="0" smtClean="0">
                <a:solidFill>
                  <a:schemeClr val="tx1"/>
                </a:solidFill>
              </a:rPr>
              <a:t>before you submit the </a:t>
            </a:r>
            <a:r>
              <a:rPr lang="en-US" b="1" dirty="0" err="1" smtClean="0">
                <a:solidFill>
                  <a:schemeClr val="tx1"/>
                </a:solidFill>
              </a:rPr>
              <a:t>EoI</a:t>
            </a:r>
            <a:r>
              <a:rPr lang="en-US" b="1" dirty="0" smtClean="0">
                <a:solidFill>
                  <a:schemeClr val="tx1"/>
                </a:solidFill>
              </a:rPr>
              <a:t>!</a:t>
            </a:r>
            <a:endParaRPr lang="en-US" b="1" dirty="0">
              <a:solidFill>
                <a:schemeClr val="tx1"/>
              </a:solidFill>
            </a:endParaRPr>
          </a:p>
        </p:txBody>
      </p:sp>
      <p:sp>
        <p:nvSpPr>
          <p:cNvPr id="7" name="Up Arrow 6"/>
          <p:cNvSpPr/>
          <p:nvPr/>
        </p:nvSpPr>
        <p:spPr>
          <a:xfrm>
            <a:off x="4114800" y="2359152"/>
            <a:ext cx="609600" cy="304800"/>
          </a:xfrm>
          <a:prstGeom prs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72762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B. Partner</a:t>
            </a:r>
            <a:endParaRPr lang="en-US" sz="4000" dirty="0"/>
          </a:p>
        </p:txBody>
      </p:sp>
      <p:sp>
        <p:nvSpPr>
          <p:cNvPr id="3" name="Content Placeholder 2"/>
          <p:cNvSpPr>
            <a:spLocks noGrp="1"/>
          </p:cNvSpPr>
          <p:nvPr>
            <p:ph idx="1"/>
          </p:nvPr>
        </p:nvSpPr>
        <p:spPr>
          <a:xfrm>
            <a:off x="533400" y="1066800"/>
            <a:ext cx="8229600" cy="4525963"/>
          </a:xfrm>
        </p:spPr>
        <p:txBody>
          <a:bodyPr/>
          <a:lstStyle/>
          <a:p>
            <a:pPr marL="0" indent="0" algn="just">
              <a:buNone/>
            </a:pPr>
            <a:r>
              <a:rPr lang="en-US" sz="2600" b="1" dirty="0" smtClean="0"/>
              <a:t>For each partner</a:t>
            </a:r>
            <a:r>
              <a:rPr lang="en-US" sz="2600" dirty="0" smtClean="0"/>
              <a:t>, click “New partner”:</a:t>
            </a:r>
          </a:p>
          <a:p>
            <a:pPr marL="0" indent="0" algn="just">
              <a:buNone/>
            </a:pPr>
            <a:r>
              <a:rPr lang="en-US" dirty="0" smtClean="0"/>
              <a:t> </a:t>
            </a:r>
          </a:p>
          <a:p>
            <a:pPr marL="0" indent="0" algn="just">
              <a:buNone/>
            </a:pPr>
            <a:endParaRPr lang="en-US" dirty="0" smtClean="0"/>
          </a:p>
          <a:p>
            <a:pPr marL="0" indent="0" algn="just">
              <a:buNone/>
            </a:pPr>
            <a:endParaRPr lang="en-US" sz="3600" dirty="0" smtClean="0"/>
          </a:p>
          <a:p>
            <a:pPr marL="0" indent="0" algn="just">
              <a:buNone/>
            </a:pPr>
            <a:r>
              <a:rPr lang="en-US" sz="2600" dirty="0"/>
              <a:t>and </a:t>
            </a:r>
            <a:r>
              <a:rPr lang="en-US" sz="2600" dirty="0" smtClean="0"/>
              <a:t>then fill </a:t>
            </a:r>
            <a:r>
              <a:rPr lang="en-US" sz="2600" dirty="0"/>
              <a:t>in all </a:t>
            </a:r>
            <a:r>
              <a:rPr lang="en-US" sz="2600" dirty="0" smtClean="0"/>
              <a:t>information, starting with Partner role in the project:</a:t>
            </a:r>
          </a:p>
          <a:p>
            <a:pPr marL="0" indent="0" algn="just">
              <a:buNone/>
            </a:pPr>
            <a:endParaRPr lang="en-US" dirty="0"/>
          </a:p>
        </p:txBody>
      </p:sp>
      <p:pic>
        <p:nvPicPr>
          <p:cNvPr id="6146" name="Picture 2" descr="d:\Users\AnnaD\Desktop\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7072" y="1545336"/>
            <a:ext cx="7620000" cy="1798754"/>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d:\Users\AnnaD\Desktop\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896" y="4267200"/>
            <a:ext cx="7522464" cy="2121157"/>
          </a:xfrm>
          <a:prstGeom prst="rect">
            <a:avLst/>
          </a:prstGeom>
          <a:noFill/>
          <a:extLst>
            <a:ext uri="{909E8E84-426E-40DD-AFC4-6F175D3DCCD1}">
              <a14:hiddenFill xmlns:a14="http://schemas.microsoft.com/office/drawing/2010/main">
                <a:solidFill>
                  <a:srgbClr val="FFFFFF"/>
                </a:solidFill>
              </a14:hiddenFill>
            </a:ext>
          </a:extLst>
        </p:spPr>
      </p:pic>
      <p:sp>
        <p:nvSpPr>
          <p:cNvPr id="4" name="Left Arrow Callout 3"/>
          <p:cNvSpPr/>
          <p:nvPr/>
        </p:nvSpPr>
        <p:spPr>
          <a:xfrm>
            <a:off x="1752600" y="2895600"/>
            <a:ext cx="3733800" cy="533400"/>
          </a:xfrm>
          <a:prstGeom prst="lef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Maximum 5 partners, including Lead</a:t>
            </a:r>
            <a:endParaRPr lang="en-US" dirty="0">
              <a:solidFill>
                <a:schemeClr val="tx1"/>
              </a:solidFill>
            </a:endParaRPr>
          </a:p>
        </p:txBody>
      </p:sp>
    </p:spTree>
    <p:extLst>
      <p:ext uri="{BB962C8B-B14F-4D97-AF65-F5344CB8AC3E}">
        <p14:creationId xmlns:p14="http://schemas.microsoft.com/office/powerpoint/2010/main" val="23794361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B. Partner</a:t>
            </a:r>
            <a:endParaRPr lang="en-US" sz="4000" dirty="0"/>
          </a:p>
        </p:txBody>
      </p:sp>
      <p:pic>
        <p:nvPicPr>
          <p:cNvPr id="7171" name="Picture 3" descr="d:\Users\AnnaD\Desktop\1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5696" y="1143000"/>
            <a:ext cx="8229600" cy="32699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0" y="4800600"/>
            <a:ext cx="2705100" cy="1938992"/>
          </a:xfrm>
          <a:prstGeom prst="rect">
            <a:avLst/>
          </a:prstGeom>
          <a:noFill/>
          <a:ln>
            <a:solidFill>
              <a:schemeClr val="accent1">
                <a:shade val="95000"/>
                <a:satMod val="105000"/>
                <a:alpha val="62000"/>
              </a:schemeClr>
            </a:solidFill>
          </a:ln>
        </p:spPr>
        <p:txBody>
          <a:bodyPr wrap="square" rtlCol="0">
            <a:spAutoFit/>
          </a:bodyPr>
          <a:lstStyle/>
          <a:p>
            <a:r>
              <a:rPr lang="en-US" sz="2000" dirty="0" smtClean="0"/>
              <a:t>In case you don’t have a VAT number - write your Fiscal Code - </a:t>
            </a:r>
            <a:r>
              <a:rPr lang="en-US" sz="2000" b="1" dirty="0" smtClean="0"/>
              <a:t>it is mandatory to fill either one in this section</a:t>
            </a:r>
            <a:r>
              <a:rPr lang="en-US" sz="2000" dirty="0" smtClean="0"/>
              <a:t>!</a:t>
            </a:r>
            <a:endParaRPr lang="en-US" sz="2000" dirty="0"/>
          </a:p>
        </p:txBody>
      </p:sp>
      <p:sp>
        <p:nvSpPr>
          <p:cNvPr id="8" name="Bent-Up Arrow 7"/>
          <p:cNvSpPr/>
          <p:nvPr/>
        </p:nvSpPr>
        <p:spPr>
          <a:xfrm rot="5400000">
            <a:off x="2495550" y="4457700"/>
            <a:ext cx="876300" cy="685800"/>
          </a:xfrm>
          <a:prstGeom prst="bentUp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9" name="Rectangle 8"/>
          <p:cNvSpPr/>
          <p:nvPr/>
        </p:nvSpPr>
        <p:spPr>
          <a:xfrm>
            <a:off x="3352801" y="4642105"/>
            <a:ext cx="2438400" cy="17100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47700" y="3806952"/>
            <a:ext cx="2438400" cy="5524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d:\Users\AnnaD\Desktop\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0899" y="4741927"/>
            <a:ext cx="2400301" cy="1582012"/>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Users\AnnaD\Desktop\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3979411"/>
            <a:ext cx="1878807" cy="1325387"/>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6150864" y="3979411"/>
            <a:ext cx="2743200" cy="23445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a:p>
            <a:pPr algn="ctr"/>
            <a:endParaRPr lang="en-US" dirty="0">
              <a:solidFill>
                <a:schemeClr val="tx1"/>
              </a:solidFill>
            </a:endParaRPr>
          </a:p>
          <a:p>
            <a:pPr algn="ctr"/>
            <a:endParaRPr lang="en-US" dirty="0" smtClean="0">
              <a:solidFill>
                <a:schemeClr val="tx1"/>
              </a:solidFill>
            </a:endParaRPr>
          </a:p>
          <a:p>
            <a:pPr algn="ctr"/>
            <a:endParaRPr lang="en-US" dirty="0">
              <a:solidFill>
                <a:schemeClr val="tx1"/>
              </a:solidFill>
            </a:endParaRPr>
          </a:p>
          <a:p>
            <a:pPr algn="r"/>
            <a:r>
              <a:rPr lang="en-US" dirty="0" smtClean="0">
                <a:solidFill>
                  <a:schemeClr val="tx1"/>
                </a:solidFill>
              </a:rPr>
              <a:t>In case you select “partly” you have to also describe the VAT recovery!</a:t>
            </a:r>
            <a:endParaRPr lang="en-US" dirty="0">
              <a:solidFill>
                <a:schemeClr val="tx1"/>
              </a:solidFill>
            </a:endParaRPr>
          </a:p>
        </p:txBody>
      </p:sp>
      <p:sp>
        <p:nvSpPr>
          <p:cNvPr id="14" name="Right Arrow 13"/>
          <p:cNvSpPr/>
          <p:nvPr/>
        </p:nvSpPr>
        <p:spPr>
          <a:xfrm>
            <a:off x="4800600" y="4117848"/>
            <a:ext cx="1341120" cy="149352"/>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863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B. Partner</a:t>
            </a:r>
            <a:endParaRPr lang="en-US" sz="4000" dirty="0"/>
          </a:p>
        </p:txBody>
      </p:sp>
      <p:pic>
        <p:nvPicPr>
          <p:cNvPr id="8194" name="Picture 2" descr="d:\Users\AnnaD\Desktop\13.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90454" y="829335"/>
            <a:ext cx="7610691" cy="444244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81000" y="6396335"/>
            <a:ext cx="8229600" cy="461665"/>
          </a:xfrm>
          <a:prstGeom prst="rect">
            <a:avLst/>
          </a:prstGeom>
        </p:spPr>
        <p:txBody>
          <a:bodyPr wrap="square">
            <a:spAutoFit/>
          </a:bodyPr>
          <a:lstStyle/>
          <a:p>
            <a:pPr marL="0" indent="0" algn="just">
              <a:buNone/>
            </a:pPr>
            <a:r>
              <a:rPr lang="en-US" sz="2400" b="1" dirty="0">
                <a:latin typeface="+mn-lt"/>
                <a:cs typeface="+mn-cs"/>
              </a:rPr>
              <a:t>Press the Save button before you leave the section!</a:t>
            </a:r>
          </a:p>
        </p:txBody>
      </p:sp>
      <p:sp>
        <p:nvSpPr>
          <p:cNvPr id="4" name="Rectangle 3"/>
          <p:cNvSpPr/>
          <p:nvPr/>
        </p:nvSpPr>
        <p:spPr>
          <a:xfrm>
            <a:off x="1447800" y="4800600"/>
            <a:ext cx="7467600" cy="16764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For </a:t>
            </a:r>
            <a:r>
              <a:rPr lang="en-US" sz="1400" b="1" dirty="0">
                <a:solidFill>
                  <a:schemeClr val="tx1"/>
                </a:solidFill>
              </a:rPr>
              <a:t>each project on CBC </a:t>
            </a:r>
            <a:r>
              <a:rPr lang="en-US" sz="1400" b="1" dirty="0" err="1">
                <a:solidFill>
                  <a:schemeClr val="tx1"/>
                </a:solidFill>
              </a:rPr>
              <a:t>Programmes</a:t>
            </a:r>
            <a:r>
              <a:rPr lang="en-US" sz="1400" b="1" dirty="0">
                <a:solidFill>
                  <a:schemeClr val="tx1"/>
                </a:solidFill>
              </a:rPr>
              <a:t> 2007-2013</a:t>
            </a:r>
            <a:r>
              <a:rPr lang="en-US" sz="1400" dirty="0">
                <a:solidFill>
                  <a:schemeClr val="tx1"/>
                </a:solidFill>
              </a:rPr>
              <a:t>: </a:t>
            </a:r>
            <a:r>
              <a:rPr lang="en-US" sz="1400" dirty="0" smtClean="0">
                <a:solidFill>
                  <a:schemeClr val="tx1"/>
                </a:solidFill>
              </a:rPr>
              <a:t>1.Programme </a:t>
            </a:r>
            <a:r>
              <a:rPr lang="en-US" sz="1400" dirty="0">
                <a:solidFill>
                  <a:schemeClr val="tx1"/>
                </a:solidFill>
              </a:rPr>
              <a:t>that awarded the financing, 2.project name, 3.project MIS code/reference number. </a:t>
            </a:r>
            <a:endParaRPr lang="en-US" sz="1400" dirty="0" smtClean="0">
              <a:solidFill>
                <a:schemeClr val="tx1"/>
              </a:solidFill>
            </a:endParaRPr>
          </a:p>
          <a:p>
            <a:pPr algn="ctr"/>
            <a:r>
              <a:rPr lang="en-US" sz="1400" dirty="0" smtClean="0">
                <a:solidFill>
                  <a:schemeClr val="tx1"/>
                </a:solidFill>
              </a:rPr>
              <a:t>For </a:t>
            </a:r>
            <a:r>
              <a:rPr lang="en-US" sz="1400" b="1" dirty="0">
                <a:solidFill>
                  <a:schemeClr val="tx1"/>
                </a:solidFill>
              </a:rPr>
              <a:t>each Other EU funded projects (</a:t>
            </a:r>
            <a:r>
              <a:rPr lang="en-US" sz="1400" b="1" u="sng" dirty="0">
                <a:solidFill>
                  <a:schemeClr val="tx1"/>
                </a:solidFill>
              </a:rPr>
              <a:t>maximum 3</a:t>
            </a:r>
            <a:r>
              <a:rPr lang="en-US" sz="1400" b="1" dirty="0">
                <a:solidFill>
                  <a:schemeClr val="tx1"/>
                </a:solidFill>
              </a:rPr>
              <a:t>)</a:t>
            </a:r>
            <a:r>
              <a:rPr lang="en-US" sz="1400" dirty="0">
                <a:solidFill>
                  <a:schemeClr val="tx1"/>
                </a:solidFill>
              </a:rPr>
              <a:t>: 1.Programme that awarded the financing, 2.project name, 3.project MIS/SMIS code/reference number, 4.Start date and end date of the project, 5.Project partners, 6.Project objectives and activities, 7.Total eligible value in euro (for finalized projects: total eligible value after project implementation - financial execution; for ongoing projects: total contract eligible value)</a:t>
            </a:r>
          </a:p>
        </p:txBody>
      </p:sp>
      <p:cxnSp>
        <p:nvCxnSpPr>
          <p:cNvPr id="9" name="Straight Connector 8"/>
          <p:cNvCxnSpPr/>
          <p:nvPr/>
        </p:nvCxnSpPr>
        <p:spPr>
          <a:xfrm flipH="1">
            <a:off x="1002792" y="5553974"/>
            <a:ext cx="457200" cy="0"/>
          </a:xfrm>
          <a:prstGeom prst="line">
            <a:avLst/>
          </a:prstGeom>
          <a:ln w="50800" cmpd="sng"/>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1018032" y="4953000"/>
            <a:ext cx="0" cy="60097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14" name="Up Arrow Callout 13"/>
          <p:cNvSpPr/>
          <p:nvPr/>
        </p:nvSpPr>
        <p:spPr>
          <a:xfrm>
            <a:off x="4876800" y="3200400"/>
            <a:ext cx="4038600" cy="13716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Explain which </a:t>
            </a:r>
            <a:r>
              <a:rPr lang="en-US" sz="1600" dirty="0">
                <a:solidFill>
                  <a:schemeClr val="tx1"/>
                </a:solidFill>
              </a:rPr>
              <a:t>are the applicant’s </a:t>
            </a:r>
            <a:r>
              <a:rPr lang="en-US" sz="1600" b="1" dirty="0">
                <a:solidFill>
                  <a:schemeClr val="tx1"/>
                </a:solidFill>
              </a:rPr>
              <a:t>thematic competences and experiences relevant for the </a:t>
            </a:r>
            <a:r>
              <a:rPr lang="en-US" sz="1600" b="1" dirty="0" smtClean="0">
                <a:solidFill>
                  <a:schemeClr val="tx1"/>
                </a:solidFill>
              </a:rPr>
              <a:t>project</a:t>
            </a:r>
            <a:r>
              <a:rPr lang="en-US" sz="1600" dirty="0" smtClean="0">
                <a:solidFill>
                  <a:schemeClr val="tx1"/>
                </a:solidFill>
              </a:rPr>
              <a:t>. Use only those that can be proven!</a:t>
            </a:r>
            <a:endParaRPr lang="en-US" sz="1600" dirty="0">
              <a:solidFill>
                <a:schemeClr val="tx1"/>
              </a:solidFill>
            </a:endParaRPr>
          </a:p>
        </p:txBody>
      </p:sp>
      <p:sp>
        <p:nvSpPr>
          <p:cNvPr id="18" name="Up Arrow Callout 17"/>
          <p:cNvSpPr/>
          <p:nvPr/>
        </p:nvSpPr>
        <p:spPr>
          <a:xfrm>
            <a:off x="381000" y="3124200"/>
            <a:ext cx="3733800" cy="6096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Object of activity that </a:t>
            </a:r>
            <a:r>
              <a:rPr lang="en-US" sz="1400" b="1" dirty="0" smtClean="0">
                <a:solidFill>
                  <a:schemeClr val="tx1"/>
                </a:solidFill>
              </a:rPr>
              <a:t>is supported by legal documents you provide </a:t>
            </a:r>
            <a:r>
              <a:rPr lang="en-US" sz="1400" dirty="0" smtClean="0">
                <a:solidFill>
                  <a:schemeClr val="tx1"/>
                </a:solidFill>
              </a:rPr>
              <a:t>in Annex A.EoI.2</a:t>
            </a:r>
            <a:r>
              <a:rPr lang="en-US" sz="1400" b="1" dirty="0" smtClean="0">
                <a:solidFill>
                  <a:schemeClr val="tx1"/>
                </a:solidFill>
              </a:rPr>
              <a:t>!</a:t>
            </a:r>
            <a:endParaRPr lang="en-US" sz="1400" b="1" dirty="0">
              <a:solidFill>
                <a:schemeClr val="tx1"/>
              </a:solidFill>
            </a:endParaRPr>
          </a:p>
        </p:txBody>
      </p:sp>
    </p:spTree>
    <p:extLst>
      <p:ext uri="{BB962C8B-B14F-4D97-AF65-F5344CB8AC3E}">
        <p14:creationId xmlns:p14="http://schemas.microsoft.com/office/powerpoint/2010/main" val="37257953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C. Project Description</a:t>
            </a:r>
            <a:endParaRPr lang="en-US" sz="4000" dirty="0"/>
          </a:p>
        </p:txBody>
      </p:sp>
      <p:sp>
        <p:nvSpPr>
          <p:cNvPr id="3" name="Content Placeholder 2"/>
          <p:cNvSpPr>
            <a:spLocks noGrp="1"/>
          </p:cNvSpPr>
          <p:nvPr>
            <p:ph idx="1"/>
          </p:nvPr>
        </p:nvSpPr>
        <p:spPr>
          <a:xfrm>
            <a:off x="533400" y="990600"/>
            <a:ext cx="8229600" cy="4525963"/>
          </a:xfrm>
        </p:spPr>
        <p:txBody>
          <a:bodyPr/>
          <a:lstStyle/>
          <a:p>
            <a:pPr marL="0" indent="0" algn="just">
              <a:buNone/>
            </a:pPr>
            <a:r>
              <a:rPr lang="en-US" sz="2600" dirty="0" smtClean="0"/>
              <a:t>Go to Section Project Description -&gt; </a:t>
            </a:r>
            <a:r>
              <a:rPr lang="en-US" sz="2600" u="sng" dirty="0" smtClean="0"/>
              <a:t>Project Relevance</a:t>
            </a:r>
            <a:r>
              <a:rPr lang="en-US" sz="2600" dirty="0" smtClean="0"/>
              <a:t> and fill in the sub-sections:</a:t>
            </a:r>
          </a:p>
          <a:p>
            <a:pPr marL="0" indent="0" algn="just">
              <a:buNone/>
            </a:pPr>
            <a:endParaRPr lang="en-US" dirty="0" smtClean="0"/>
          </a:p>
          <a:p>
            <a:pPr marL="0" indent="0" algn="just">
              <a:buNone/>
            </a:pPr>
            <a:endParaRPr lang="en-US" dirty="0" smtClean="0"/>
          </a:p>
          <a:p>
            <a:pPr marL="0" indent="0" algn="just">
              <a:buNone/>
            </a:pPr>
            <a:endParaRPr lang="en-US" dirty="0"/>
          </a:p>
        </p:txBody>
      </p:sp>
      <p:pic>
        <p:nvPicPr>
          <p:cNvPr id="9218"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828800"/>
            <a:ext cx="6934200" cy="3820351"/>
          </a:xfrm>
          <a:prstGeom prst="rect">
            <a:avLst/>
          </a:prstGeom>
          <a:noFill/>
          <a:extLst>
            <a:ext uri="{909E8E84-426E-40DD-AFC4-6F175D3DCCD1}">
              <a14:hiddenFill xmlns:a14="http://schemas.microsoft.com/office/drawing/2010/main">
                <a:solidFill>
                  <a:srgbClr val="FFFFFF"/>
                </a:solidFill>
              </a14:hiddenFill>
            </a:ext>
          </a:extLst>
        </p:spPr>
      </p:pic>
      <p:sp>
        <p:nvSpPr>
          <p:cNvPr id="5" name="Up Arrow Callout 4"/>
          <p:cNvSpPr/>
          <p:nvPr/>
        </p:nvSpPr>
        <p:spPr>
          <a:xfrm>
            <a:off x="146304" y="4044696"/>
            <a:ext cx="4267200" cy="24384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Write </a:t>
            </a:r>
            <a:r>
              <a:rPr lang="en-US" b="1" dirty="0" smtClean="0">
                <a:solidFill>
                  <a:schemeClr val="tx1"/>
                </a:solidFill>
              </a:rPr>
              <a:t>what </a:t>
            </a:r>
            <a:r>
              <a:rPr lang="en-US" b="1" dirty="0">
                <a:solidFill>
                  <a:schemeClr val="tx1"/>
                </a:solidFill>
              </a:rPr>
              <a:t>are the common territorial challenges </a:t>
            </a:r>
            <a:r>
              <a:rPr lang="en-US" dirty="0">
                <a:solidFill>
                  <a:schemeClr val="tx1"/>
                </a:solidFill>
              </a:rPr>
              <a:t>that will be tackled by the </a:t>
            </a:r>
            <a:r>
              <a:rPr lang="en-US" dirty="0" smtClean="0">
                <a:solidFill>
                  <a:schemeClr val="tx1"/>
                </a:solidFill>
              </a:rPr>
              <a:t>project and </a:t>
            </a:r>
            <a:r>
              <a:rPr lang="en-US" b="1" dirty="0" smtClean="0">
                <a:solidFill>
                  <a:schemeClr val="tx1"/>
                </a:solidFill>
              </a:rPr>
              <a:t>describe </a:t>
            </a:r>
            <a:r>
              <a:rPr lang="en-US" b="1" dirty="0">
                <a:solidFill>
                  <a:schemeClr val="tx1"/>
                </a:solidFill>
              </a:rPr>
              <a:t>the relevance </a:t>
            </a:r>
            <a:r>
              <a:rPr lang="en-US" dirty="0">
                <a:solidFill>
                  <a:schemeClr val="tx1"/>
                </a:solidFill>
              </a:rPr>
              <a:t>of your project for the </a:t>
            </a:r>
            <a:r>
              <a:rPr lang="en-US" dirty="0" err="1">
                <a:solidFill>
                  <a:schemeClr val="tx1"/>
                </a:solidFill>
              </a:rPr>
              <a:t>programme</a:t>
            </a:r>
            <a:r>
              <a:rPr lang="en-US" dirty="0">
                <a:solidFill>
                  <a:schemeClr val="tx1"/>
                </a:solidFill>
              </a:rPr>
              <a:t> area in terms of common challenges and opportunities addressed.</a:t>
            </a:r>
          </a:p>
        </p:txBody>
      </p:sp>
      <p:sp>
        <p:nvSpPr>
          <p:cNvPr id="6" name="Up Arrow Callout 5"/>
          <p:cNvSpPr/>
          <p:nvPr/>
        </p:nvSpPr>
        <p:spPr>
          <a:xfrm>
            <a:off x="4648200" y="4191000"/>
            <a:ext cx="4343400" cy="251460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GB" sz="1600" b="1" dirty="0">
                <a:solidFill>
                  <a:schemeClr val="tx1"/>
                </a:solidFill>
              </a:rPr>
              <a:t>How does the project tackle the identified common </a:t>
            </a:r>
            <a:r>
              <a:rPr lang="en-GB" sz="1600" b="1" dirty="0" smtClean="0">
                <a:solidFill>
                  <a:schemeClr val="tx1"/>
                </a:solidFill>
              </a:rPr>
              <a:t>challenges </a:t>
            </a:r>
            <a:r>
              <a:rPr lang="en-GB" sz="1600" dirty="0" smtClean="0">
                <a:solidFill>
                  <a:schemeClr val="tx1"/>
                </a:solidFill>
              </a:rPr>
              <a:t>and </a:t>
            </a:r>
            <a:r>
              <a:rPr lang="en-GB" sz="1600" dirty="0">
                <a:solidFill>
                  <a:schemeClr val="tx1"/>
                </a:solidFill>
              </a:rPr>
              <a:t>what is new about the approach </a:t>
            </a:r>
            <a:r>
              <a:rPr lang="en-GB" sz="1600" dirty="0" smtClean="0">
                <a:solidFill>
                  <a:schemeClr val="tx1"/>
                </a:solidFill>
              </a:rPr>
              <a:t>you take? I</a:t>
            </a:r>
            <a:r>
              <a:rPr lang="en-GB" sz="1400" dirty="0" smtClean="0">
                <a:solidFill>
                  <a:schemeClr val="tx1"/>
                </a:solidFill>
              </a:rPr>
              <a:t>f any, please </a:t>
            </a:r>
            <a:r>
              <a:rPr lang="en-GB" sz="1400" dirty="0">
                <a:solidFill>
                  <a:schemeClr val="tx1"/>
                </a:solidFill>
              </a:rPr>
              <a:t>describe new solutions that will be developed </a:t>
            </a:r>
            <a:r>
              <a:rPr lang="en-GB" sz="1400" dirty="0" smtClean="0">
                <a:solidFill>
                  <a:schemeClr val="tx1"/>
                </a:solidFill>
              </a:rPr>
              <a:t>and/or </a:t>
            </a:r>
            <a:r>
              <a:rPr lang="en-GB" sz="1400" dirty="0">
                <a:solidFill>
                  <a:schemeClr val="tx1"/>
                </a:solidFill>
              </a:rPr>
              <a:t>existing solutions that will be adopted and implemented during the project lifetime and in what way </a:t>
            </a:r>
            <a:r>
              <a:rPr lang="en-GB" sz="1400" dirty="0" smtClean="0">
                <a:solidFill>
                  <a:schemeClr val="tx1"/>
                </a:solidFill>
              </a:rPr>
              <a:t>your approach </a:t>
            </a:r>
            <a:r>
              <a:rPr lang="en-GB" sz="1400" dirty="0">
                <a:solidFill>
                  <a:schemeClr val="tx1"/>
                </a:solidFill>
              </a:rPr>
              <a:t>goes beyond existing practice in the </a:t>
            </a:r>
            <a:r>
              <a:rPr lang="en-GB" sz="1400" dirty="0" smtClean="0">
                <a:solidFill>
                  <a:schemeClr val="tx1"/>
                </a:solidFill>
              </a:rPr>
              <a:t>sector / programme area.</a:t>
            </a:r>
            <a:endParaRPr lang="en-US" sz="1400" dirty="0">
              <a:solidFill>
                <a:schemeClr val="tx1"/>
              </a:solidFill>
            </a:endParaRPr>
          </a:p>
        </p:txBody>
      </p:sp>
    </p:spTree>
    <p:extLst>
      <p:ext uri="{BB962C8B-B14F-4D97-AF65-F5344CB8AC3E}">
        <p14:creationId xmlns:p14="http://schemas.microsoft.com/office/powerpoint/2010/main" val="40734261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C. Project Description</a:t>
            </a:r>
            <a:endParaRPr lang="en-US" sz="4000" dirty="0"/>
          </a:p>
        </p:txBody>
      </p:sp>
      <p:sp>
        <p:nvSpPr>
          <p:cNvPr id="3" name="Content Placeholder 2"/>
          <p:cNvSpPr>
            <a:spLocks noGrp="1"/>
          </p:cNvSpPr>
          <p:nvPr>
            <p:ph idx="1"/>
          </p:nvPr>
        </p:nvSpPr>
        <p:spPr>
          <a:xfrm>
            <a:off x="492252" y="1066800"/>
            <a:ext cx="8229600" cy="4525963"/>
          </a:xfrm>
        </p:spPr>
        <p:txBody>
          <a:bodyPr/>
          <a:lstStyle/>
          <a:p>
            <a:pPr marL="0" indent="0" algn="just">
              <a:buNone/>
            </a:pPr>
            <a:r>
              <a:rPr lang="en-US" sz="2800" dirty="0" smtClean="0"/>
              <a:t>And also the sub-sections:</a:t>
            </a:r>
          </a:p>
          <a:p>
            <a:pPr marL="0" indent="0" algn="just">
              <a:buNone/>
            </a:pPr>
            <a:endParaRPr lang="en-US" dirty="0" smtClean="0"/>
          </a:p>
          <a:p>
            <a:pPr marL="0" indent="0" algn="just">
              <a:buNone/>
            </a:pPr>
            <a:endParaRPr lang="en-US" dirty="0"/>
          </a:p>
        </p:txBody>
      </p:sp>
      <p:sp>
        <p:nvSpPr>
          <p:cNvPr id="4" name="Rectangle 3"/>
          <p:cNvSpPr/>
          <p:nvPr/>
        </p:nvSpPr>
        <p:spPr>
          <a:xfrm>
            <a:off x="707134" y="6212800"/>
            <a:ext cx="8031623" cy="523220"/>
          </a:xfrm>
          <a:prstGeom prst="rect">
            <a:avLst/>
          </a:prstGeom>
        </p:spPr>
        <p:txBody>
          <a:bodyPr wrap="square">
            <a:spAutoFit/>
          </a:bodyPr>
          <a:lstStyle/>
          <a:p>
            <a:pPr marL="0" indent="0" algn="just">
              <a:buNone/>
            </a:pPr>
            <a:r>
              <a:rPr lang="en-US" sz="2800" b="1" dirty="0">
                <a:latin typeface="+mn-lt"/>
                <a:cs typeface="+mn-cs"/>
              </a:rPr>
              <a:t>Press the Save button before you leave the section!</a:t>
            </a:r>
          </a:p>
        </p:txBody>
      </p:sp>
      <p:pic>
        <p:nvPicPr>
          <p:cNvPr id="1026"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80479"/>
            <a:ext cx="4583245" cy="4234153"/>
          </a:xfrm>
          <a:prstGeom prst="rect">
            <a:avLst/>
          </a:prstGeom>
          <a:noFill/>
          <a:extLst>
            <a:ext uri="{909E8E84-426E-40DD-AFC4-6F175D3DCCD1}">
              <a14:hiddenFill xmlns:a14="http://schemas.microsoft.com/office/drawing/2010/main">
                <a:solidFill>
                  <a:srgbClr val="FFFFFF"/>
                </a:solidFill>
              </a14:hiddenFill>
            </a:ext>
          </a:extLst>
        </p:spPr>
      </p:pic>
      <p:sp>
        <p:nvSpPr>
          <p:cNvPr id="5" name="Left Arrow Callout 4"/>
          <p:cNvSpPr/>
          <p:nvPr/>
        </p:nvSpPr>
        <p:spPr>
          <a:xfrm>
            <a:off x="4413504" y="2646420"/>
            <a:ext cx="4267200" cy="3323832"/>
          </a:xfrm>
          <a:prstGeom prst="lef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Explain </a:t>
            </a:r>
            <a:r>
              <a:rPr lang="en-US" dirty="0">
                <a:solidFill>
                  <a:schemeClr val="tx1"/>
                </a:solidFill>
              </a:rPr>
              <a:t>why the project objectives cannot be efficiently reached acting only on a national/regional/local level and/or describe what benefits the project partners/target groups/ project area/</a:t>
            </a:r>
            <a:r>
              <a:rPr lang="en-US" dirty="0" err="1">
                <a:solidFill>
                  <a:schemeClr val="tx1"/>
                </a:solidFill>
              </a:rPr>
              <a:t>programme</a:t>
            </a:r>
            <a:r>
              <a:rPr lang="en-US" dirty="0">
                <a:solidFill>
                  <a:schemeClr val="tx1"/>
                </a:solidFill>
              </a:rPr>
              <a:t> area </a:t>
            </a:r>
            <a:r>
              <a:rPr lang="en-US" b="1" dirty="0">
                <a:solidFill>
                  <a:schemeClr val="tx1"/>
                </a:solidFill>
              </a:rPr>
              <a:t>gain in taking a cross-border approach</a:t>
            </a:r>
            <a:r>
              <a:rPr lang="en-US" dirty="0">
                <a:solidFill>
                  <a:schemeClr val="tx1"/>
                </a:solidFill>
              </a:rPr>
              <a:t>.</a:t>
            </a:r>
          </a:p>
        </p:txBody>
      </p:sp>
    </p:spTree>
    <p:extLst>
      <p:ext uri="{BB962C8B-B14F-4D97-AF65-F5344CB8AC3E}">
        <p14:creationId xmlns:p14="http://schemas.microsoft.com/office/powerpoint/2010/main" val="4080172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C. Project Description</a:t>
            </a:r>
            <a:endParaRPr lang="en-US" sz="4000" dirty="0"/>
          </a:p>
        </p:txBody>
      </p:sp>
      <p:sp>
        <p:nvSpPr>
          <p:cNvPr id="3" name="Content Placeholder 2"/>
          <p:cNvSpPr>
            <a:spLocks noGrp="1"/>
          </p:cNvSpPr>
          <p:nvPr>
            <p:ph idx="1"/>
          </p:nvPr>
        </p:nvSpPr>
        <p:spPr>
          <a:xfrm>
            <a:off x="522077" y="1066800"/>
            <a:ext cx="8229600" cy="4525963"/>
          </a:xfrm>
        </p:spPr>
        <p:txBody>
          <a:bodyPr/>
          <a:lstStyle/>
          <a:p>
            <a:pPr marL="0" indent="0" algn="just">
              <a:buNone/>
            </a:pPr>
            <a:r>
              <a:rPr lang="en-US" sz="2600" dirty="0" smtClean="0"/>
              <a:t>Go to Section Project Description -&gt; </a:t>
            </a:r>
            <a:r>
              <a:rPr lang="en-US" sz="2600" u="sng" dirty="0" smtClean="0"/>
              <a:t>Project Focus </a:t>
            </a:r>
            <a:r>
              <a:rPr lang="en-US" sz="2600" dirty="0" smtClean="0"/>
              <a:t>and fill in </a:t>
            </a:r>
            <a:r>
              <a:rPr lang="en-US" sz="2600" b="1" dirty="0" smtClean="0"/>
              <a:t>only</a:t>
            </a:r>
            <a:r>
              <a:rPr lang="en-US" sz="2600" dirty="0" smtClean="0"/>
              <a:t> the sub-sections:</a:t>
            </a:r>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smtClean="0"/>
          </a:p>
          <a:p>
            <a:pPr marL="0" indent="0" algn="just">
              <a:buNone/>
            </a:pPr>
            <a:endParaRPr lang="en-US" dirty="0" smtClean="0"/>
          </a:p>
          <a:p>
            <a:pPr marL="0" indent="0" algn="just">
              <a:buNone/>
            </a:pPr>
            <a:endParaRPr lang="en-US" dirty="0" smtClean="0"/>
          </a:p>
          <a:p>
            <a:pPr marL="0" indent="0" algn="just">
              <a:buNone/>
            </a:pPr>
            <a:endParaRPr lang="en-US" dirty="0"/>
          </a:p>
        </p:txBody>
      </p:sp>
      <p:pic>
        <p:nvPicPr>
          <p:cNvPr id="11266" name="Picture 2" descr="d:\Users\AnnaD\Desktop\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12" y="1905000"/>
            <a:ext cx="8664155" cy="294748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07135" y="6314420"/>
            <a:ext cx="8031623" cy="523220"/>
          </a:xfrm>
          <a:prstGeom prst="rect">
            <a:avLst/>
          </a:prstGeom>
        </p:spPr>
        <p:txBody>
          <a:bodyPr wrap="square">
            <a:spAutoFit/>
          </a:bodyPr>
          <a:lstStyle/>
          <a:p>
            <a:pPr marL="0" indent="0" algn="just">
              <a:buNone/>
            </a:pPr>
            <a:r>
              <a:rPr lang="en-US" sz="2800" b="1" dirty="0">
                <a:latin typeface="+mn-lt"/>
                <a:cs typeface="+mn-cs"/>
              </a:rPr>
              <a:t>Press the Save button before you leave the section!</a:t>
            </a:r>
          </a:p>
        </p:txBody>
      </p:sp>
      <p:sp>
        <p:nvSpPr>
          <p:cNvPr id="4" name="Up Arrow Callout 3"/>
          <p:cNvSpPr/>
          <p:nvPr/>
        </p:nvSpPr>
        <p:spPr>
          <a:xfrm>
            <a:off x="381000" y="3886200"/>
            <a:ext cx="3505200" cy="219962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Specify the project’s main objective and expected results and </a:t>
            </a:r>
            <a:r>
              <a:rPr lang="en-US" b="1" dirty="0" smtClean="0">
                <a:solidFill>
                  <a:schemeClr val="tx1"/>
                </a:solidFill>
              </a:rPr>
              <a:t>explain how they contribute to the </a:t>
            </a:r>
            <a:r>
              <a:rPr lang="en-US" b="1" dirty="0" err="1" smtClean="0">
                <a:solidFill>
                  <a:schemeClr val="tx1"/>
                </a:solidFill>
              </a:rPr>
              <a:t>Programme’s</a:t>
            </a:r>
            <a:r>
              <a:rPr lang="en-US" b="1" dirty="0" smtClean="0">
                <a:solidFill>
                  <a:schemeClr val="tx1"/>
                </a:solidFill>
              </a:rPr>
              <a:t> specific objective</a:t>
            </a:r>
            <a:r>
              <a:rPr lang="en-US" dirty="0" smtClean="0">
                <a:solidFill>
                  <a:schemeClr val="tx1"/>
                </a:solidFill>
              </a:rPr>
              <a:t>.</a:t>
            </a:r>
            <a:endParaRPr lang="en-US" dirty="0">
              <a:solidFill>
                <a:schemeClr val="tx1"/>
              </a:solidFill>
            </a:endParaRPr>
          </a:p>
        </p:txBody>
      </p:sp>
      <p:sp>
        <p:nvSpPr>
          <p:cNvPr id="7" name="Up Arrow Callout 6"/>
          <p:cNvSpPr/>
          <p:nvPr/>
        </p:nvSpPr>
        <p:spPr>
          <a:xfrm>
            <a:off x="5334000" y="4419600"/>
            <a:ext cx="3505200" cy="1818620"/>
          </a:xfrm>
          <a:prstGeom prst="up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Explain how your project result indicator </a:t>
            </a:r>
            <a:r>
              <a:rPr lang="en-US" b="1" dirty="0" smtClean="0">
                <a:solidFill>
                  <a:schemeClr val="tx1"/>
                </a:solidFill>
              </a:rPr>
              <a:t>contributes to the achievement of </a:t>
            </a:r>
            <a:r>
              <a:rPr lang="en-US" b="1" dirty="0" err="1" smtClean="0">
                <a:solidFill>
                  <a:schemeClr val="tx1"/>
                </a:solidFill>
              </a:rPr>
              <a:t>Programme's</a:t>
            </a:r>
            <a:r>
              <a:rPr lang="en-US" b="1" dirty="0" smtClean="0">
                <a:solidFill>
                  <a:schemeClr val="tx1"/>
                </a:solidFill>
              </a:rPr>
              <a:t> result indicator.</a:t>
            </a:r>
            <a:endParaRPr lang="en-US" b="1" dirty="0">
              <a:solidFill>
                <a:schemeClr val="tx1"/>
              </a:solidFill>
            </a:endParaRPr>
          </a:p>
        </p:txBody>
      </p:sp>
    </p:spTree>
    <p:extLst>
      <p:ext uri="{BB962C8B-B14F-4D97-AF65-F5344CB8AC3E}">
        <p14:creationId xmlns:p14="http://schemas.microsoft.com/office/powerpoint/2010/main" val="18842104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C. Project Description</a:t>
            </a:r>
            <a:endParaRPr lang="en-US" sz="4000" dirty="0"/>
          </a:p>
        </p:txBody>
      </p:sp>
      <p:sp>
        <p:nvSpPr>
          <p:cNvPr id="3" name="Content Placeholder 2"/>
          <p:cNvSpPr>
            <a:spLocks noGrp="1"/>
          </p:cNvSpPr>
          <p:nvPr>
            <p:ph idx="1"/>
          </p:nvPr>
        </p:nvSpPr>
        <p:spPr>
          <a:xfrm>
            <a:off x="487822" y="1066800"/>
            <a:ext cx="8229600" cy="4525963"/>
          </a:xfrm>
        </p:spPr>
        <p:txBody>
          <a:bodyPr/>
          <a:lstStyle/>
          <a:p>
            <a:pPr marL="0" indent="0" algn="just">
              <a:buNone/>
            </a:pPr>
            <a:r>
              <a:rPr lang="en-US" sz="2600" dirty="0" smtClean="0"/>
              <a:t>Go to Section Project Description -&gt; </a:t>
            </a:r>
            <a:r>
              <a:rPr lang="en-US" sz="2600" u="sng" dirty="0" smtClean="0"/>
              <a:t>Programme Result Indicators </a:t>
            </a:r>
            <a:r>
              <a:rPr lang="en-US" sz="2600" dirty="0" smtClean="0"/>
              <a:t>and fill in for the result indicator you selected at Project Focus the quantification of your contribution (for PA 1&amp;2) and brief explanation (for all PAs):</a:t>
            </a:r>
          </a:p>
          <a:p>
            <a:pPr marL="0" indent="0" algn="just">
              <a:buNone/>
            </a:pPr>
            <a:endParaRPr lang="en-US" dirty="0"/>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a:p>
          <a:p>
            <a:pPr marL="0" indent="0" algn="just">
              <a:buNone/>
            </a:pPr>
            <a:endParaRPr lang="en-US" dirty="0" smtClean="0"/>
          </a:p>
          <a:p>
            <a:pPr marL="0" indent="0" algn="just">
              <a:buNone/>
            </a:pPr>
            <a:endParaRPr lang="en-US" dirty="0" smtClean="0"/>
          </a:p>
          <a:p>
            <a:pPr marL="0" indent="0" algn="just">
              <a:buNone/>
            </a:pPr>
            <a:endParaRPr lang="en-US" dirty="0" smtClean="0"/>
          </a:p>
          <a:p>
            <a:pPr marL="0" indent="0" algn="just">
              <a:buNone/>
            </a:pPr>
            <a:endParaRPr lang="en-US" dirty="0" smtClean="0"/>
          </a:p>
          <a:p>
            <a:pPr marL="0" indent="0" algn="just">
              <a:buNone/>
            </a:pPr>
            <a:endParaRPr lang="en-US" dirty="0"/>
          </a:p>
        </p:txBody>
      </p:sp>
      <p:sp>
        <p:nvSpPr>
          <p:cNvPr id="6" name="Rectangle 5"/>
          <p:cNvSpPr/>
          <p:nvPr/>
        </p:nvSpPr>
        <p:spPr>
          <a:xfrm>
            <a:off x="292609" y="5814266"/>
            <a:ext cx="8412622" cy="954107"/>
          </a:xfrm>
          <a:prstGeom prst="rect">
            <a:avLst/>
          </a:prstGeom>
        </p:spPr>
        <p:txBody>
          <a:bodyPr wrap="square">
            <a:spAutoFit/>
          </a:bodyPr>
          <a:lstStyle/>
          <a:p>
            <a:pPr marL="0" indent="0" algn="just">
              <a:buNone/>
            </a:pPr>
            <a:endParaRPr lang="en-US" sz="2800" b="1" dirty="0" smtClean="0">
              <a:latin typeface="+mn-lt"/>
              <a:cs typeface="+mn-cs"/>
            </a:endParaRPr>
          </a:p>
          <a:p>
            <a:pPr marL="0" indent="0">
              <a:buNone/>
            </a:pPr>
            <a:r>
              <a:rPr lang="en-US" sz="2800" b="1" dirty="0" smtClean="0">
                <a:latin typeface="+mn-lt"/>
                <a:cs typeface="+mn-cs"/>
              </a:rPr>
              <a:t>Press </a:t>
            </a:r>
            <a:r>
              <a:rPr lang="en-US" sz="2800" b="1" dirty="0">
                <a:latin typeface="+mn-lt"/>
                <a:cs typeface="+mn-cs"/>
              </a:rPr>
              <a:t>the Save button before you leave the section!</a:t>
            </a:r>
          </a:p>
        </p:txBody>
      </p:sp>
      <p:pic>
        <p:nvPicPr>
          <p:cNvPr id="1026" name="Picture 2" descr="d:\Users\AnnaD\Desktop\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099" y="2821046"/>
            <a:ext cx="6956990" cy="337100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535496" y="5838567"/>
            <a:ext cx="3352800" cy="338554"/>
          </a:xfrm>
          <a:prstGeom prst="rect">
            <a:avLst/>
          </a:prstGeom>
          <a:noFill/>
        </p:spPr>
        <p:txBody>
          <a:bodyPr wrap="square" rtlCol="0">
            <a:spAutoFit/>
          </a:bodyPr>
          <a:lstStyle/>
          <a:p>
            <a:r>
              <a:rPr lang="en-US" sz="1600" dirty="0" smtClean="0"/>
              <a:t>PA 3: </a:t>
            </a:r>
            <a:r>
              <a:rPr lang="en-US" sz="1600" b="1" dirty="0" smtClean="0"/>
              <a:t>only</a:t>
            </a:r>
            <a:r>
              <a:rPr lang="en-US" sz="1600" dirty="0" smtClean="0"/>
              <a:t> brief explanation</a:t>
            </a:r>
            <a:endParaRPr lang="en-US" sz="1600" dirty="0"/>
          </a:p>
        </p:txBody>
      </p:sp>
      <p:sp>
        <p:nvSpPr>
          <p:cNvPr id="8" name="TextBox 7"/>
          <p:cNvSpPr txBox="1"/>
          <p:nvPr/>
        </p:nvSpPr>
        <p:spPr>
          <a:xfrm>
            <a:off x="4544640" y="5029200"/>
            <a:ext cx="4031778" cy="338554"/>
          </a:xfrm>
          <a:prstGeom prst="rect">
            <a:avLst/>
          </a:prstGeom>
          <a:noFill/>
        </p:spPr>
        <p:txBody>
          <a:bodyPr wrap="square" rtlCol="0">
            <a:spAutoFit/>
          </a:bodyPr>
          <a:lstStyle/>
          <a:p>
            <a:r>
              <a:rPr lang="en-US" sz="1600" dirty="0" smtClean="0"/>
              <a:t>PA 2: </a:t>
            </a:r>
            <a:r>
              <a:rPr lang="en-US" sz="1600" dirty="0"/>
              <a:t>contribution + brief </a:t>
            </a:r>
            <a:r>
              <a:rPr lang="en-US" sz="1600" dirty="0" smtClean="0"/>
              <a:t>explanation </a:t>
            </a:r>
            <a:endParaRPr lang="en-US" sz="1600" dirty="0"/>
          </a:p>
        </p:txBody>
      </p:sp>
      <p:sp>
        <p:nvSpPr>
          <p:cNvPr id="9" name="TextBox 8"/>
          <p:cNvSpPr txBox="1"/>
          <p:nvPr/>
        </p:nvSpPr>
        <p:spPr>
          <a:xfrm>
            <a:off x="4544640" y="4642556"/>
            <a:ext cx="4020311" cy="338554"/>
          </a:xfrm>
          <a:prstGeom prst="rect">
            <a:avLst/>
          </a:prstGeom>
          <a:noFill/>
        </p:spPr>
        <p:txBody>
          <a:bodyPr wrap="square" rtlCol="0">
            <a:spAutoFit/>
          </a:bodyPr>
          <a:lstStyle/>
          <a:p>
            <a:r>
              <a:rPr lang="en-US" sz="1600" dirty="0" smtClean="0"/>
              <a:t>PA 1: </a:t>
            </a:r>
            <a:r>
              <a:rPr lang="en-US" sz="1600" dirty="0"/>
              <a:t>contribution + brief explanation </a:t>
            </a:r>
          </a:p>
        </p:txBody>
      </p:sp>
      <p:sp>
        <p:nvSpPr>
          <p:cNvPr id="11" name="TextBox 10"/>
          <p:cNvSpPr txBox="1"/>
          <p:nvPr/>
        </p:nvSpPr>
        <p:spPr>
          <a:xfrm>
            <a:off x="4511112" y="4267200"/>
            <a:ext cx="4020311" cy="338554"/>
          </a:xfrm>
          <a:prstGeom prst="rect">
            <a:avLst/>
          </a:prstGeom>
          <a:noFill/>
        </p:spPr>
        <p:txBody>
          <a:bodyPr wrap="square" rtlCol="0">
            <a:spAutoFit/>
          </a:bodyPr>
          <a:lstStyle/>
          <a:p>
            <a:r>
              <a:rPr lang="en-US" sz="1600" dirty="0" smtClean="0"/>
              <a:t>PA 1: contribution + brief explanation </a:t>
            </a:r>
            <a:endParaRPr lang="en-US" sz="1600" dirty="0"/>
          </a:p>
        </p:txBody>
      </p:sp>
      <p:sp>
        <p:nvSpPr>
          <p:cNvPr id="12" name="TextBox 11"/>
          <p:cNvSpPr txBox="1"/>
          <p:nvPr/>
        </p:nvSpPr>
        <p:spPr>
          <a:xfrm>
            <a:off x="4544640" y="5413022"/>
            <a:ext cx="4127133" cy="338554"/>
          </a:xfrm>
          <a:prstGeom prst="rect">
            <a:avLst/>
          </a:prstGeom>
          <a:noFill/>
        </p:spPr>
        <p:txBody>
          <a:bodyPr wrap="square" rtlCol="0">
            <a:spAutoFit/>
          </a:bodyPr>
          <a:lstStyle/>
          <a:p>
            <a:r>
              <a:rPr lang="en-US" sz="1600" dirty="0" smtClean="0"/>
              <a:t>PA 2: </a:t>
            </a:r>
            <a:r>
              <a:rPr lang="en-US" sz="1600" dirty="0"/>
              <a:t>contribution + brief explanation </a:t>
            </a:r>
          </a:p>
        </p:txBody>
      </p:sp>
      <p:sp>
        <p:nvSpPr>
          <p:cNvPr id="7" name="Right Arrow Callout 6"/>
          <p:cNvSpPr/>
          <p:nvPr/>
        </p:nvSpPr>
        <p:spPr>
          <a:xfrm>
            <a:off x="152400" y="4191000"/>
            <a:ext cx="833699" cy="1524001"/>
          </a:xfrm>
          <a:prstGeom prst="righ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smtClean="0">
                <a:solidFill>
                  <a:srgbClr val="000000"/>
                </a:solidFill>
              </a:rPr>
              <a:t>Quantification + explanation</a:t>
            </a:r>
            <a:endParaRPr lang="en-US" dirty="0"/>
          </a:p>
        </p:txBody>
      </p:sp>
      <p:sp>
        <p:nvSpPr>
          <p:cNvPr id="13" name="Left Arrow Callout 12"/>
          <p:cNvSpPr/>
          <p:nvPr/>
        </p:nvSpPr>
        <p:spPr>
          <a:xfrm>
            <a:off x="7921753" y="5198477"/>
            <a:ext cx="1124711" cy="1470630"/>
          </a:xfrm>
          <a:prstGeom prst="leftArrow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smtClean="0">
                <a:solidFill>
                  <a:srgbClr val="000000"/>
                </a:solidFill>
              </a:rPr>
              <a:t>PA3 - Only </a:t>
            </a:r>
            <a:r>
              <a:rPr lang="en-US" dirty="0">
                <a:solidFill>
                  <a:srgbClr val="000000"/>
                </a:solidFill>
              </a:rPr>
              <a:t>explanation</a:t>
            </a:r>
            <a:endParaRPr lang="en-US" dirty="0"/>
          </a:p>
        </p:txBody>
      </p:sp>
      <p:sp>
        <p:nvSpPr>
          <p:cNvPr id="19" name="Rectangle 18"/>
          <p:cNvSpPr/>
          <p:nvPr/>
        </p:nvSpPr>
        <p:spPr>
          <a:xfrm>
            <a:off x="1021081" y="4191000"/>
            <a:ext cx="45719" cy="156057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84046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533400" y="1143000"/>
            <a:ext cx="8229600" cy="4525963"/>
          </a:xfrm>
        </p:spPr>
        <p:txBody>
          <a:bodyPr/>
          <a:lstStyle/>
          <a:p>
            <a:pPr marL="0" indent="0" algn="ctr">
              <a:buNone/>
            </a:pPr>
            <a:r>
              <a:rPr lang="en-US" sz="2800" b="1" dirty="0" smtClean="0"/>
              <a:t>Maximum size </a:t>
            </a:r>
            <a:r>
              <a:rPr lang="en-US" sz="2800" b="1" dirty="0"/>
              <a:t>allowed for </a:t>
            </a:r>
            <a:r>
              <a:rPr lang="en-US" sz="2800" b="1" dirty="0" smtClean="0"/>
              <a:t>an attachment is 50MB/file! </a:t>
            </a:r>
          </a:p>
          <a:p>
            <a:pPr marL="0" indent="0" algn="ctr">
              <a:buNone/>
            </a:pPr>
            <a:r>
              <a:rPr lang="en-US" sz="2800" b="1" dirty="0" smtClean="0"/>
              <a:t>Scan in black and white and at low resolution!</a:t>
            </a:r>
          </a:p>
          <a:p>
            <a:pPr marL="0" indent="0" algn="just">
              <a:buNone/>
            </a:pPr>
            <a:r>
              <a:rPr lang="en-US" sz="2800" dirty="0" smtClean="0"/>
              <a:t>Give a relevant name to each file or add it’s description by clicking “Comment”.</a:t>
            </a:r>
            <a:endParaRPr lang="en-US" sz="2800" dirty="0"/>
          </a:p>
        </p:txBody>
      </p:sp>
      <p:pic>
        <p:nvPicPr>
          <p:cNvPr id="14338" name="Picture 2" descr="d:\Users\AnnaD\Desktop\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657600"/>
            <a:ext cx="6419850"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532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533400" y="1143000"/>
            <a:ext cx="8229600" cy="4525963"/>
          </a:xfrm>
        </p:spPr>
        <p:txBody>
          <a:bodyPr/>
          <a:lstStyle/>
          <a:p>
            <a:pPr marL="0" indent="0" algn="ctr">
              <a:buNone/>
            </a:pPr>
            <a:r>
              <a:rPr lang="en-US" sz="2800" dirty="0"/>
              <a:t>Upload the mandatory attachments one by </a:t>
            </a:r>
            <a:r>
              <a:rPr lang="en-US" sz="2800" dirty="0" smtClean="0"/>
              <a:t>one:</a:t>
            </a:r>
          </a:p>
          <a:p>
            <a:pPr marL="0" indent="0" algn="ctr">
              <a:buNone/>
            </a:pPr>
            <a:endParaRPr lang="en-US" sz="1400" dirty="0" smtClean="0"/>
          </a:p>
          <a:p>
            <a:pPr algn="just"/>
            <a:r>
              <a:rPr lang="en-GB" sz="2800" b="1" dirty="0" smtClean="0"/>
              <a:t>Annex </a:t>
            </a:r>
            <a:r>
              <a:rPr lang="en-GB" sz="2800" b="1" dirty="0" err="1"/>
              <a:t>A.EoI</a:t>
            </a:r>
            <a:r>
              <a:rPr lang="en-GB" sz="2800" b="1" dirty="0"/>
              <a:t> 1 - Declaration of </a:t>
            </a:r>
            <a:r>
              <a:rPr lang="en-GB" sz="2800" b="1" dirty="0" smtClean="0"/>
              <a:t>submission</a:t>
            </a:r>
            <a:r>
              <a:rPr lang="en-GB" sz="2800" dirty="0" smtClean="0"/>
              <a:t> – filled in the </a:t>
            </a:r>
            <a:r>
              <a:rPr lang="en-US" sz="2800" dirty="0" smtClean="0"/>
              <a:t>format </a:t>
            </a:r>
            <a:r>
              <a:rPr lang="en-US" sz="2800" dirty="0"/>
              <a:t>provided in </a:t>
            </a:r>
            <a:r>
              <a:rPr lang="en-US" sz="2800" dirty="0" smtClean="0"/>
              <a:t>AG, </a:t>
            </a:r>
            <a:r>
              <a:rPr lang="en-US" sz="2800" dirty="0"/>
              <a:t>duly signed and stamped by the legal representative of the Lead </a:t>
            </a:r>
            <a:r>
              <a:rPr lang="en-US" sz="2800" dirty="0" smtClean="0"/>
              <a:t>Applicant – where required by the format or </a:t>
            </a:r>
            <a:r>
              <a:rPr lang="en-US" sz="2800" dirty="0"/>
              <a:t>by an empowered person (a letter of empowerment and its translation in English, if the case, will </a:t>
            </a:r>
            <a:r>
              <a:rPr lang="en-US" sz="2800" dirty="0" smtClean="0"/>
              <a:t>be also uploaded in this </a:t>
            </a:r>
            <a:r>
              <a:rPr lang="en-US" sz="2800" dirty="0"/>
              <a:t>case</a:t>
            </a:r>
            <a:r>
              <a:rPr lang="en-US" sz="2800" dirty="0" smtClean="0"/>
              <a:t>).</a:t>
            </a:r>
            <a:endParaRPr lang="en-US" sz="2800" dirty="0"/>
          </a:p>
          <a:p>
            <a:pPr marL="0" indent="0" algn="just">
              <a:buNone/>
            </a:pPr>
            <a:r>
              <a:rPr lang="en-US" sz="2800" b="1" dirty="0" smtClean="0">
                <a:solidFill>
                  <a:srgbClr val="0070C0"/>
                </a:solidFill>
              </a:rPr>
              <a:t>Attention:</a:t>
            </a:r>
            <a:r>
              <a:rPr lang="en-US" sz="2800" dirty="0" smtClean="0">
                <a:solidFill>
                  <a:srgbClr val="0070C0"/>
                </a:solidFill>
              </a:rPr>
              <a:t> The </a:t>
            </a:r>
            <a:r>
              <a:rPr lang="en-US" sz="2800" dirty="0">
                <a:solidFill>
                  <a:srgbClr val="0070C0"/>
                </a:solidFill>
              </a:rPr>
              <a:t>legal person </a:t>
            </a:r>
            <a:r>
              <a:rPr lang="en-US" sz="2800" dirty="0" smtClean="0">
                <a:solidFill>
                  <a:srgbClr val="0070C0"/>
                </a:solidFill>
              </a:rPr>
              <a:t>is the one taking full </a:t>
            </a:r>
            <a:r>
              <a:rPr lang="en-US" sz="2800" dirty="0">
                <a:solidFill>
                  <a:srgbClr val="0070C0"/>
                </a:solidFill>
              </a:rPr>
              <a:t>responsibility of everything submitted by signing this form! </a:t>
            </a:r>
          </a:p>
        </p:txBody>
      </p:sp>
    </p:spTree>
    <p:extLst>
      <p:ext uri="{BB962C8B-B14F-4D97-AF65-F5344CB8AC3E}">
        <p14:creationId xmlns:p14="http://schemas.microsoft.com/office/powerpoint/2010/main" val="33093933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E-MS Registration</a:t>
            </a:r>
            <a:endParaRPr lang="en-US" sz="4000" dirty="0"/>
          </a:p>
        </p:txBody>
      </p:sp>
      <p:sp>
        <p:nvSpPr>
          <p:cNvPr id="3" name="Content Placeholder 2"/>
          <p:cNvSpPr>
            <a:spLocks noGrp="1"/>
          </p:cNvSpPr>
          <p:nvPr>
            <p:ph idx="1"/>
          </p:nvPr>
        </p:nvSpPr>
        <p:spPr>
          <a:xfrm>
            <a:off x="457200" y="1219200"/>
            <a:ext cx="8229600" cy="4525963"/>
          </a:xfrm>
        </p:spPr>
        <p:txBody>
          <a:bodyPr/>
          <a:lstStyle/>
          <a:p>
            <a:pPr marL="0" indent="0" algn="just">
              <a:buNone/>
            </a:pPr>
            <a:r>
              <a:rPr lang="en-US" dirty="0" smtClean="0"/>
              <a:t>All information related to how to fill in your application in the e-MS is detailed in Annex </a:t>
            </a:r>
            <a:r>
              <a:rPr lang="en-US" dirty="0"/>
              <a:t>M to the Applicant’s Guide: </a:t>
            </a:r>
            <a:r>
              <a:rPr lang="en-US" b="1" dirty="0"/>
              <a:t>E-MS Manual for Applicants</a:t>
            </a:r>
            <a:r>
              <a:rPr lang="en-US" dirty="0"/>
              <a:t> for call 3. </a:t>
            </a:r>
            <a:endParaRPr lang="en-US" dirty="0" smtClean="0"/>
          </a:p>
          <a:p>
            <a:pPr marL="0" indent="0" algn="just">
              <a:buNone/>
            </a:pPr>
            <a:endParaRPr lang="en-US" sz="1400" dirty="0" smtClean="0"/>
          </a:p>
          <a:p>
            <a:pPr marL="0" indent="0" algn="just">
              <a:buNone/>
            </a:pPr>
            <a:r>
              <a:rPr lang="en-US" dirty="0" smtClean="0"/>
              <a:t>First, you have to access: </a:t>
            </a:r>
          </a:p>
          <a:p>
            <a:pPr marL="0" indent="0" algn="ctr">
              <a:buNone/>
            </a:pPr>
            <a:r>
              <a:rPr lang="en-US" dirty="0" smtClean="0">
                <a:hlinkClick r:id="rId3"/>
              </a:rPr>
              <a:t>www.ems-robg.mdrap.ro</a:t>
            </a:r>
            <a:r>
              <a:rPr lang="en-US" dirty="0" smtClean="0"/>
              <a:t> </a:t>
            </a:r>
          </a:p>
          <a:p>
            <a:pPr marL="0" indent="0" algn="just">
              <a:buNone/>
            </a:pPr>
            <a:r>
              <a:rPr lang="en-US" dirty="0" smtClean="0"/>
              <a:t>with recent versions of most common browsers, (as at least Internet Explorer 11, Firefox 35, Chrome 39 </a:t>
            </a:r>
            <a:r>
              <a:rPr lang="en-US" dirty="0" err="1" smtClean="0"/>
              <a:t>aso</a:t>
            </a:r>
            <a:r>
              <a:rPr lang="en-US" dirty="0" smtClean="0"/>
              <a:t>.).</a:t>
            </a:r>
          </a:p>
          <a:p>
            <a:pPr marL="0" indent="0" algn="just">
              <a:buNone/>
            </a:pPr>
            <a:endParaRPr lang="en-US" dirty="0"/>
          </a:p>
        </p:txBody>
      </p:sp>
    </p:spTree>
    <p:extLst>
      <p:ext uri="{BB962C8B-B14F-4D97-AF65-F5344CB8AC3E}">
        <p14:creationId xmlns:p14="http://schemas.microsoft.com/office/powerpoint/2010/main" val="4764670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533400" y="1143000"/>
            <a:ext cx="8229600" cy="4525963"/>
          </a:xfrm>
        </p:spPr>
        <p:txBody>
          <a:bodyPr/>
          <a:lstStyle/>
          <a:p>
            <a:r>
              <a:rPr lang="en-GB" sz="2800" b="1" dirty="0" smtClean="0"/>
              <a:t>Annexes </a:t>
            </a:r>
            <a:r>
              <a:rPr lang="en-GB" sz="2800" b="1" dirty="0" err="1"/>
              <a:t>A.EoI</a:t>
            </a:r>
            <a:r>
              <a:rPr lang="en-GB" sz="2800" b="1" dirty="0"/>
              <a:t> 2 - Legal documents</a:t>
            </a:r>
            <a:r>
              <a:rPr lang="en-GB" sz="2800" dirty="0"/>
              <a:t> of the </a:t>
            </a:r>
            <a:r>
              <a:rPr lang="en-GB" sz="2800" dirty="0" smtClean="0"/>
              <a:t>applicants – for each partner:</a:t>
            </a:r>
          </a:p>
          <a:p>
            <a:pPr marL="0" indent="0" algn="just">
              <a:buNone/>
            </a:pPr>
            <a:r>
              <a:rPr lang="en-US" sz="2800" dirty="0"/>
              <a:t>Legal documents </a:t>
            </a:r>
            <a:r>
              <a:rPr lang="en-US" sz="2800" dirty="0" smtClean="0"/>
              <a:t>and </a:t>
            </a:r>
            <a:r>
              <a:rPr lang="en-US" sz="2800" dirty="0"/>
              <a:t>their English translation (if issued in other language than English</a:t>
            </a:r>
            <a:r>
              <a:rPr lang="en-US" sz="2800" dirty="0" smtClean="0"/>
              <a:t>): </a:t>
            </a:r>
            <a:r>
              <a:rPr lang="en-US" sz="2800" dirty="0"/>
              <a:t>documents proving the establishing of the project partner entities (law, decree, government decision, statute, registration act, article of association etc</a:t>
            </a:r>
            <a:r>
              <a:rPr lang="en-US" sz="2800" dirty="0" smtClean="0"/>
              <a:t>.).</a:t>
            </a:r>
          </a:p>
          <a:p>
            <a:pPr marL="0" indent="0" algn="just">
              <a:buNone/>
            </a:pPr>
            <a:r>
              <a:rPr lang="en-US" sz="2800" b="1" dirty="0" smtClean="0">
                <a:solidFill>
                  <a:srgbClr val="0070C0"/>
                </a:solidFill>
              </a:rPr>
              <a:t>Attention:</a:t>
            </a:r>
            <a:r>
              <a:rPr lang="en-US" sz="2800" dirty="0" smtClean="0">
                <a:solidFill>
                  <a:srgbClr val="0070C0"/>
                </a:solidFill>
              </a:rPr>
              <a:t> If </a:t>
            </a:r>
            <a:r>
              <a:rPr lang="en-US" sz="2800" dirty="0">
                <a:solidFill>
                  <a:srgbClr val="0070C0"/>
                </a:solidFill>
              </a:rPr>
              <a:t>the legal document is a law, government decision or any similar very large document, please </a:t>
            </a:r>
            <a:r>
              <a:rPr lang="en-US" sz="2800" dirty="0" smtClean="0">
                <a:solidFill>
                  <a:srgbClr val="0070C0"/>
                </a:solidFill>
              </a:rPr>
              <a:t>scan and upload </a:t>
            </a:r>
            <a:r>
              <a:rPr lang="en-US" sz="2800" b="1" dirty="0" smtClean="0">
                <a:solidFill>
                  <a:srgbClr val="0070C0"/>
                </a:solidFill>
              </a:rPr>
              <a:t>only </a:t>
            </a:r>
            <a:r>
              <a:rPr lang="en-US" sz="2800" b="1" dirty="0">
                <a:solidFill>
                  <a:srgbClr val="0070C0"/>
                </a:solidFill>
              </a:rPr>
              <a:t>the relevant sections of the document</a:t>
            </a:r>
            <a:r>
              <a:rPr lang="en-US" sz="2800" dirty="0">
                <a:solidFill>
                  <a:srgbClr val="0070C0"/>
                </a:solidFill>
              </a:rPr>
              <a:t>.</a:t>
            </a:r>
          </a:p>
          <a:p>
            <a:pPr marL="0" indent="0" algn="ctr">
              <a:buNone/>
            </a:pPr>
            <a:endParaRPr lang="en-US" sz="2800" dirty="0"/>
          </a:p>
        </p:txBody>
      </p:sp>
    </p:spTree>
    <p:extLst>
      <p:ext uri="{BB962C8B-B14F-4D97-AF65-F5344CB8AC3E}">
        <p14:creationId xmlns:p14="http://schemas.microsoft.com/office/powerpoint/2010/main" val="31634936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533400" y="990600"/>
            <a:ext cx="8229600" cy="4525963"/>
          </a:xfrm>
        </p:spPr>
        <p:txBody>
          <a:bodyPr/>
          <a:lstStyle/>
          <a:p>
            <a:pPr algn="just"/>
            <a:r>
              <a:rPr lang="en-GB" sz="2800" b="1" dirty="0" smtClean="0"/>
              <a:t>Annex(</a:t>
            </a:r>
            <a:r>
              <a:rPr lang="en-GB" sz="2800" b="1" dirty="0" err="1" smtClean="0"/>
              <a:t>es</a:t>
            </a:r>
            <a:r>
              <a:rPr lang="en-GB" sz="2800" b="1" dirty="0"/>
              <a:t>) </a:t>
            </a:r>
            <a:r>
              <a:rPr lang="en-GB" sz="2800" b="1" dirty="0" err="1"/>
              <a:t>A.EoI</a:t>
            </a:r>
            <a:r>
              <a:rPr lang="en-GB" sz="2800" b="1" dirty="0"/>
              <a:t> 3</a:t>
            </a:r>
            <a:r>
              <a:rPr lang="en-GB" sz="2800" dirty="0"/>
              <a:t> - </a:t>
            </a:r>
            <a:r>
              <a:rPr lang="en-GB" sz="2800" b="1" dirty="0"/>
              <a:t>Mandates of delegation </a:t>
            </a:r>
            <a:r>
              <a:rPr lang="en-GB" sz="2800" dirty="0"/>
              <a:t>from the legal representatives of beneficiaries </a:t>
            </a:r>
            <a:r>
              <a:rPr lang="en-GB" sz="2800" dirty="0" smtClean="0"/>
              <a:t>- </a:t>
            </a:r>
            <a:r>
              <a:rPr lang="en-GB" sz="2800" dirty="0" err="1" smtClean="0"/>
              <a:t>i</a:t>
            </a:r>
            <a:r>
              <a:rPr lang="en-US" sz="2800" dirty="0" smtClean="0"/>
              <a:t>n </a:t>
            </a:r>
            <a:r>
              <a:rPr lang="en-US" sz="2800" dirty="0"/>
              <a:t>case the </a:t>
            </a:r>
            <a:r>
              <a:rPr lang="en-US" sz="2800" dirty="0" smtClean="0"/>
              <a:t>EOI/other annexes is/are </a:t>
            </a:r>
            <a:r>
              <a:rPr lang="en-US" sz="2800" dirty="0"/>
              <a:t>not signed by the legal </a:t>
            </a:r>
            <a:r>
              <a:rPr lang="en-US" sz="2800" dirty="0" smtClean="0"/>
              <a:t>representative(s) </a:t>
            </a:r>
            <a:r>
              <a:rPr lang="en-US" sz="2800" dirty="0"/>
              <a:t>of the Lead </a:t>
            </a:r>
            <a:r>
              <a:rPr lang="en-US" sz="2800" dirty="0" smtClean="0"/>
              <a:t>applicant/partners) </a:t>
            </a:r>
            <a:r>
              <a:rPr lang="en-US" sz="2800" dirty="0"/>
              <a:t>and English translation (if issued in other language than English) will be </a:t>
            </a:r>
            <a:r>
              <a:rPr lang="en-US" sz="2800" dirty="0" smtClean="0"/>
              <a:t>scanned and uploaded.</a:t>
            </a:r>
          </a:p>
          <a:p>
            <a:pPr algn="just"/>
            <a:r>
              <a:rPr lang="en-GB" sz="2800" b="1" dirty="0"/>
              <a:t>Annexes </a:t>
            </a:r>
            <a:r>
              <a:rPr lang="en-GB" sz="2800" b="1" dirty="0" err="1"/>
              <a:t>A.EoI</a:t>
            </a:r>
            <a:r>
              <a:rPr lang="en-GB" sz="2800" b="1" dirty="0"/>
              <a:t> 4 - Declarations of </a:t>
            </a:r>
            <a:r>
              <a:rPr lang="en-GB" sz="2800" b="1" dirty="0" smtClean="0"/>
              <a:t>Eligibility</a:t>
            </a:r>
            <a:r>
              <a:rPr lang="en-GB" sz="2800" dirty="0" smtClean="0"/>
              <a:t> – for each partner – </a:t>
            </a:r>
            <a:r>
              <a:rPr lang="en-GB" sz="2800" dirty="0"/>
              <a:t>filled in the </a:t>
            </a:r>
            <a:r>
              <a:rPr lang="en-US" sz="2800" dirty="0"/>
              <a:t>format provided in AG, duly signed and stamped by the legal representative of the Lead </a:t>
            </a:r>
            <a:r>
              <a:rPr lang="en-US" sz="2800" dirty="0" smtClean="0"/>
              <a:t>applicant/partners </a:t>
            </a:r>
            <a:r>
              <a:rPr lang="en-US" sz="2800" dirty="0"/>
              <a:t>– where required by the format or by an empowered person (a letter of empowerment and its translation in English, if the case, will be </a:t>
            </a:r>
            <a:r>
              <a:rPr lang="en-US" sz="2800" dirty="0" smtClean="0"/>
              <a:t>also uploaded in </a:t>
            </a:r>
            <a:r>
              <a:rPr lang="en-US" sz="2800" dirty="0"/>
              <a:t>this case</a:t>
            </a:r>
            <a:r>
              <a:rPr lang="en-US" sz="2800" dirty="0" smtClean="0"/>
              <a:t>).</a:t>
            </a:r>
            <a:endParaRPr lang="en-US" sz="2800" dirty="0"/>
          </a:p>
          <a:p>
            <a:pPr algn="just"/>
            <a:endParaRPr lang="en-US" sz="2800" b="1" dirty="0"/>
          </a:p>
          <a:p>
            <a:pPr marL="0" indent="0" algn="ctr">
              <a:buNone/>
            </a:pPr>
            <a:endParaRPr lang="en-US" sz="2800" dirty="0"/>
          </a:p>
        </p:txBody>
      </p:sp>
    </p:spTree>
    <p:extLst>
      <p:ext uri="{BB962C8B-B14F-4D97-AF65-F5344CB8AC3E}">
        <p14:creationId xmlns:p14="http://schemas.microsoft.com/office/powerpoint/2010/main" val="11671485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381000" y="1143000"/>
            <a:ext cx="8382000" cy="4525963"/>
          </a:xfrm>
        </p:spPr>
        <p:txBody>
          <a:bodyPr/>
          <a:lstStyle/>
          <a:p>
            <a:pPr algn="just"/>
            <a:r>
              <a:rPr lang="en-GB" sz="2600" b="1" dirty="0" smtClean="0"/>
              <a:t>Annexes </a:t>
            </a:r>
            <a:r>
              <a:rPr lang="en-GB" sz="2600" b="1" dirty="0" err="1"/>
              <a:t>A.EoI</a:t>
            </a:r>
            <a:r>
              <a:rPr lang="en-GB" sz="2600" b="1" dirty="0"/>
              <a:t> 5 - Declarations of </a:t>
            </a:r>
            <a:r>
              <a:rPr lang="en-GB" sz="2600" b="1" dirty="0" smtClean="0"/>
              <a:t>Commitment </a:t>
            </a:r>
            <a:r>
              <a:rPr lang="en-GB" sz="2600" dirty="0" smtClean="0"/>
              <a:t>– </a:t>
            </a:r>
            <a:r>
              <a:rPr lang="en-GB" sz="2600" dirty="0"/>
              <a:t>for each partner – filled in the </a:t>
            </a:r>
            <a:r>
              <a:rPr lang="en-US" sz="2600" dirty="0"/>
              <a:t>format provided in AG, duly signed and stamped by the legal representative of the Lead applicant/partners – where required by the format or by an empowered person (a letter of empowerment and its translation in English, if the case, will be also uploaded in this case</a:t>
            </a:r>
            <a:r>
              <a:rPr lang="en-US" sz="2600" dirty="0" smtClean="0"/>
              <a:t>).</a:t>
            </a:r>
            <a:endParaRPr lang="en-US" sz="2600" dirty="0"/>
          </a:p>
          <a:p>
            <a:pPr marL="0" indent="0" algn="just">
              <a:buNone/>
            </a:pPr>
            <a:r>
              <a:rPr lang="en-US" sz="2200" b="1" dirty="0" smtClean="0">
                <a:solidFill>
                  <a:srgbClr val="0070C0"/>
                </a:solidFill>
              </a:rPr>
              <a:t>Attention: </a:t>
            </a:r>
            <a:r>
              <a:rPr lang="en-US" sz="2200" dirty="0" smtClean="0">
                <a:solidFill>
                  <a:srgbClr val="0070C0"/>
                </a:solidFill>
              </a:rPr>
              <a:t>In </a:t>
            </a:r>
            <a:r>
              <a:rPr lang="en-US" sz="2200" dirty="0">
                <a:solidFill>
                  <a:srgbClr val="0070C0"/>
                </a:solidFill>
              </a:rPr>
              <a:t>case of </a:t>
            </a:r>
            <a:r>
              <a:rPr lang="en-US" sz="2200" dirty="0" smtClean="0">
                <a:solidFill>
                  <a:srgbClr val="0070C0"/>
                </a:solidFill>
              </a:rPr>
              <a:t>BG </a:t>
            </a:r>
            <a:r>
              <a:rPr lang="en-US" sz="2200" dirty="0">
                <a:solidFill>
                  <a:srgbClr val="0070C0"/>
                </a:solidFill>
              </a:rPr>
              <a:t>second degree depositors, (e.g. District </a:t>
            </a:r>
            <a:r>
              <a:rPr lang="en-US" sz="2200" dirty="0" smtClean="0">
                <a:solidFill>
                  <a:srgbClr val="0070C0"/>
                </a:solidFill>
              </a:rPr>
              <a:t>administrations), </a:t>
            </a:r>
            <a:r>
              <a:rPr lang="en-US" sz="2200" b="1" dirty="0">
                <a:solidFill>
                  <a:srgbClr val="0070C0"/>
                </a:solidFill>
              </a:rPr>
              <a:t>the letter of support to the project from the respective first degree depositor is to be </a:t>
            </a:r>
            <a:r>
              <a:rPr lang="en-US" sz="2200" b="1" dirty="0" smtClean="0">
                <a:solidFill>
                  <a:srgbClr val="0070C0"/>
                </a:solidFill>
              </a:rPr>
              <a:t>uploaded </a:t>
            </a:r>
            <a:r>
              <a:rPr lang="en-US" sz="2200" dirty="0">
                <a:solidFill>
                  <a:srgbClr val="0070C0"/>
                </a:solidFill>
              </a:rPr>
              <a:t>together with the Declaration of Commitment (e.g. Council of Ministries for the given example). </a:t>
            </a:r>
            <a:endParaRPr lang="en-US" sz="2200" dirty="0" smtClean="0">
              <a:solidFill>
                <a:srgbClr val="0070C0"/>
              </a:solidFill>
            </a:endParaRPr>
          </a:p>
          <a:p>
            <a:pPr marL="0" indent="0" algn="just">
              <a:buNone/>
            </a:pPr>
            <a:r>
              <a:rPr lang="en-US" sz="2200" dirty="0" smtClean="0">
                <a:solidFill>
                  <a:srgbClr val="0070C0"/>
                </a:solidFill>
              </a:rPr>
              <a:t>In </a:t>
            </a:r>
            <a:r>
              <a:rPr lang="en-US" sz="2200" dirty="0">
                <a:solidFill>
                  <a:srgbClr val="0070C0"/>
                </a:solidFill>
              </a:rPr>
              <a:t>case of participation of Bulgarian municipalities a Decision of Local Council regarding the project development and implementation has to be provided as well </a:t>
            </a:r>
            <a:r>
              <a:rPr lang="en-US" sz="2200" b="1" dirty="0">
                <a:solidFill>
                  <a:srgbClr val="0070C0"/>
                </a:solidFill>
              </a:rPr>
              <a:t>during the pre-contractual phase</a:t>
            </a:r>
            <a:r>
              <a:rPr lang="en-US" sz="2200" dirty="0">
                <a:solidFill>
                  <a:srgbClr val="0070C0"/>
                </a:solidFill>
              </a:rPr>
              <a:t>. </a:t>
            </a:r>
          </a:p>
          <a:p>
            <a:pPr marL="0" indent="0" algn="just">
              <a:buNone/>
            </a:pPr>
            <a:endParaRPr lang="en-US" sz="2800" dirty="0"/>
          </a:p>
          <a:p>
            <a:pPr marL="0" indent="0" algn="ctr">
              <a:buNone/>
            </a:pPr>
            <a:endParaRPr lang="en-US" sz="2800" dirty="0"/>
          </a:p>
        </p:txBody>
      </p:sp>
    </p:spTree>
    <p:extLst>
      <p:ext uri="{BB962C8B-B14F-4D97-AF65-F5344CB8AC3E}">
        <p14:creationId xmlns:p14="http://schemas.microsoft.com/office/powerpoint/2010/main" val="6531592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G. Attachments</a:t>
            </a:r>
            <a:endParaRPr lang="en-US" sz="4000" dirty="0"/>
          </a:p>
        </p:txBody>
      </p:sp>
      <p:sp>
        <p:nvSpPr>
          <p:cNvPr id="3" name="Content Placeholder 2"/>
          <p:cNvSpPr>
            <a:spLocks noGrp="1"/>
          </p:cNvSpPr>
          <p:nvPr>
            <p:ph idx="1"/>
          </p:nvPr>
        </p:nvSpPr>
        <p:spPr>
          <a:xfrm>
            <a:off x="533400" y="1143000"/>
            <a:ext cx="8229600" cy="4525963"/>
          </a:xfrm>
        </p:spPr>
        <p:txBody>
          <a:bodyPr/>
          <a:lstStyle/>
          <a:p>
            <a:endParaRPr lang="en-GB" sz="2800" b="1" dirty="0" smtClean="0"/>
          </a:p>
          <a:p>
            <a:r>
              <a:rPr lang="en-GB" sz="2800" b="1" dirty="0" smtClean="0"/>
              <a:t>Annexes </a:t>
            </a:r>
            <a:r>
              <a:rPr lang="en-GB" sz="2800" b="1" dirty="0" err="1"/>
              <a:t>A.EoI</a:t>
            </a:r>
            <a:r>
              <a:rPr lang="en-GB" sz="2800" b="1" dirty="0"/>
              <a:t> 6 - Partnership </a:t>
            </a:r>
            <a:r>
              <a:rPr lang="en-GB" sz="2800" b="1" dirty="0" smtClean="0"/>
              <a:t>declarations</a:t>
            </a:r>
            <a:r>
              <a:rPr lang="en-US" sz="2800" b="1" dirty="0" smtClean="0"/>
              <a:t> </a:t>
            </a:r>
            <a:r>
              <a:rPr lang="en-GB" sz="2800" dirty="0" smtClean="0"/>
              <a:t>– </a:t>
            </a:r>
            <a:r>
              <a:rPr lang="en-GB" sz="2800" dirty="0"/>
              <a:t>filled in the </a:t>
            </a:r>
            <a:r>
              <a:rPr lang="en-US" sz="2800" dirty="0"/>
              <a:t>format provided in AG, duly signed and stamped by the legal representative of the Lead </a:t>
            </a:r>
            <a:r>
              <a:rPr lang="en-US" sz="2800" dirty="0" smtClean="0"/>
              <a:t>applicant and partners </a:t>
            </a:r>
            <a:r>
              <a:rPr lang="en-US" sz="2800" dirty="0"/>
              <a:t>– where required by the format or by an empowered person (a letter of empowerment and its translation in English, if the case, will be also uploaded in this case</a:t>
            </a:r>
            <a:r>
              <a:rPr lang="en-US" sz="2800" dirty="0" smtClean="0"/>
              <a:t>).</a:t>
            </a:r>
          </a:p>
          <a:p>
            <a:endParaRPr lang="en-US" sz="2800" dirty="0"/>
          </a:p>
          <a:p>
            <a:pPr marL="0" indent="0" algn="ctr">
              <a:buNone/>
            </a:pPr>
            <a:r>
              <a:rPr lang="en-US" sz="2800" b="1" dirty="0">
                <a:solidFill>
                  <a:srgbClr val="0070C0"/>
                </a:solidFill>
              </a:rPr>
              <a:t>Press the Save button before you leave the </a:t>
            </a:r>
            <a:r>
              <a:rPr lang="en-US" sz="2800" b="1" dirty="0" smtClean="0">
                <a:solidFill>
                  <a:srgbClr val="0070C0"/>
                </a:solidFill>
              </a:rPr>
              <a:t>Attachments section</a:t>
            </a:r>
            <a:r>
              <a:rPr lang="en-US" sz="2800" b="1" dirty="0">
                <a:solidFill>
                  <a:srgbClr val="0070C0"/>
                </a:solidFill>
              </a:rPr>
              <a:t>!</a:t>
            </a:r>
          </a:p>
          <a:p>
            <a:pPr marL="0" indent="0" algn="ctr">
              <a:buNone/>
            </a:pPr>
            <a:endParaRPr lang="en-US" sz="2800" dirty="0"/>
          </a:p>
        </p:txBody>
      </p:sp>
    </p:spTree>
    <p:extLst>
      <p:ext uri="{BB962C8B-B14F-4D97-AF65-F5344CB8AC3E}">
        <p14:creationId xmlns:p14="http://schemas.microsoft.com/office/powerpoint/2010/main" val="2062664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err="1"/>
              <a:t>EoI</a:t>
            </a:r>
            <a:r>
              <a:rPr lang="en-US" sz="4000" dirty="0"/>
              <a:t> </a:t>
            </a:r>
            <a:r>
              <a:rPr lang="en-US" sz="4000" dirty="0" smtClean="0"/>
              <a:t>Submission</a:t>
            </a:r>
            <a:endParaRPr lang="en-US" sz="4000" dirty="0"/>
          </a:p>
        </p:txBody>
      </p:sp>
      <p:sp>
        <p:nvSpPr>
          <p:cNvPr id="3" name="Content Placeholder 2"/>
          <p:cNvSpPr>
            <a:spLocks noGrp="1"/>
          </p:cNvSpPr>
          <p:nvPr>
            <p:ph idx="1"/>
          </p:nvPr>
        </p:nvSpPr>
        <p:spPr>
          <a:xfrm>
            <a:off x="533400" y="1219200"/>
            <a:ext cx="8229600" cy="4525963"/>
          </a:xfrm>
        </p:spPr>
        <p:txBody>
          <a:bodyPr/>
          <a:lstStyle/>
          <a:p>
            <a:pPr marL="0" indent="0" algn="just">
              <a:buNone/>
            </a:pPr>
            <a:endParaRPr lang="en-GB" sz="2600" dirty="0" smtClean="0"/>
          </a:p>
          <a:p>
            <a:pPr marL="0" indent="0" algn="just">
              <a:buNone/>
            </a:pPr>
            <a:r>
              <a:rPr lang="en-GB" sz="2600" dirty="0" smtClean="0"/>
              <a:t>After all sections </a:t>
            </a:r>
            <a:r>
              <a:rPr lang="en-GB" sz="2600" dirty="0"/>
              <a:t>and subsections of </a:t>
            </a:r>
            <a:r>
              <a:rPr lang="en-GB" sz="2600" dirty="0" err="1" smtClean="0"/>
              <a:t>EoI</a:t>
            </a:r>
            <a:r>
              <a:rPr lang="en-GB" sz="2600" dirty="0" smtClean="0"/>
              <a:t> are filled and all Annexes are uploaded, you click the “Check Saved Project”:</a:t>
            </a:r>
          </a:p>
          <a:p>
            <a:pPr marL="0" indent="0" algn="just">
              <a:buNone/>
            </a:pPr>
            <a:endParaRPr lang="en-GB" sz="2600" dirty="0" smtClean="0"/>
          </a:p>
          <a:p>
            <a:pPr marL="0" indent="0" algn="just">
              <a:buNone/>
            </a:pPr>
            <a:endParaRPr lang="en-GB" dirty="0"/>
          </a:p>
          <a:p>
            <a:pPr marL="0" indent="0" algn="just">
              <a:buNone/>
            </a:pPr>
            <a:endParaRPr lang="en-GB" dirty="0" smtClean="0"/>
          </a:p>
          <a:p>
            <a:pPr marL="0" indent="0" algn="just">
              <a:buNone/>
            </a:pPr>
            <a:endParaRPr lang="en-GB" dirty="0"/>
          </a:p>
          <a:p>
            <a:pPr marL="0" indent="0" algn="just">
              <a:buNone/>
            </a:pPr>
            <a:endParaRPr lang="en-GB" sz="1400" dirty="0" smtClean="0"/>
          </a:p>
          <a:p>
            <a:pPr marL="0" indent="0" algn="just">
              <a:buNone/>
            </a:pPr>
            <a:endParaRPr lang="en-GB" sz="2600" dirty="0" smtClean="0"/>
          </a:p>
          <a:p>
            <a:pPr marL="0" indent="0" algn="just">
              <a:buNone/>
            </a:pPr>
            <a:endParaRPr lang="en-GB" dirty="0" smtClean="0"/>
          </a:p>
          <a:p>
            <a:pPr marL="0" indent="0" algn="just">
              <a:buNone/>
            </a:pPr>
            <a:endParaRPr lang="en-GB" dirty="0"/>
          </a:p>
          <a:p>
            <a:pPr marL="0" indent="0" algn="just">
              <a:buNone/>
            </a:pPr>
            <a:endParaRPr lang="en-GB" dirty="0" smtClean="0"/>
          </a:p>
        </p:txBody>
      </p:sp>
      <p:pic>
        <p:nvPicPr>
          <p:cNvPr id="4100" name="Picture 4" descr="d:\Users\AnnaD\Desktop\Che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592" y="2667000"/>
            <a:ext cx="8060025" cy="2663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2758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err="1"/>
              <a:t>EoI</a:t>
            </a:r>
            <a:r>
              <a:rPr lang="en-US" sz="4000" dirty="0"/>
              <a:t> </a:t>
            </a:r>
            <a:r>
              <a:rPr lang="en-US" sz="4000" dirty="0" smtClean="0"/>
              <a:t>Submission</a:t>
            </a:r>
            <a:endParaRPr lang="en-US" sz="4000" dirty="0"/>
          </a:p>
        </p:txBody>
      </p:sp>
      <p:sp>
        <p:nvSpPr>
          <p:cNvPr id="3" name="Content Placeholder 2"/>
          <p:cNvSpPr>
            <a:spLocks noGrp="1"/>
          </p:cNvSpPr>
          <p:nvPr>
            <p:ph idx="1"/>
          </p:nvPr>
        </p:nvSpPr>
        <p:spPr>
          <a:xfrm>
            <a:off x="463296" y="990600"/>
            <a:ext cx="8229600" cy="4525963"/>
          </a:xfrm>
        </p:spPr>
        <p:txBody>
          <a:bodyPr/>
          <a:lstStyle/>
          <a:p>
            <a:pPr marL="0" indent="0" algn="just">
              <a:buNone/>
            </a:pPr>
            <a:r>
              <a:rPr lang="en-GB" sz="2600" dirty="0" smtClean="0"/>
              <a:t>Click “Submit Checked Project” and then Confirm:</a:t>
            </a:r>
          </a:p>
          <a:p>
            <a:pPr marL="0" indent="0" algn="just">
              <a:buNone/>
            </a:pPr>
            <a:endParaRPr lang="en-GB" dirty="0"/>
          </a:p>
          <a:p>
            <a:pPr marL="0" indent="0" algn="just">
              <a:buNone/>
            </a:pPr>
            <a:endParaRPr lang="en-GB" dirty="0" smtClean="0"/>
          </a:p>
          <a:p>
            <a:pPr marL="0" indent="0" algn="just">
              <a:buNone/>
            </a:pPr>
            <a:endParaRPr lang="en-US" sz="4000" dirty="0" smtClean="0"/>
          </a:p>
          <a:p>
            <a:pPr marL="0" indent="0" algn="just">
              <a:buNone/>
            </a:pPr>
            <a:endParaRPr lang="en-US" sz="2600" dirty="0" smtClean="0"/>
          </a:p>
          <a:p>
            <a:pPr marL="0" indent="0" algn="just">
              <a:buNone/>
            </a:pPr>
            <a:r>
              <a:rPr lang="en-US" sz="2600" dirty="0" smtClean="0"/>
              <a:t>Submission </a:t>
            </a:r>
            <a:r>
              <a:rPr lang="en-US" sz="2600" dirty="0"/>
              <a:t>of the </a:t>
            </a:r>
            <a:r>
              <a:rPr lang="en-US" sz="2600" dirty="0" err="1"/>
              <a:t>EoI</a:t>
            </a:r>
            <a:r>
              <a:rPr lang="en-US" sz="2600" dirty="0"/>
              <a:t> is no longer possible after 15.05.2017, 16:00</a:t>
            </a:r>
            <a:r>
              <a:rPr lang="en-US" sz="2600" dirty="0" smtClean="0"/>
              <a:t>!</a:t>
            </a:r>
            <a:endParaRPr lang="en-US" sz="2600" dirty="0"/>
          </a:p>
          <a:p>
            <a:pPr marL="0" indent="0" algn="ctr">
              <a:buNone/>
            </a:pPr>
            <a:r>
              <a:rPr lang="en-US" sz="2600" b="1" dirty="0" smtClean="0"/>
              <a:t>Don’t wait until 15.05.2017 / last hours before the closure of the call to submit the </a:t>
            </a:r>
            <a:r>
              <a:rPr lang="en-US" sz="2600" b="1" dirty="0" err="1" smtClean="0"/>
              <a:t>EoI</a:t>
            </a:r>
            <a:r>
              <a:rPr lang="en-US" sz="2600" b="1" dirty="0"/>
              <a:t>! </a:t>
            </a:r>
            <a:endParaRPr lang="en-US" sz="2600" b="1" dirty="0" smtClean="0"/>
          </a:p>
          <a:p>
            <a:pPr marL="0" indent="0" algn="ctr">
              <a:buNone/>
            </a:pPr>
            <a:r>
              <a:rPr lang="en-US" sz="2600" b="1" dirty="0" smtClean="0"/>
              <a:t>No </a:t>
            </a:r>
            <a:r>
              <a:rPr lang="en-US" sz="2600" b="1" dirty="0"/>
              <a:t>other </a:t>
            </a:r>
            <a:r>
              <a:rPr lang="en-US" sz="2600" b="1" dirty="0" err="1"/>
              <a:t>EoI</a:t>
            </a:r>
            <a:r>
              <a:rPr lang="en-US" sz="2600" b="1" dirty="0"/>
              <a:t> than the ones submitted </a:t>
            </a:r>
            <a:r>
              <a:rPr lang="en-US" sz="2600" b="1" dirty="0" smtClean="0"/>
              <a:t>via </a:t>
            </a:r>
            <a:r>
              <a:rPr lang="en-US" sz="2600" b="1" dirty="0" smtClean="0">
                <a:hlinkClick r:id="rId3"/>
              </a:rPr>
              <a:t>www.ems-robg.mdrap.ro</a:t>
            </a:r>
            <a:r>
              <a:rPr lang="en-US" sz="2600" b="1" dirty="0" smtClean="0"/>
              <a:t>  for Call 3 </a:t>
            </a:r>
            <a:r>
              <a:rPr lang="en-US" sz="2600" b="1" dirty="0"/>
              <a:t>will be taken into consideration for assessment!</a:t>
            </a:r>
            <a:endParaRPr lang="en-US" sz="2600" b="1" dirty="0" smtClean="0"/>
          </a:p>
        </p:txBody>
      </p:sp>
      <p:pic>
        <p:nvPicPr>
          <p:cNvPr id="5123" name="Picture 3" descr="d:\Users\AnnaD\Desktop\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1458837"/>
            <a:ext cx="7848600" cy="19564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p:nvPr/>
        </p:nvPicPr>
        <p:blipFill>
          <a:blip r:embed="rId5">
            <a:extLst>
              <a:ext uri="{28A0092B-C50C-407E-A947-70E740481C1C}">
                <a14:useLocalDpi xmlns:a14="http://schemas.microsoft.com/office/drawing/2010/main" val="0"/>
              </a:ext>
            </a:extLst>
          </a:blip>
          <a:stretch>
            <a:fillRect/>
          </a:stretch>
        </p:blipFill>
        <p:spPr>
          <a:xfrm>
            <a:off x="4495800" y="2895447"/>
            <a:ext cx="1828800" cy="990600"/>
          </a:xfrm>
          <a:prstGeom prst="rect">
            <a:avLst/>
          </a:prstGeom>
        </p:spPr>
      </p:pic>
      <p:sp>
        <p:nvSpPr>
          <p:cNvPr id="5" name="Rectangle 4"/>
          <p:cNvSpPr/>
          <p:nvPr/>
        </p:nvSpPr>
        <p:spPr>
          <a:xfrm>
            <a:off x="4495800" y="2895447"/>
            <a:ext cx="1828800" cy="990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88939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dirty="0" smtClean="0"/>
              <a:t>PDF generation</a:t>
            </a:r>
            <a:endParaRPr lang="en-US" dirty="0"/>
          </a:p>
        </p:txBody>
      </p:sp>
      <p:sp>
        <p:nvSpPr>
          <p:cNvPr id="3" name="Content Placeholder 2"/>
          <p:cNvSpPr>
            <a:spLocks noGrp="1"/>
          </p:cNvSpPr>
          <p:nvPr>
            <p:ph idx="1"/>
          </p:nvPr>
        </p:nvSpPr>
        <p:spPr>
          <a:xfrm>
            <a:off x="3137449" y="1219200"/>
            <a:ext cx="5549351" cy="5334000"/>
          </a:xfrm>
        </p:spPr>
        <p:txBody>
          <a:bodyPr/>
          <a:lstStyle/>
          <a:p>
            <a:pPr marL="0" indent="0" algn="just">
              <a:buNone/>
            </a:pPr>
            <a:r>
              <a:rPr lang="en-US" dirty="0" smtClean="0"/>
              <a:t>You have the possibility to generate in the system at any time a PDF file with your </a:t>
            </a:r>
            <a:r>
              <a:rPr lang="en-US" dirty="0" err="1" smtClean="0"/>
              <a:t>EoI</a:t>
            </a:r>
            <a:r>
              <a:rPr lang="en-US" dirty="0" smtClean="0"/>
              <a:t> – to use it as a working document.</a:t>
            </a:r>
          </a:p>
          <a:p>
            <a:pPr marL="0" indent="0" algn="just">
              <a:buNone/>
            </a:pPr>
            <a:r>
              <a:rPr lang="en-US" dirty="0" smtClean="0"/>
              <a:t>It can take up to 10 min since you press “Save Phase 1 as PDF File” until the document appears in “</a:t>
            </a:r>
            <a:r>
              <a:rPr lang="en-US" dirty="0" err="1" smtClean="0"/>
              <a:t>Genrated</a:t>
            </a:r>
            <a:r>
              <a:rPr lang="en-US" dirty="0" smtClean="0"/>
              <a:t> files” list. </a:t>
            </a:r>
            <a:endParaRPr lang="en-US" dirty="0"/>
          </a:p>
        </p:txBody>
      </p:sp>
      <p:pic>
        <p:nvPicPr>
          <p:cNvPr id="2051" name="Picture 3" descr="d:\Users\AnnaD\Desktop\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00200"/>
            <a:ext cx="2604048" cy="3429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8601" y="5867400"/>
            <a:ext cx="8763000" cy="584775"/>
          </a:xfrm>
          <a:prstGeom prst="rect">
            <a:avLst/>
          </a:prstGeom>
          <a:noFill/>
        </p:spPr>
        <p:txBody>
          <a:bodyPr wrap="square" rtlCol="0">
            <a:spAutoFit/>
          </a:bodyPr>
          <a:lstStyle/>
          <a:p>
            <a:r>
              <a:rPr lang="en-US" sz="3200" b="1" dirty="0">
                <a:latin typeface="+mn-lt"/>
                <a:cs typeface="+mn-cs"/>
              </a:rPr>
              <a:t>Don’t use the PDF generated for official purposes!</a:t>
            </a:r>
          </a:p>
        </p:txBody>
      </p:sp>
    </p:spTree>
    <p:extLst>
      <p:ext uri="{BB962C8B-B14F-4D97-AF65-F5344CB8AC3E}">
        <p14:creationId xmlns:p14="http://schemas.microsoft.com/office/powerpoint/2010/main" val="1800335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dirty="0" smtClean="0"/>
              <a:t>More info on e-MS</a:t>
            </a:r>
            <a:endParaRPr lang="en-US" dirty="0"/>
          </a:p>
        </p:txBody>
      </p:sp>
      <p:sp>
        <p:nvSpPr>
          <p:cNvPr id="3" name="Content Placeholder 2"/>
          <p:cNvSpPr>
            <a:spLocks noGrp="1"/>
          </p:cNvSpPr>
          <p:nvPr>
            <p:ph idx="1"/>
          </p:nvPr>
        </p:nvSpPr>
        <p:spPr>
          <a:xfrm>
            <a:off x="381000" y="1066800"/>
            <a:ext cx="8229600" cy="4525963"/>
          </a:xfrm>
        </p:spPr>
        <p:txBody>
          <a:bodyPr/>
          <a:lstStyle/>
          <a:p>
            <a:pPr marL="0" indent="0" algn="just">
              <a:buNone/>
            </a:pPr>
            <a:r>
              <a:rPr lang="en-US" sz="2600" dirty="0" smtClean="0"/>
              <a:t>For </a:t>
            </a:r>
            <a:r>
              <a:rPr lang="en-US" sz="2600" b="1" dirty="0" smtClean="0"/>
              <a:t>more e-MS information useful for applicants</a:t>
            </a:r>
            <a:r>
              <a:rPr lang="en-US" sz="2600" dirty="0" smtClean="0"/>
              <a:t>, you can also consult:</a:t>
            </a:r>
          </a:p>
          <a:p>
            <a:pPr algn="just">
              <a:buFontTx/>
              <a:buChar char="-"/>
            </a:pPr>
            <a:r>
              <a:rPr lang="en-US" sz="2600" dirty="0" smtClean="0"/>
              <a:t>Interact tutorial on filling in the AF </a:t>
            </a:r>
            <a:r>
              <a:rPr lang="en-US" sz="2600" u="sng" dirty="0">
                <a:hlinkClick r:id="rId3"/>
              </a:rPr>
              <a:t>https://</a:t>
            </a:r>
            <a:r>
              <a:rPr lang="en-US" sz="2600" u="sng" dirty="0" smtClean="0">
                <a:hlinkClick r:id="rId3"/>
              </a:rPr>
              <a:t>www.youtube.com/playlist?list=PLvYGVfGv4leEn2QC4ztZAFAwlCQztWGyY</a:t>
            </a:r>
            <a:r>
              <a:rPr lang="en-US" sz="2600" u="sng" dirty="0" smtClean="0"/>
              <a:t> (</a:t>
            </a:r>
            <a:r>
              <a:rPr lang="en-US" sz="2600" dirty="0"/>
              <a:t>some extra/different fields may appear in the </a:t>
            </a:r>
            <a:r>
              <a:rPr lang="en-US" sz="2600" dirty="0" smtClean="0"/>
              <a:t>tutorial)</a:t>
            </a:r>
          </a:p>
          <a:p>
            <a:pPr algn="just">
              <a:buFontTx/>
              <a:buChar char="-"/>
            </a:pPr>
            <a:r>
              <a:rPr lang="en-US" sz="2600" b="1" dirty="0" err="1" smtClean="0"/>
              <a:t>ROBG_eMS_guidance_reporting</a:t>
            </a:r>
            <a:r>
              <a:rPr lang="en-US" sz="2600" b="1" dirty="0" smtClean="0"/>
              <a:t> for beneficiaries</a:t>
            </a:r>
            <a:r>
              <a:rPr lang="en-US" sz="2600" dirty="0" smtClean="0"/>
              <a:t> (uploaded at </a:t>
            </a:r>
            <a:r>
              <a:rPr lang="en-US" sz="2600" dirty="0" smtClean="0">
                <a:hlinkClick r:id="rId4"/>
              </a:rPr>
              <a:t>www.ems-robg.mdrap.ro</a:t>
            </a:r>
            <a:r>
              <a:rPr lang="en-US" sz="2600" dirty="0" smtClean="0"/>
              <a:t>) </a:t>
            </a:r>
          </a:p>
          <a:p>
            <a:pPr marL="0" indent="0" algn="just">
              <a:buNone/>
            </a:pPr>
            <a:endParaRPr lang="en-US" sz="1200" dirty="0"/>
          </a:p>
          <a:p>
            <a:pPr marL="0" indent="0" algn="just">
              <a:buNone/>
            </a:pPr>
            <a:r>
              <a:rPr lang="en-US" sz="2600" b="1" dirty="0" smtClean="0"/>
              <a:t>The Word version of the </a:t>
            </a:r>
            <a:r>
              <a:rPr lang="en-US" sz="2600" b="1" dirty="0" err="1" smtClean="0"/>
              <a:t>EoI</a:t>
            </a:r>
            <a:r>
              <a:rPr lang="en-US" sz="2600" dirty="0" smtClean="0"/>
              <a:t> is uploaded on the page </a:t>
            </a:r>
            <a:r>
              <a:rPr lang="en-US" sz="2600" dirty="0" smtClean="0">
                <a:hlinkClick r:id="rId4"/>
              </a:rPr>
              <a:t>www.ems-robg.mdrap.ro</a:t>
            </a:r>
            <a:r>
              <a:rPr lang="en-US" sz="2600" dirty="0" smtClean="0"/>
              <a:t> – use it only as a working tool while drawing up your </a:t>
            </a:r>
            <a:r>
              <a:rPr lang="en-US" sz="2600" dirty="0" err="1" smtClean="0"/>
              <a:t>EoI</a:t>
            </a:r>
            <a:r>
              <a:rPr lang="en-US" sz="2600" dirty="0" smtClean="0"/>
              <a:t>! </a:t>
            </a:r>
            <a:r>
              <a:rPr lang="en-US" sz="2600" b="1" dirty="0"/>
              <a:t>No other </a:t>
            </a:r>
            <a:r>
              <a:rPr lang="en-US" sz="2600" b="1" dirty="0" err="1"/>
              <a:t>EoI</a:t>
            </a:r>
            <a:r>
              <a:rPr lang="en-US" sz="2600" b="1" dirty="0"/>
              <a:t> than the ones submitted via </a:t>
            </a:r>
            <a:r>
              <a:rPr lang="en-US" sz="2600" b="1" dirty="0" smtClean="0">
                <a:hlinkClick r:id="rId4"/>
              </a:rPr>
              <a:t>www.ems-robg.mdrap.ro</a:t>
            </a:r>
            <a:r>
              <a:rPr lang="en-US" sz="2600" b="1" dirty="0" smtClean="0"/>
              <a:t> for Call </a:t>
            </a:r>
            <a:r>
              <a:rPr lang="en-US" sz="2600" b="1" dirty="0"/>
              <a:t>3 will be taken into consideration for assessment!</a:t>
            </a:r>
          </a:p>
          <a:p>
            <a:pPr marL="0" indent="0" algn="just">
              <a:buNone/>
            </a:pPr>
            <a:endParaRPr lang="en-US" sz="2600" b="1" dirty="0" smtClean="0"/>
          </a:p>
        </p:txBody>
      </p:sp>
    </p:spTree>
    <p:extLst>
      <p:ext uri="{BB962C8B-B14F-4D97-AF65-F5344CB8AC3E}">
        <p14:creationId xmlns:p14="http://schemas.microsoft.com/office/powerpoint/2010/main" val="41554118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smtClean="0"/>
              <a:t>Help / Questions</a:t>
            </a:r>
            <a:endParaRPr lang="en-US" sz="4000" dirty="0"/>
          </a:p>
        </p:txBody>
      </p:sp>
      <p:sp>
        <p:nvSpPr>
          <p:cNvPr id="3" name="Content Placeholder 2"/>
          <p:cNvSpPr>
            <a:spLocks noGrp="1"/>
          </p:cNvSpPr>
          <p:nvPr>
            <p:ph idx="1"/>
          </p:nvPr>
        </p:nvSpPr>
        <p:spPr>
          <a:xfrm>
            <a:off x="457200" y="1066800"/>
            <a:ext cx="8229600" cy="4830763"/>
          </a:xfrm>
        </p:spPr>
        <p:txBody>
          <a:bodyPr/>
          <a:lstStyle/>
          <a:p>
            <a:pPr marL="0" indent="0" algn="just">
              <a:buNone/>
            </a:pPr>
            <a:r>
              <a:rPr lang="en-US" sz="2600" dirty="0"/>
              <a:t>For any problems you might experience with </a:t>
            </a:r>
            <a:r>
              <a:rPr lang="en-US" sz="2600" dirty="0" smtClean="0"/>
              <a:t>e-MS</a:t>
            </a:r>
            <a:r>
              <a:rPr lang="en-US" sz="2600" dirty="0"/>
              <a:t>, please contact the </a:t>
            </a:r>
            <a:r>
              <a:rPr lang="en-US" sz="2600" dirty="0" smtClean="0"/>
              <a:t>JS at </a:t>
            </a:r>
            <a:r>
              <a:rPr lang="en-US" sz="2600" dirty="0" smtClean="0">
                <a:hlinkClick r:id="rId3"/>
              </a:rPr>
              <a:t>helpdesk_robg@calarasicbc.ro</a:t>
            </a:r>
            <a:r>
              <a:rPr lang="en-US" sz="2600" dirty="0" smtClean="0"/>
              <a:t> or </a:t>
            </a:r>
            <a:r>
              <a:rPr lang="en-US" sz="2600" dirty="0" smtClean="0">
                <a:hlinkClick r:id="rId4"/>
              </a:rPr>
              <a:t>info@calarasicbc.ro</a:t>
            </a:r>
            <a:r>
              <a:rPr lang="en-US" sz="2600" dirty="0" smtClean="0"/>
              <a:t> or MA at </a:t>
            </a:r>
            <a:r>
              <a:rPr lang="en-US" sz="2600" dirty="0" smtClean="0">
                <a:hlinkClick r:id="rId5"/>
              </a:rPr>
              <a:t>robg@mdrap.ro</a:t>
            </a:r>
            <a:r>
              <a:rPr lang="en-US" sz="2600" dirty="0" smtClean="0"/>
              <a:t> or NA at </a:t>
            </a:r>
            <a:r>
              <a:rPr lang="en-US" sz="2600" dirty="0" smtClean="0">
                <a:hlinkClick r:id="rId6"/>
              </a:rPr>
              <a:t>NA-Ro-BG@mrrb.government.bg</a:t>
            </a:r>
            <a:r>
              <a:rPr lang="en-US" sz="2600" dirty="0" smtClean="0"/>
              <a:t>.</a:t>
            </a:r>
            <a:endParaRPr lang="en-US" sz="2600" dirty="0"/>
          </a:p>
          <a:p>
            <a:pPr marL="0" indent="0" algn="just">
              <a:buNone/>
            </a:pPr>
            <a:r>
              <a:rPr lang="en-US" sz="2600" dirty="0" smtClean="0"/>
              <a:t>Don’t forget to mention:</a:t>
            </a:r>
            <a:endParaRPr lang="en-US" sz="2600" dirty="0"/>
          </a:p>
          <a:p>
            <a:pPr algn="just"/>
            <a:r>
              <a:rPr lang="en-US" sz="2400" b="1" dirty="0" smtClean="0"/>
              <a:t>E-MS </a:t>
            </a:r>
            <a:r>
              <a:rPr lang="en-US" sz="2400" b="1" dirty="0"/>
              <a:t>code </a:t>
            </a:r>
            <a:r>
              <a:rPr lang="en-US" sz="2400" dirty="0"/>
              <a:t>of the project you refer to (ROBG-xx</a:t>
            </a:r>
            <a:r>
              <a:rPr lang="en-US" sz="2400" dirty="0" smtClean="0"/>
              <a:t>) </a:t>
            </a:r>
            <a:endParaRPr lang="en-US" sz="2400" dirty="0"/>
          </a:p>
          <a:p>
            <a:pPr algn="just"/>
            <a:r>
              <a:rPr lang="en-US" sz="2400" b="1" dirty="0" smtClean="0"/>
              <a:t>E-MS Section/Sub-Section/Field </a:t>
            </a:r>
            <a:r>
              <a:rPr lang="en-US" sz="2400" b="1" dirty="0"/>
              <a:t>- </a:t>
            </a:r>
            <a:r>
              <a:rPr lang="en-US" sz="2400" dirty="0"/>
              <a:t>for which you ask the question </a:t>
            </a:r>
          </a:p>
          <a:p>
            <a:pPr algn="just"/>
            <a:r>
              <a:rPr lang="en-US" sz="2400" b="1" dirty="0" smtClean="0"/>
              <a:t>E-MS </a:t>
            </a:r>
            <a:r>
              <a:rPr lang="en-US" sz="2400" b="1" dirty="0"/>
              <a:t>user </a:t>
            </a:r>
            <a:r>
              <a:rPr lang="en-US" sz="2400" dirty="0"/>
              <a:t>that encountered the problem</a:t>
            </a:r>
          </a:p>
          <a:p>
            <a:pPr algn="just"/>
            <a:r>
              <a:rPr lang="en-US" sz="2400" b="1" dirty="0" smtClean="0"/>
              <a:t>Short </a:t>
            </a:r>
            <a:r>
              <a:rPr lang="en-US" sz="2400" b="1" dirty="0"/>
              <a:t>description of the error/problem you encounter </a:t>
            </a:r>
            <a:r>
              <a:rPr lang="en-US" sz="2400" dirty="0"/>
              <a:t>(including actions performed by the e-MS user that triggered the error/problem)</a:t>
            </a:r>
          </a:p>
          <a:p>
            <a:pPr algn="just"/>
            <a:r>
              <a:rPr lang="en-US" sz="2400" b="1" dirty="0" smtClean="0"/>
              <a:t>Print </a:t>
            </a:r>
            <a:r>
              <a:rPr lang="en-US" sz="2400" b="1" dirty="0"/>
              <a:t>screen with the error/problem/message you get from the system</a:t>
            </a:r>
            <a:r>
              <a:rPr lang="en-US" sz="2400" b="1" dirty="0" smtClean="0"/>
              <a:t>.</a:t>
            </a:r>
            <a:endParaRPr lang="en-US" sz="2400" b="1" dirty="0"/>
          </a:p>
        </p:txBody>
      </p:sp>
    </p:spTree>
    <p:extLst>
      <p:ext uri="{BB962C8B-B14F-4D97-AF65-F5344CB8AC3E}">
        <p14:creationId xmlns:p14="http://schemas.microsoft.com/office/powerpoint/2010/main" val="38633571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endParaRPr lang="en-US" dirty="0"/>
          </a:p>
          <a:p>
            <a:pPr marL="0" indent="0" algn="ctr">
              <a:buNone/>
            </a:pPr>
            <a:r>
              <a:rPr lang="en-US" sz="3600" b="1" dirty="0" smtClean="0"/>
              <a:t>Thank you for your attention!</a:t>
            </a:r>
          </a:p>
          <a:p>
            <a:pPr marL="0" indent="0" algn="ctr">
              <a:buNone/>
            </a:pPr>
            <a:endParaRPr lang="en-US" sz="3600" b="1" dirty="0"/>
          </a:p>
        </p:txBody>
      </p:sp>
    </p:spTree>
    <p:extLst>
      <p:ext uri="{BB962C8B-B14F-4D97-AF65-F5344CB8AC3E}">
        <p14:creationId xmlns:p14="http://schemas.microsoft.com/office/powerpoint/2010/main" val="2637218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E-MS Registration</a:t>
            </a:r>
            <a:endParaRPr lang="en-US" sz="4000" dirty="0"/>
          </a:p>
        </p:txBody>
      </p:sp>
      <p:sp>
        <p:nvSpPr>
          <p:cNvPr id="3" name="Content Placeholder 2"/>
          <p:cNvSpPr>
            <a:spLocks noGrp="1"/>
          </p:cNvSpPr>
          <p:nvPr>
            <p:ph idx="1"/>
          </p:nvPr>
        </p:nvSpPr>
        <p:spPr>
          <a:xfrm>
            <a:off x="381000" y="1143000"/>
            <a:ext cx="8229600" cy="4525963"/>
          </a:xfrm>
        </p:spPr>
        <p:txBody>
          <a:bodyPr/>
          <a:lstStyle/>
          <a:p>
            <a:pPr marL="0" indent="0" algn="just">
              <a:buNone/>
            </a:pPr>
            <a:r>
              <a:rPr lang="en-US" sz="3000" dirty="0" smtClean="0"/>
              <a:t>Then, you have to register in the system - </a:t>
            </a:r>
            <a:r>
              <a:rPr lang="en-US" sz="3000" b="1" dirty="0" smtClean="0"/>
              <a:t>only registered users with active accounts can create, fill in and submit an Expression of Interest</a:t>
            </a:r>
            <a:r>
              <a:rPr lang="en-US" sz="3000" dirty="0" smtClean="0"/>
              <a:t>!</a:t>
            </a:r>
            <a:endParaRPr lang="en-US" sz="3000" dirty="0"/>
          </a:p>
        </p:txBody>
      </p:sp>
      <p:pic>
        <p:nvPicPr>
          <p:cNvPr id="3074" name="Picture 2" descr="d:\Users\AnnaD\Desktop\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514600"/>
            <a:ext cx="8330185" cy="4017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256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a:t>E-MS Registration</a:t>
            </a:r>
          </a:p>
        </p:txBody>
      </p:sp>
      <p:sp>
        <p:nvSpPr>
          <p:cNvPr id="3" name="Content Placeholder 2"/>
          <p:cNvSpPr>
            <a:spLocks noGrp="1"/>
          </p:cNvSpPr>
          <p:nvPr>
            <p:ph idx="1"/>
          </p:nvPr>
        </p:nvSpPr>
        <p:spPr>
          <a:xfrm>
            <a:off x="525463" y="1143000"/>
            <a:ext cx="8229600" cy="4525963"/>
          </a:xfrm>
        </p:spPr>
        <p:txBody>
          <a:bodyPr/>
          <a:lstStyle/>
          <a:p>
            <a:pPr marL="0" indent="0" algn="just">
              <a:buNone/>
            </a:pPr>
            <a:r>
              <a:rPr lang="en-US" dirty="0" smtClean="0"/>
              <a:t>After clicking “Register”, fill in the required information, bearing in mind that:</a:t>
            </a:r>
          </a:p>
          <a:p>
            <a:pPr marL="514350" indent="-514350">
              <a:buFont typeface="+mj-lt"/>
              <a:buAutoNum type="arabicPeriod"/>
            </a:pPr>
            <a:r>
              <a:rPr lang="en-GB" sz="2400" dirty="0" smtClean="0"/>
              <a:t>The </a:t>
            </a:r>
            <a:r>
              <a:rPr lang="en-GB" sz="2400" dirty="0"/>
              <a:t>person registering should be preferably </a:t>
            </a:r>
            <a:r>
              <a:rPr lang="en-GB" sz="2400" dirty="0" smtClean="0"/>
              <a:t>                         the contact </a:t>
            </a:r>
            <a:r>
              <a:rPr lang="en-GB" sz="2400" dirty="0"/>
              <a:t>person or the project manager </a:t>
            </a:r>
            <a:r>
              <a:rPr lang="en-GB" sz="2400" dirty="0" smtClean="0"/>
              <a:t>                                 of the lead </a:t>
            </a:r>
            <a:r>
              <a:rPr lang="en-GB" sz="2400" dirty="0"/>
              <a:t>applicant institution/organization.</a:t>
            </a:r>
            <a:endParaRPr lang="en-US" sz="2400" dirty="0"/>
          </a:p>
          <a:p>
            <a:pPr marL="514350" indent="-514350">
              <a:buFont typeface="+mj-lt"/>
              <a:buAutoNum type="arabicPeriod"/>
            </a:pPr>
            <a:r>
              <a:rPr lang="en-GB" sz="2400" dirty="0"/>
              <a:t>The username </a:t>
            </a:r>
            <a:r>
              <a:rPr lang="en-GB" sz="2400" dirty="0" smtClean="0"/>
              <a:t>in </a:t>
            </a:r>
            <a:r>
              <a:rPr lang="en-GB" sz="2400" dirty="0"/>
              <a:t>the system should be: </a:t>
            </a:r>
          </a:p>
          <a:p>
            <a:pPr marL="0" indent="0">
              <a:buNone/>
            </a:pPr>
            <a:r>
              <a:rPr lang="en-GB" sz="2400" b="1" dirty="0" smtClean="0"/>
              <a:t>		</a:t>
            </a:r>
            <a:r>
              <a:rPr lang="en-GB" sz="2400" b="1" dirty="0" err="1" smtClean="0"/>
              <a:t>firstname.lastname</a:t>
            </a:r>
            <a:endParaRPr lang="en-GB" sz="2400" dirty="0" smtClean="0"/>
          </a:p>
          <a:p>
            <a:pPr marL="457200" indent="-457200">
              <a:buAutoNum type="arabicPeriod" startAt="3"/>
            </a:pPr>
            <a:r>
              <a:rPr lang="en-GB" sz="2400" dirty="0" smtClean="0"/>
              <a:t>The </a:t>
            </a:r>
            <a:r>
              <a:rPr lang="en-GB" sz="2400" dirty="0"/>
              <a:t>e-mail registered in the system should be                                       your official address, which you use more                            frequently at </a:t>
            </a:r>
            <a:r>
              <a:rPr lang="en-GB" sz="2400" dirty="0" smtClean="0"/>
              <a:t>work.</a:t>
            </a:r>
          </a:p>
          <a:p>
            <a:pPr marL="457200" indent="-457200">
              <a:buAutoNum type="arabicPeriod" startAt="3"/>
            </a:pPr>
            <a:r>
              <a:rPr lang="en-GB" sz="2400" dirty="0" smtClean="0"/>
              <a:t>The </a:t>
            </a:r>
            <a:r>
              <a:rPr lang="en-GB" sz="2400" dirty="0"/>
              <a:t>password used should be formed of at least 8 characters, one capital letter and one digit!</a:t>
            </a:r>
            <a:endParaRPr lang="en-US" sz="2400" dirty="0"/>
          </a:p>
          <a:p>
            <a:pPr marL="0" indent="0" algn="just">
              <a:buNone/>
            </a:pPr>
            <a:endParaRPr lang="en-US" dirty="0" smtClean="0"/>
          </a:p>
          <a:p>
            <a:pPr marL="0" indent="0" algn="just">
              <a:buNone/>
            </a:pPr>
            <a:endParaRPr lang="en-US" dirty="0"/>
          </a:p>
        </p:txBody>
      </p:sp>
      <p:pic>
        <p:nvPicPr>
          <p:cNvPr id="2051" name="Picture 3" descr="d:\Users\AnnaD\Desktop\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2133599"/>
            <a:ext cx="2125663" cy="2767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99053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a:t>E-MS Registration</a:t>
            </a:r>
          </a:p>
        </p:txBody>
      </p:sp>
      <p:sp>
        <p:nvSpPr>
          <p:cNvPr id="3" name="Content Placeholder 2"/>
          <p:cNvSpPr>
            <a:spLocks noGrp="1"/>
          </p:cNvSpPr>
          <p:nvPr>
            <p:ph idx="1"/>
          </p:nvPr>
        </p:nvSpPr>
        <p:spPr>
          <a:xfrm>
            <a:off x="457200" y="1143000"/>
            <a:ext cx="8229600" cy="4525963"/>
          </a:xfrm>
        </p:spPr>
        <p:txBody>
          <a:bodyPr/>
          <a:lstStyle/>
          <a:p>
            <a:pPr marL="0" indent="0" algn="just">
              <a:buNone/>
            </a:pPr>
            <a:r>
              <a:rPr lang="en-US" dirty="0" smtClean="0"/>
              <a:t>Last step in the registration – you will receive a confirmation email with a link that you have to follow to activate your account. After confirmation, you are ready to log in and fill in the </a:t>
            </a:r>
            <a:r>
              <a:rPr lang="en-US" dirty="0" err="1" smtClean="0"/>
              <a:t>EoI</a:t>
            </a:r>
            <a:r>
              <a:rPr lang="en-US" dirty="0" smtClean="0"/>
              <a:t>!</a:t>
            </a:r>
          </a:p>
          <a:p>
            <a:pPr marL="0" indent="0" algn="just">
              <a:buNone/>
            </a:pPr>
            <a:endParaRPr lang="en-US" dirty="0" smtClean="0"/>
          </a:p>
        </p:txBody>
      </p:sp>
      <p:pic>
        <p:nvPicPr>
          <p:cNvPr id="1026" name="Picture 2" descr="d:\Users\AnnaD\Desktop\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3810000"/>
            <a:ext cx="5772150"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7123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4000" dirty="0"/>
              <a:t>E-MS </a:t>
            </a:r>
            <a:r>
              <a:rPr lang="en-US" sz="4000" dirty="0" smtClean="0"/>
              <a:t>Login</a:t>
            </a:r>
            <a:endParaRPr lang="en-US" sz="4000" dirty="0"/>
          </a:p>
        </p:txBody>
      </p:sp>
      <p:sp>
        <p:nvSpPr>
          <p:cNvPr id="3" name="Content Placeholder 2"/>
          <p:cNvSpPr>
            <a:spLocks noGrp="1"/>
          </p:cNvSpPr>
          <p:nvPr>
            <p:ph idx="1"/>
          </p:nvPr>
        </p:nvSpPr>
        <p:spPr>
          <a:xfrm>
            <a:off x="457200" y="1143000"/>
            <a:ext cx="8229600" cy="4525963"/>
          </a:xfrm>
        </p:spPr>
        <p:txBody>
          <a:bodyPr/>
          <a:lstStyle/>
          <a:p>
            <a:pPr marL="0" indent="0" algn="just">
              <a:buNone/>
            </a:pPr>
            <a:r>
              <a:rPr lang="en-US" dirty="0" smtClean="0"/>
              <a:t>Fill in the “</a:t>
            </a:r>
            <a:r>
              <a:rPr lang="en-US" i="1" dirty="0" smtClean="0"/>
              <a:t>Username”</a:t>
            </a:r>
            <a:r>
              <a:rPr lang="en-US" dirty="0" smtClean="0"/>
              <a:t> and “</a:t>
            </a:r>
            <a:r>
              <a:rPr lang="en-US" i="1" dirty="0" smtClean="0"/>
              <a:t>Password” </a:t>
            </a:r>
            <a:r>
              <a:rPr lang="en-US" dirty="0" smtClean="0"/>
              <a:t>and click “Login”:</a:t>
            </a:r>
          </a:p>
          <a:p>
            <a:pPr marL="0" indent="0" algn="just">
              <a:buNone/>
            </a:pPr>
            <a:endParaRPr lang="en-US" dirty="0"/>
          </a:p>
          <a:p>
            <a:pPr marL="0" indent="0" algn="just">
              <a:buNone/>
            </a:pPr>
            <a:r>
              <a:rPr lang="en-US" dirty="0" smtClean="0"/>
              <a:t>You are then directed to the Dashboard (your main page in e-MS), where you should click “Add project” to start creating the </a:t>
            </a:r>
            <a:r>
              <a:rPr lang="en-US" dirty="0" err="1" smtClean="0"/>
              <a:t>EoI</a:t>
            </a:r>
            <a:r>
              <a:rPr lang="en-US" dirty="0" smtClean="0"/>
              <a:t>.</a:t>
            </a:r>
            <a:endParaRPr lang="en-US" dirty="0"/>
          </a:p>
        </p:txBody>
      </p:sp>
      <p:pic>
        <p:nvPicPr>
          <p:cNvPr id="2051" name="Picture 3" descr="d:\Users\AnnaD\Desktop\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152" y="1676400"/>
            <a:ext cx="3186113" cy="99853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Users\AnnaD\Desktop\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8799" y="4419600"/>
            <a:ext cx="7095597"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71486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err="1" smtClean="0"/>
              <a:t>EoI</a:t>
            </a:r>
            <a:r>
              <a:rPr lang="en-US" sz="4000" dirty="0" smtClean="0"/>
              <a:t> Creation</a:t>
            </a:r>
            <a:endParaRPr lang="en-US" sz="4000" dirty="0"/>
          </a:p>
        </p:txBody>
      </p:sp>
      <p:sp>
        <p:nvSpPr>
          <p:cNvPr id="3" name="Content Placeholder 2"/>
          <p:cNvSpPr>
            <a:spLocks noGrp="1"/>
          </p:cNvSpPr>
          <p:nvPr>
            <p:ph idx="1"/>
          </p:nvPr>
        </p:nvSpPr>
        <p:spPr>
          <a:xfrm>
            <a:off x="419100" y="1143000"/>
            <a:ext cx="8229600" cy="4525963"/>
          </a:xfrm>
        </p:spPr>
        <p:txBody>
          <a:bodyPr/>
          <a:lstStyle/>
          <a:p>
            <a:pPr marL="0" indent="0" algn="just">
              <a:buNone/>
            </a:pPr>
            <a:r>
              <a:rPr lang="en-US" sz="2600" dirty="0" smtClean="0"/>
              <a:t>Calls window will appear on screen with all open calls in the electronic system. Click “Apply” on </a:t>
            </a:r>
            <a:r>
              <a:rPr lang="en-US" sz="2600" b="1" dirty="0" smtClean="0"/>
              <a:t>Call 3 for PA 1, 2 and 3.</a:t>
            </a:r>
          </a:p>
          <a:p>
            <a:pPr marL="0" indent="0" algn="just">
              <a:buNone/>
            </a:pPr>
            <a:endParaRPr lang="en-US" dirty="0" smtClean="0"/>
          </a:p>
          <a:p>
            <a:pPr marL="0" indent="0" algn="just">
              <a:buNone/>
            </a:pPr>
            <a:endParaRPr lang="en-US" dirty="0" smtClean="0"/>
          </a:p>
          <a:p>
            <a:pPr marL="0" indent="0" algn="just">
              <a:buNone/>
            </a:pPr>
            <a:endParaRPr lang="en-US" sz="1400" dirty="0" smtClean="0"/>
          </a:p>
          <a:p>
            <a:pPr marL="0" indent="0" algn="just">
              <a:buNone/>
            </a:pPr>
            <a:r>
              <a:rPr lang="en-US" sz="2600" dirty="0" smtClean="0"/>
              <a:t>Click “Create” – a ROBG code is generated and </a:t>
            </a:r>
            <a:r>
              <a:rPr lang="en-US" sz="2600" dirty="0" err="1" smtClean="0"/>
              <a:t>EoI</a:t>
            </a:r>
            <a:r>
              <a:rPr lang="en-US" sz="2600" dirty="0" smtClean="0"/>
              <a:t> </a:t>
            </a:r>
            <a:r>
              <a:rPr lang="en-US" sz="2600" dirty="0"/>
              <a:t>is now opened </a:t>
            </a:r>
            <a:r>
              <a:rPr lang="en-US" sz="2600" dirty="0" smtClean="0"/>
              <a:t>for</a:t>
            </a:r>
          </a:p>
          <a:p>
            <a:pPr marL="0" indent="0" algn="just">
              <a:buNone/>
            </a:pPr>
            <a:r>
              <a:rPr lang="en-US" sz="2600" dirty="0" smtClean="0"/>
              <a:t>editing.</a:t>
            </a:r>
          </a:p>
          <a:p>
            <a:pPr marL="0" indent="0" algn="just">
              <a:buNone/>
            </a:pPr>
            <a:endParaRPr lang="en-US" sz="2600" dirty="0"/>
          </a:p>
        </p:txBody>
      </p:sp>
      <p:pic>
        <p:nvPicPr>
          <p:cNvPr id="3074" name="Picture 2" descr="d:\Users\AnnaD\Desktop\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981200"/>
            <a:ext cx="6629400" cy="11131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Users\AnnaD\Desktop\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3600" y="3962400"/>
            <a:ext cx="6534912" cy="2544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781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How to fill in the </a:t>
            </a:r>
            <a:r>
              <a:rPr lang="en-US" sz="4000" dirty="0" err="1" smtClean="0"/>
              <a:t>EoI</a:t>
            </a:r>
            <a:endParaRPr lang="en-US" sz="4000" dirty="0"/>
          </a:p>
        </p:txBody>
      </p:sp>
      <p:sp>
        <p:nvSpPr>
          <p:cNvPr id="3" name="Content Placeholder 2"/>
          <p:cNvSpPr>
            <a:spLocks noGrp="1"/>
          </p:cNvSpPr>
          <p:nvPr>
            <p:ph idx="1"/>
          </p:nvPr>
        </p:nvSpPr>
        <p:spPr>
          <a:xfrm>
            <a:off x="533400" y="1219200"/>
            <a:ext cx="8229600" cy="4525963"/>
          </a:xfrm>
        </p:spPr>
        <p:txBody>
          <a:bodyPr/>
          <a:lstStyle/>
          <a:p>
            <a:pPr marL="0" indent="0" algn="just">
              <a:buNone/>
            </a:pPr>
            <a:r>
              <a:rPr lang="en-US" sz="2800" dirty="0" smtClean="0"/>
              <a:t>All sections have to be filled in, preferably in the order they appear on the screen. </a:t>
            </a:r>
            <a:r>
              <a:rPr lang="en-US" sz="2800" dirty="0"/>
              <a:t>When you access a section, </a:t>
            </a:r>
            <a:r>
              <a:rPr lang="en-US" sz="2800" dirty="0" smtClean="0"/>
              <a:t>sub-sections </a:t>
            </a:r>
            <a:r>
              <a:rPr lang="en-US" sz="2800" dirty="0"/>
              <a:t>appear </a:t>
            </a:r>
            <a:r>
              <a:rPr lang="en-US" sz="2800" dirty="0" smtClean="0"/>
              <a:t>on the screen for </a:t>
            </a:r>
            <a:r>
              <a:rPr lang="en-US" sz="2800" dirty="0"/>
              <a:t>you to fill in. </a:t>
            </a:r>
            <a:endParaRPr lang="en-US" sz="2800" dirty="0" smtClean="0"/>
          </a:p>
          <a:p>
            <a:pPr marL="0" indent="0" algn="just">
              <a:buNone/>
            </a:pPr>
            <a:r>
              <a:rPr lang="en-US" sz="2800" dirty="0" smtClean="0"/>
              <a:t>The fields </a:t>
            </a:r>
            <a:r>
              <a:rPr lang="en-US" sz="2800" dirty="0"/>
              <a:t>that you can’t edit </a:t>
            </a:r>
            <a:r>
              <a:rPr lang="en-US" sz="2800" dirty="0" smtClean="0"/>
              <a:t>(usually colored in grey) are </a:t>
            </a:r>
            <a:r>
              <a:rPr lang="en-US" sz="2800" dirty="0"/>
              <a:t>automatically calculated by the system.</a:t>
            </a:r>
          </a:p>
          <a:p>
            <a:pPr marL="0" indent="0" algn="just">
              <a:buNone/>
            </a:pPr>
            <a:r>
              <a:rPr lang="en-US" sz="2800" dirty="0" smtClean="0"/>
              <a:t>For </a:t>
            </a:r>
            <a:r>
              <a:rPr lang="en-US" sz="2800" dirty="0" err="1" smtClean="0"/>
              <a:t>EoI</a:t>
            </a:r>
            <a:r>
              <a:rPr lang="en-US" sz="2800" dirty="0" smtClean="0"/>
              <a:t>, only the following sections of the Application Form are visible to applicants:</a:t>
            </a:r>
          </a:p>
          <a:p>
            <a:pPr marL="914400" lvl="1" indent="-514350" algn="just">
              <a:buAutoNum type="alphaUcPeriod"/>
            </a:pPr>
            <a:r>
              <a:rPr lang="en-US" sz="2400" dirty="0" smtClean="0"/>
              <a:t>Project Summary </a:t>
            </a:r>
          </a:p>
          <a:p>
            <a:pPr marL="914400" lvl="1" indent="-514350" algn="just">
              <a:buAutoNum type="alphaUcPeriod"/>
            </a:pPr>
            <a:r>
              <a:rPr lang="en-US" sz="2400" dirty="0" smtClean="0"/>
              <a:t>Partner </a:t>
            </a:r>
          </a:p>
          <a:p>
            <a:pPr marL="914400" lvl="1" indent="-514350" algn="just">
              <a:buAutoNum type="alphaUcPeriod"/>
            </a:pPr>
            <a:r>
              <a:rPr lang="en-US" sz="2400" dirty="0" smtClean="0"/>
              <a:t>Project Description </a:t>
            </a:r>
          </a:p>
          <a:p>
            <a:pPr marL="400050" lvl="1" indent="0" algn="just">
              <a:buNone/>
            </a:pPr>
            <a:r>
              <a:rPr lang="en-US" sz="2400" dirty="0" smtClean="0"/>
              <a:t>G. Attachments.</a:t>
            </a:r>
          </a:p>
          <a:p>
            <a:pPr marL="0" indent="0" algn="just">
              <a:buNone/>
            </a:pPr>
            <a:endParaRPr lang="en-US" sz="2800" dirty="0" smtClean="0"/>
          </a:p>
          <a:p>
            <a:pPr marL="0" indent="0" algn="just">
              <a:buNone/>
            </a:pPr>
            <a:endParaRPr lang="en-US" sz="2800" dirty="0"/>
          </a:p>
        </p:txBody>
      </p:sp>
    </p:spTree>
    <p:extLst>
      <p:ext uri="{BB962C8B-B14F-4D97-AF65-F5344CB8AC3E}">
        <p14:creationId xmlns:p14="http://schemas.microsoft.com/office/powerpoint/2010/main" val="6762140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sz="4000" dirty="0" smtClean="0"/>
              <a:t>A. Project Summary</a:t>
            </a:r>
            <a:endParaRPr lang="en-US" sz="4000" dirty="0"/>
          </a:p>
        </p:txBody>
      </p:sp>
      <p:sp>
        <p:nvSpPr>
          <p:cNvPr id="3" name="Content Placeholder 2"/>
          <p:cNvSpPr>
            <a:spLocks noGrp="1"/>
          </p:cNvSpPr>
          <p:nvPr>
            <p:ph idx="1"/>
          </p:nvPr>
        </p:nvSpPr>
        <p:spPr>
          <a:xfrm>
            <a:off x="533400" y="1122780"/>
            <a:ext cx="8229600" cy="4525963"/>
          </a:xfrm>
        </p:spPr>
        <p:txBody>
          <a:bodyPr/>
          <a:lstStyle/>
          <a:p>
            <a:pPr marL="0" indent="0" algn="just">
              <a:buNone/>
            </a:pPr>
            <a:r>
              <a:rPr lang="en-US" sz="2600" dirty="0" smtClean="0"/>
              <a:t>Select the </a:t>
            </a:r>
            <a:r>
              <a:rPr lang="en-US" sz="2600" dirty="0" err="1" smtClean="0"/>
              <a:t>programme</a:t>
            </a:r>
            <a:r>
              <a:rPr lang="en-US" sz="2600" dirty="0" smtClean="0"/>
              <a:t> priority and specific objective the </a:t>
            </a:r>
            <a:r>
              <a:rPr lang="en-US" sz="2600" dirty="0" err="1" smtClean="0"/>
              <a:t>EoI</a:t>
            </a:r>
            <a:r>
              <a:rPr lang="en-US" sz="2600" dirty="0" smtClean="0"/>
              <a:t> is addressing, fill in the descriptive text fields and Start and End dates for your project:</a:t>
            </a:r>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2800" b="1" dirty="0" smtClean="0"/>
          </a:p>
          <a:p>
            <a:pPr marL="0" indent="0" algn="just">
              <a:buNone/>
            </a:pPr>
            <a:endParaRPr lang="en-US" sz="2800" b="1" dirty="0"/>
          </a:p>
          <a:p>
            <a:pPr marL="0" indent="0" algn="just">
              <a:buNone/>
            </a:pPr>
            <a:endParaRPr lang="en-US" sz="1400" b="1" dirty="0" smtClean="0"/>
          </a:p>
          <a:p>
            <a:pPr marL="0" indent="0" algn="just">
              <a:buNone/>
            </a:pPr>
            <a:r>
              <a:rPr lang="en-US" sz="2800" b="1" dirty="0" smtClean="0"/>
              <a:t>Press the Save button before you leave the section!</a:t>
            </a:r>
          </a:p>
          <a:p>
            <a:pPr marL="0" indent="0" algn="just">
              <a:buNone/>
            </a:pPr>
            <a:endParaRPr lang="en-US" dirty="0" smtClean="0"/>
          </a:p>
          <a:p>
            <a:pPr marL="0" indent="0" algn="just">
              <a:buNone/>
            </a:pPr>
            <a:endParaRPr lang="en-US" dirty="0"/>
          </a:p>
        </p:txBody>
      </p:sp>
      <p:pic>
        <p:nvPicPr>
          <p:cNvPr id="5" name="Picture 6" descr="d:\Users\AnnaD\Desktop\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2409669"/>
            <a:ext cx="7010400" cy="356266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133600" y="4305300"/>
            <a:ext cx="31242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15000" y="4191000"/>
            <a:ext cx="3276600" cy="2133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Focus on project </a:t>
            </a:r>
            <a:r>
              <a:rPr lang="en-US" b="1" dirty="0" smtClean="0">
                <a:solidFill>
                  <a:schemeClr val="tx1"/>
                </a:solidFill>
              </a:rPr>
              <a:t>duration when filling in Start and End dates!</a:t>
            </a:r>
          </a:p>
          <a:p>
            <a:pPr algn="ctr"/>
            <a:r>
              <a:rPr lang="en-US" dirty="0" smtClean="0">
                <a:solidFill>
                  <a:schemeClr val="tx1"/>
                </a:solidFill>
              </a:rPr>
              <a:t>Is recommended to </a:t>
            </a:r>
            <a:r>
              <a:rPr lang="en-US" b="1" dirty="0" smtClean="0">
                <a:solidFill>
                  <a:schemeClr val="tx1"/>
                </a:solidFill>
              </a:rPr>
              <a:t>use dates from 2018.</a:t>
            </a:r>
            <a:r>
              <a:rPr lang="en-US" dirty="0" smtClean="0">
                <a:solidFill>
                  <a:schemeClr val="tx1"/>
                </a:solidFill>
              </a:rPr>
              <a:t> </a:t>
            </a:r>
            <a:r>
              <a:rPr lang="en-US" dirty="0">
                <a:solidFill>
                  <a:schemeClr val="tx1"/>
                </a:solidFill>
              </a:rPr>
              <a:t>Start and End Dates will be edited later in case your project is approved for financing by MC after Step </a:t>
            </a:r>
            <a:r>
              <a:rPr lang="en-US" dirty="0" smtClean="0">
                <a:solidFill>
                  <a:schemeClr val="tx1"/>
                </a:solidFill>
              </a:rPr>
              <a:t>2 (which </a:t>
            </a:r>
            <a:r>
              <a:rPr lang="en-US" dirty="0">
                <a:solidFill>
                  <a:schemeClr val="tx1"/>
                </a:solidFill>
              </a:rPr>
              <a:t>is estimated for </a:t>
            </a:r>
            <a:r>
              <a:rPr lang="en-US" dirty="0" smtClean="0">
                <a:solidFill>
                  <a:schemeClr val="tx1"/>
                </a:solidFill>
              </a:rPr>
              <a:t>2018)!</a:t>
            </a:r>
            <a:endParaRPr lang="en-US" dirty="0">
              <a:solidFill>
                <a:schemeClr val="tx1"/>
              </a:solidFill>
            </a:endParaRPr>
          </a:p>
        </p:txBody>
      </p:sp>
      <p:sp>
        <p:nvSpPr>
          <p:cNvPr id="8" name="Right Arrow 7"/>
          <p:cNvSpPr/>
          <p:nvPr/>
        </p:nvSpPr>
        <p:spPr>
          <a:xfrm>
            <a:off x="5257800" y="4419600"/>
            <a:ext cx="457200" cy="228600"/>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886885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8260</TotalTime>
  <Words>4279</Words>
  <Application>Microsoft Office PowerPoint</Application>
  <PresentationFormat>On-screen Show (4:3)</PresentationFormat>
  <Paragraphs>355</Paragraphs>
  <Slides>29</Slides>
  <Notes>29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E-MS Registration</vt:lpstr>
      <vt:lpstr>E-MS Registration</vt:lpstr>
      <vt:lpstr>E-MS Registration</vt:lpstr>
      <vt:lpstr>E-MS Registration</vt:lpstr>
      <vt:lpstr>E-MS Login</vt:lpstr>
      <vt:lpstr>EoI Creation</vt:lpstr>
      <vt:lpstr>How to fill in the EoI</vt:lpstr>
      <vt:lpstr>A. Project Summary</vt:lpstr>
      <vt:lpstr>A. Project Summary</vt:lpstr>
      <vt:lpstr>B. Partner</vt:lpstr>
      <vt:lpstr>B. Partner</vt:lpstr>
      <vt:lpstr>B. Partner</vt:lpstr>
      <vt:lpstr>C. Project Description</vt:lpstr>
      <vt:lpstr>C. Project Description</vt:lpstr>
      <vt:lpstr>C. Project Description</vt:lpstr>
      <vt:lpstr>C. Project Description</vt:lpstr>
      <vt:lpstr>G. Attachments</vt:lpstr>
      <vt:lpstr>G. Attachments</vt:lpstr>
      <vt:lpstr>G. Attachments</vt:lpstr>
      <vt:lpstr>G. Attachments</vt:lpstr>
      <vt:lpstr>G. Attachments</vt:lpstr>
      <vt:lpstr>G. Attachments</vt:lpstr>
      <vt:lpstr>EoI Submission</vt:lpstr>
      <vt:lpstr>EoI Submission</vt:lpstr>
      <vt:lpstr>PDF generation</vt:lpstr>
      <vt:lpstr>More info on e-MS</vt:lpstr>
      <vt:lpstr>Help / Questions</vt:lpstr>
      <vt:lpstr>PowerPoint Presentation</vt:lpstr>
    </vt:vector>
  </TitlesOfParts>
  <Company>MRQ</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vmp</dc:creator>
  <cp:lastModifiedBy>Ana Varnaiote</cp:lastModifiedBy>
  <cp:revision>1034</cp:revision>
  <cp:lastPrinted>2017-03-21T13:21:56Z</cp:lastPrinted>
  <dcterms:created xsi:type="dcterms:W3CDTF">2007-11-21T13:10:07Z</dcterms:created>
  <dcterms:modified xsi:type="dcterms:W3CDTF">2017-04-12T07:29:46Z</dcterms:modified>
</cp:coreProperties>
</file>