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320" r:id="rId2"/>
    <p:sldId id="411" r:id="rId3"/>
    <p:sldId id="441" r:id="rId4"/>
    <p:sldId id="440" r:id="rId5"/>
    <p:sldId id="442" r:id="rId6"/>
    <p:sldId id="443" r:id="rId7"/>
    <p:sldId id="466" r:id="rId8"/>
    <p:sldId id="467" r:id="rId9"/>
    <p:sldId id="468" r:id="rId10"/>
    <p:sldId id="448" r:id="rId11"/>
    <p:sldId id="449" r:id="rId12"/>
    <p:sldId id="469" r:id="rId13"/>
    <p:sldId id="458" r:id="rId14"/>
    <p:sldId id="456" r:id="rId15"/>
    <p:sldId id="457" r:id="rId16"/>
    <p:sldId id="450" r:id="rId17"/>
    <p:sldId id="459" r:id="rId18"/>
    <p:sldId id="462" r:id="rId19"/>
    <p:sldId id="460" r:id="rId20"/>
    <p:sldId id="451" r:id="rId21"/>
    <p:sldId id="464" r:id="rId22"/>
    <p:sldId id="452" r:id="rId23"/>
    <p:sldId id="453" r:id="rId24"/>
    <p:sldId id="455" r:id="rId25"/>
    <p:sldId id="454" r:id="rId26"/>
    <p:sldId id="463" r:id="rId27"/>
    <p:sldId id="405" r:id="rId28"/>
    <p:sldId id="321"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FC2812"/>
    <a:srgbClr val="003366"/>
    <a:srgbClr val="BCCF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vertBarState="maximized">
    <p:restoredLeft sz="12323" autoAdjust="0"/>
    <p:restoredTop sz="94070" autoAdjust="0"/>
  </p:normalViewPr>
  <p:slideViewPr>
    <p:cSldViewPr>
      <p:cViewPr varScale="1">
        <p:scale>
          <a:sx n="75" d="100"/>
          <a:sy n="75" d="100"/>
        </p:scale>
        <p:origin x="-732" y="0"/>
      </p:cViewPr>
      <p:guideLst>
        <p:guide orient="horz" pos="2160"/>
        <p:guide pos="2880"/>
      </p:guideLst>
    </p:cSldViewPr>
  </p:slideViewPr>
  <p:outlineViewPr>
    <p:cViewPr>
      <p:scale>
        <a:sx n="33" d="100"/>
        <a:sy n="33" d="100"/>
      </p:scale>
      <p:origin x="0" y="501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0" d="100"/>
          <a:sy n="60" d="100"/>
        </p:scale>
        <p:origin x="-247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693" cy="456537"/>
          </a:xfrm>
          <a:prstGeom prst="rect">
            <a:avLst/>
          </a:prstGeom>
        </p:spPr>
        <p:txBody>
          <a:bodyPr vert="horz" lIns="90673" tIns="45337" rIns="90673" bIns="45337" rtlCol="0"/>
          <a:lstStyle>
            <a:lvl1pPr algn="l">
              <a:defRPr sz="1200">
                <a:latin typeface="Arial" charset="0"/>
                <a:cs typeface="+mn-cs"/>
              </a:defRPr>
            </a:lvl1pPr>
          </a:lstStyle>
          <a:p>
            <a:pPr>
              <a:defRPr/>
            </a:pPr>
            <a:endParaRPr lang="ro-RO"/>
          </a:p>
        </p:txBody>
      </p:sp>
      <p:sp>
        <p:nvSpPr>
          <p:cNvPr id="3" name="Date Placeholder 2"/>
          <p:cNvSpPr>
            <a:spLocks noGrp="1"/>
          </p:cNvSpPr>
          <p:nvPr>
            <p:ph type="dt" sz="quarter" idx="1"/>
          </p:nvPr>
        </p:nvSpPr>
        <p:spPr>
          <a:xfrm>
            <a:off x="3884703" y="1"/>
            <a:ext cx="2971693" cy="456537"/>
          </a:xfrm>
          <a:prstGeom prst="rect">
            <a:avLst/>
          </a:prstGeom>
        </p:spPr>
        <p:txBody>
          <a:bodyPr vert="horz" lIns="90673" tIns="45337" rIns="90673" bIns="45337" rtlCol="0"/>
          <a:lstStyle>
            <a:lvl1pPr algn="r">
              <a:defRPr sz="1200">
                <a:latin typeface="Arial" charset="0"/>
                <a:cs typeface="+mn-cs"/>
              </a:defRPr>
            </a:lvl1pPr>
          </a:lstStyle>
          <a:p>
            <a:pPr>
              <a:defRPr/>
            </a:pPr>
            <a:fld id="{755070D7-6F45-4867-8562-F18679E49EE9}" type="datetimeFigureOut">
              <a:rPr lang="ro-RO"/>
              <a:pPr>
                <a:defRPr/>
              </a:pPr>
              <a:t>12.04.2017</a:t>
            </a:fld>
            <a:endParaRPr lang="ro-RO"/>
          </a:p>
        </p:txBody>
      </p:sp>
      <p:sp>
        <p:nvSpPr>
          <p:cNvPr id="4" name="Footer Placeholder 3"/>
          <p:cNvSpPr>
            <a:spLocks noGrp="1"/>
          </p:cNvSpPr>
          <p:nvPr>
            <p:ph type="ftr" sz="quarter" idx="2"/>
          </p:nvPr>
        </p:nvSpPr>
        <p:spPr>
          <a:xfrm>
            <a:off x="0" y="8685990"/>
            <a:ext cx="2971693" cy="456537"/>
          </a:xfrm>
          <a:prstGeom prst="rect">
            <a:avLst/>
          </a:prstGeom>
        </p:spPr>
        <p:txBody>
          <a:bodyPr vert="horz" lIns="90673" tIns="45337" rIns="90673" bIns="45337" rtlCol="0" anchor="b"/>
          <a:lstStyle>
            <a:lvl1pPr algn="l">
              <a:defRPr sz="1200">
                <a:latin typeface="Arial" charset="0"/>
                <a:cs typeface="+mn-cs"/>
              </a:defRPr>
            </a:lvl1pPr>
          </a:lstStyle>
          <a:p>
            <a:pPr>
              <a:defRPr/>
            </a:pPr>
            <a:endParaRPr lang="ro-RO"/>
          </a:p>
        </p:txBody>
      </p:sp>
      <p:sp>
        <p:nvSpPr>
          <p:cNvPr id="5" name="Slide Number Placeholder 4"/>
          <p:cNvSpPr>
            <a:spLocks noGrp="1"/>
          </p:cNvSpPr>
          <p:nvPr>
            <p:ph type="sldNum" sz="quarter" idx="3"/>
          </p:nvPr>
        </p:nvSpPr>
        <p:spPr>
          <a:xfrm>
            <a:off x="3884703" y="8685990"/>
            <a:ext cx="2971693" cy="456537"/>
          </a:xfrm>
          <a:prstGeom prst="rect">
            <a:avLst/>
          </a:prstGeom>
        </p:spPr>
        <p:txBody>
          <a:bodyPr vert="horz" lIns="90673" tIns="45337" rIns="90673" bIns="45337" rtlCol="0" anchor="b"/>
          <a:lstStyle>
            <a:lvl1pPr algn="r">
              <a:defRPr sz="1200">
                <a:latin typeface="Arial" charset="0"/>
                <a:cs typeface="+mn-cs"/>
              </a:defRPr>
            </a:lvl1pPr>
          </a:lstStyle>
          <a:p>
            <a:pPr>
              <a:defRPr/>
            </a:pPr>
            <a:fld id="{3B18BE95-9A24-4AA0-A21D-6F5EBCB54953}" type="slidenum">
              <a:rPr lang="ro-RO"/>
              <a:pPr>
                <a:defRPr/>
              </a:pPr>
              <a:t>‹#›</a:t>
            </a:fld>
            <a:endParaRPr lang="ro-RO"/>
          </a:p>
        </p:txBody>
      </p:sp>
    </p:spTree>
    <p:extLst>
      <p:ext uri="{BB962C8B-B14F-4D97-AF65-F5344CB8AC3E}">
        <p14:creationId xmlns:p14="http://schemas.microsoft.com/office/powerpoint/2010/main" val="226136251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693" cy="456537"/>
          </a:xfrm>
          <a:prstGeom prst="rect">
            <a:avLst/>
          </a:prstGeom>
        </p:spPr>
        <p:txBody>
          <a:bodyPr vert="horz" lIns="90673" tIns="45337" rIns="90673" bIns="45337" rtlCol="0"/>
          <a:lstStyle>
            <a:lvl1pPr algn="l">
              <a:defRPr sz="1200">
                <a:latin typeface="Arial" charset="0"/>
                <a:cs typeface="+mn-cs"/>
              </a:defRPr>
            </a:lvl1pPr>
          </a:lstStyle>
          <a:p>
            <a:pPr>
              <a:defRPr/>
            </a:pPr>
            <a:endParaRPr lang="ro-RO"/>
          </a:p>
        </p:txBody>
      </p:sp>
      <p:sp>
        <p:nvSpPr>
          <p:cNvPr id="3" name="Date Placeholder 2"/>
          <p:cNvSpPr>
            <a:spLocks noGrp="1"/>
          </p:cNvSpPr>
          <p:nvPr>
            <p:ph type="dt" idx="1"/>
          </p:nvPr>
        </p:nvSpPr>
        <p:spPr>
          <a:xfrm>
            <a:off x="3884703" y="1"/>
            <a:ext cx="2971693" cy="456537"/>
          </a:xfrm>
          <a:prstGeom prst="rect">
            <a:avLst/>
          </a:prstGeom>
        </p:spPr>
        <p:txBody>
          <a:bodyPr vert="horz" lIns="90673" tIns="45337" rIns="90673" bIns="45337" rtlCol="0"/>
          <a:lstStyle>
            <a:lvl1pPr algn="r">
              <a:defRPr sz="1200">
                <a:latin typeface="Arial" charset="0"/>
                <a:cs typeface="+mn-cs"/>
              </a:defRPr>
            </a:lvl1pPr>
          </a:lstStyle>
          <a:p>
            <a:pPr>
              <a:defRPr/>
            </a:pPr>
            <a:fld id="{1513F57D-D02A-4DF3-828D-8246D1119CE6}" type="datetimeFigureOut">
              <a:rPr lang="ro-RO"/>
              <a:pPr>
                <a:defRPr/>
              </a:pPr>
              <a:t>12.04.2017</a:t>
            </a:fld>
            <a:endParaRPr lang="ro-RO"/>
          </a:p>
        </p:txBody>
      </p:sp>
      <p:sp>
        <p:nvSpPr>
          <p:cNvPr id="4" name="Slide Image Placeholder 3"/>
          <p:cNvSpPr>
            <a:spLocks noGrp="1" noRot="1" noChangeAspect="1"/>
          </p:cNvSpPr>
          <p:nvPr>
            <p:ph type="sldImg" idx="2"/>
          </p:nvPr>
        </p:nvSpPr>
        <p:spPr>
          <a:xfrm>
            <a:off x="1141413" y="685800"/>
            <a:ext cx="4575175" cy="3430588"/>
          </a:xfrm>
          <a:prstGeom prst="rect">
            <a:avLst/>
          </a:prstGeom>
          <a:noFill/>
          <a:ln w="12700">
            <a:solidFill>
              <a:prstClr val="black"/>
            </a:solidFill>
          </a:ln>
        </p:spPr>
        <p:txBody>
          <a:bodyPr vert="horz" lIns="90673" tIns="45337" rIns="90673" bIns="45337" rtlCol="0" anchor="ctr"/>
          <a:lstStyle/>
          <a:p>
            <a:pPr lvl="0"/>
            <a:endParaRPr lang="ro-RO" noProof="0" smtClean="0"/>
          </a:p>
        </p:txBody>
      </p:sp>
      <p:sp>
        <p:nvSpPr>
          <p:cNvPr id="5" name="Notes Placeholder 4"/>
          <p:cNvSpPr>
            <a:spLocks noGrp="1"/>
          </p:cNvSpPr>
          <p:nvPr>
            <p:ph type="body" sz="quarter" idx="3"/>
          </p:nvPr>
        </p:nvSpPr>
        <p:spPr>
          <a:xfrm>
            <a:off x="685159" y="4344467"/>
            <a:ext cx="5487684" cy="4113254"/>
          </a:xfrm>
          <a:prstGeom prst="rect">
            <a:avLst/>
          </a:prstGeom>
        </p:spPr>
        <p:txBody>
          <a:bodyPr vert="horz" lIns="90673" tIns="45337" rIns="90673" bIns="45337" rtlCol="0">
            <a:normAutofit/>
          </a:bodyPr>
          <a:lstStyle/>
          <a:p>
            <a:r>
              <a:rPr lang="en-US" sz="1200" dirty="0" smtClean="0">
                <a:effectLst/>
                <a:latin typeface="Trebuchet MS" panose="020B0603020202020204" pitchFamily="34" charset="0"/>
                <a:ea typeface="Times New Roman" panose="02020603050405020304" pitchFamily="18" charset="0"/>
                <a:cs typeface="Times New Roman" panose="02020603050405020304" pitchFamily="18" charset="0"/>
              </a:rPr>
              <a:t>Secondary nodes are the branching or crossing points of the core and comprehensive networks, provided they represent cities (at least of regional importance) and/or multimodal connections</a:t>
            </a:r>
          </a:p>
          <a:p>
            <a:endParaRPr lang="en-US" sz="1200" dirty="0" smtClean="0">
              <a:effectLst/>
              <a:latin typeface="Verdana" panose="020B0604030504040204" pitchFamily="34" charset="0"/>
              <a:ea typeface="Times New Roman" panose="02020603050405020304" pitchFamily="18" charset="0"/>
              <a:cs typeface="Times New Roman" panose="02020603050405020304" pitchFamily="18" charset="0"/>
            </a:endParaRPr>
          </a:p>
          <a:p>
            <a:r>
              <a:rPr lang="en-US" sz="1200" dirty="0" smtClean="0">
                <a:effectLst/>
                <a:latin typeface="Trebuchet MS" panose="020B0603020202020204" pitchFamily="34" charset="0"/>
                <a:ea typeface="Times New Roman" panose="02020603050405020304" pitchFamily="18" charset="0"/>
                <a:cs typeface="Times New Roman" panose="02020603050405020304" pitchFamily="18" charset="0"/>
              </a:rPr>
              <a:t>Tertiary nodes are urban areas (regional towns, towns, cities) providing jobs and public and private services (e.g. schools, health or social care, employment services, banks) beyond their administrative boundaries, and/or places of multimodal nodes</a:t>
            </a:r>
            <a:endParaRPr lang="en-US" sz="1200" dirty="0">
              <a:effectLst/>
              <a:latin typeface="Verdana" panose="020B0604030504040204" pitchFamily="34" charset="0"/>
              <a:ea typeface="Times New Roman" panose="02020603050405020304" pitchFamily="18" charset="0"/>
              <a:cs typeface="Times New Roman" panose="02020603050405020304" pitchFamily="18" charset="0"/>
            </a:endParaRPr>
          </a:p>
        </p:txBody>
      </p:sp>
      <p:sp>
        <p:nvSpPr>
          <p:cNvPr id="6" name="Footer Placeholder 5"/>
          <p:cNvSpPr>
            <a:spLocks noGrp="1"/>
          </p:cNvSpPr>
          <p:nvPr>
            <p:ph type="ftr" sz="quarter" idx="4"/>
          </p:nvPr>
        </p:nvSpPr>
        <p:spPr>
          <a:xfrm>
            <a:off x="0" y="8685990"/>
            <a:ext cx="2971693" cy="456537"/>
          </a:xfrm>
          <a:prstGeom prst="rect">
            <a:avLst/>
          </a:prstGeom>
        </p:spPr>
        <p:txBody>
          <a:bodyPr vert="horz" lIns="90673" tIns="45337" rIns="90673" bIns="45337" rtlCol="0" anchor="b"/>
          <a:lstStyle>
            <a:lvl1pPr algn="l">
              <a:defRPr sz="1200">
                <a:latin typeface="Arial" charset="0"/>
                <a:cs typeface="+mn-cs"/>
              </a:defRPr>
            </a:lvl1pPr>
          </a:lstStyle>
          <a:p>
            <a:pPr>
              <a:defRPr/>
            </a:pPr>
            <a:endParaRPr lang="ro-RO"/>
          </a:p>
        </p:txBody>
      </p:sp>
      <p:sp>
        <p:nvSpPr>
          <p:cNvPr id="7" name="Slide Number Placeholder 6"/>
          <p:cNvSpPr>
            <a:spLocks noGrp="1"/>
          </p:cNvSpPr>
          <p:nvPr>
            <p:ph type="sldNum" sz="quarter" idx="5"/>
          </p:nvPr>
        </p:nvSpPr>
        <p:spPr>
          <a:xfrm>
            <a:off x="3884703" y="8685990"/>
            <a:ext cx="2971693" cy="456537"/>
          </a:xfrm>
          <a:prstGeom prst="rect">
            <a:avLst/>
          </a:prstGeom>
        </p:spPr>
        <p:txBody>
          <a:bodyPr vert="horz" lIns="90673" tIns="45337" rIns="90673" bIns="45337" rtlCol="0" anchor="b"/>
          <a:lstStyle>
            <a:lvl1pPr algn="r">
              <a:defRPr sz="1200">
                <a:latin typeface="Arial" charset="0"/>
                <a:cs typeface="+mn-cs"/>
              </a:defRPr>
            </a:lvl1pPr>
          </a:lstStyle>
          <a:p>
            <a:pPr>
              <a:defRPr/>
            </a:pPr>
            <a:fld id="{0B04A4B7-F955-4CD1-A2AB-A0E9A51EB12E}" type="slidenum">
              <a:rPr lang="ro-RO"/>
              <a:pPr>
                <a:defRPr/>
              </a:pPr>
              <a:t>‹#›</a:t>
            </a:fld>
            <a:endParaRPr lang="ro-RO"/>
          </a:p>
        </p:txBody>
      </p:sp>
    </p:spTree>
    <p:extLst>
      <p:ext uri="{BB962C8B-B14F-4D97-AF65-F5344CB8AC3E}">
        <p14:creationId xmlns:p14="http://schemas.microsoft.com/office/powerpoint/2010/main" val="285264013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lang="en-US" sz="1200" b="1" kern="1200" smtClean="0">
        <a:solidFill>
          <a:schemeClr val="tx1"/>
        </a:solidFill>
        <a:effectLst/>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smtClean="0"/>
          </a:p>
        </p:txBody>
      </p:sp>
    </p:spTree>
    <p:extLst>
      <p:ext uri="{BB962C8B-B14F-4D97-AF65-F5344CB8AC3E}">
        <p14:creationId xmlns:p14="http://schemas.microsoft.com/office/powerpoint/2010/main" val="3057887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381000" y="4572000"/>
            <a:ext cx="5487684" cy="4113254"/>
          </a:xfrm>
          <a:noFill/>
        </p:spPr>
        <p:txBody>
          <a:bodyPr wrap="square" numCol="1" anchor="t" anchorCtr="0" compatLnSpc="1">
            <a:prstTxWarp prst="textNoShape">
              <a:avLst/>
            </a:prstTxWarp>
          </a:bodyPr>
          <a:lstStyle/>
          <a:p>
            <a:endParaRPr lang="ro-RO" dirty="0" smtClean="0"/>
          </a:p>
        </p:txBody>
      </p:sp>
    </p:spTree>
    <p:extLst>
      <p:ext uri="{BB962C8B-B14F-4D97-AF65-F5344CB8AC3E}">
        <p14:creationId xmlns:p14="http://schemas.microsoft.com/office/powerpoint/2010/main" val="40800363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609600" y="4495800"/>
            <a:ext cx="5487684" cy="4113254"/>
          </a:xfrm>
          <a:noFill/>
        </p:spPr>
        <p:txBody>
          <a:bodyPr wrap="square" numCol="1" anchor="t" anchorCtr="0" compatLnSpc="1">
            <a:prstTxWarp prst="textNoShape">
              <a:avLst/>
            </a:prstTxWarp>
          </a:bodyPr>
          <a:lstStyle/>
          <a:p>
            <a:endParaRPr lang="ro-RO" dirty="0" smtClean="0"/>
          </a:p>
        </p:txBody>
      </p:sp>
    </p:spTree>
    <p:extLst>
      <p:ext uri="{BB962C8B-B14F-4D97-AF65-F5344CB8AC3E}">
        <p14:creationId xmlns:p14="http://schemas.microsoft.com/office/powerpoint/2010/main" val="3818588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lvl="0"/>
            <a:r>
              <a:rPr lang="en-US" i="1" dirty="0"/>
              <a:t>Joint development</a:t>
            </a:r>
            <a:r>
              <a:rPr lang="en-US" dirty="0"/>
              <a:t> – means that the project must be designed in common by partners from both sides of the border. This means that project proposals should integrate the stakeholders on both sides of the border. The Lead Beneficiary is the coordinator of this process. The joint development shall be proved by each partner submitting Partnership Declarations.  </a:t>
            </a:r>
          </a:p>
          <a:p>
            <a:pPr lvl="0"/>
            <a:r>
              <a:rPr lang="en-US" i="1" dirty="0"/>
              <a:t>Joint implementation</a:t>
            </a:r>
            <a:r>
              <a:rPr lang="en-US" dirty="0"/>
              <a:t> – means that activities must be carried out and coordinated among partners on both sides of the border. It is not enough that activities run in parallel. There must be clear content-based links between what is happening on either side of the border and regular contact between the two sides. The Lead Beneficiary is responsible for ensuring that activities are properly coordinated, that schedules are kept and that the right quality levels are achieved;</a:t>
            </a:r>
          </a:p>
          <a:p>
            <a:pPr lvl="0"/>
            <a:r>
              <a:rPr lang="en-US" i="1" dirty="0"/>
              <a:t>Joint staffing</a:t>
            </a:r>
            <a:r>
              <a:rPr lang="en-US" dirty="0"/>
              <a:t> – means that the project should not duplicate functions on either side of the border. Therefore, regardless of where the person is located, there should be one joint project manager, one joint financial manager etc., (of course more staff may be required for larger projects). These staff will be responsible for project activities on both sides of the border. The Lead Beneficiary is generally the employer of core project staff;</a:t>
            </a:r>
          </a:p>
          <a:p>
            <a:pPr lvl="0"/>
            <a:r>
              <a:rPr lang="en-US" i="1" dirty="0"/>
              <a:t>Joint financing</a:t>
            </a:r>
            <a:r>
              <a:rPr lang="en-US" dirty="0"/>
              <a:t> – means that there will be only one contract per project and therefore there must be one joint project budget. The budget should be divided between partners according to the activities carried out. A project with 0 Euro or very small financing from one side of the border cannot be considered as having joint financing. There is also only one project bank account for the ERDF contribution (held by the Lead Beneficiary) and payments representing EU support are made from the </a:t>
            </a:r>
            <a:r>
              <a:rPr lang="en-US" dirty="0" err="1"/>
              <a:t>programme</a:t>
            </a:r>
            <a:r>
              <a:rPr lang="en-US" dirty="0"/>
              <a:t> to this account. The Lead Beneficiary is responsible for administration and distribution of these funds and for reporting on their use. Match-funding should come from both sides of the border and illustrates the commitment by each partner to the joint project.</a:t>
            </a:r>
          </a:p>
          <a:p>
            <a:endParaRPr lang="en-US" dirty="0"/>
          </a:p>
        </p:txBody>
      </p:sp>
    </p:spTree>
    <p:extLst>
      <p:ext uri="{BB962C8B-B14F-4D97-AF65-F5344CB8AC3E}">
        <p14:creationId xmlns:p14="http://schemas.microsoft.com/office/powerpoint/2010/main" val="15377622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838200" y="4572000"/>
            <a:ext cx="5487684" cy="4113254"/>
          </a:xfrm>
          <a:noFill/>
        </p:spPr>
        <p:txBody>
          <a:bodyPr wrap="square" numCol="1" anchor="t" anchorCtr="0" compatLnSpc="1">
            <a:prstTxWarp prst="textNoShape">
              <a:avLst/>
            </a:prstTxWarp>
          </a:bodyPr>
          <a:lstStyle/>
          <a:p>
            <a:endParaRPr lang="ro-RO" dirty="0" smtClean="0"/>
          </a:p>
        </p:txBody>
      </p:sp>
    </p:spTree>
    <p:extLst>
      <p:ext uri="{BB962C8B-B14F-4D97-AF65-F5344CB8AC3E}">
        <p14:creationId xmlns:p14="http://schemas.microsoft.com/office/powerpoint/2010/main" val="35928297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685158" y="4572000"/>
            <a:ext cx="5487684" cy="4113254"/>
          </a:xfrm>
          <a:noFill/>
        </p:spPr>
        <p:txBody>
          <a:bodyPr wrap="square" numCol="1" anchor="t" anchorCtr="0" compatLnSpc="1">
            <a:prstTxWarp prst="textNoShape">
              <a:avLst/>
            </a:prstTxWarp>
          </a:bodyPr>
          <a:lstStyle/>
          <a:p>
            <a:endParaRPr lang="ro-RO" dirty="0" smtClean="0"/>
          </a:p>
        </p:txBody>
      </p:sp>
    </p:spTree>
    <p:extLst>
      <p:ext uri="{BB962C8B-B14F-4D97-AF65-F5344CB8AC3E}">
        <p14:creationId xmlns:p14="http://schemas.microsoft.com/office/powerpoint/2010/main" val="16875220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latin typeface="Trebuchet MS" panose="020B0603020202020204" pitchFamily="34" charset="0"/>
                <a:ea typeface="Times New Roman" panose="02020603050405020304" pitchFamily="18" charset="0"/>
                <a:cs typeface="Times New Roman" panose="02020603050405020304" pitchFamily="18" charset="0"/>
              </a:rPr>
              <a:t>Secondary nodes are the branching or crossing points of the core and comprehensive networks, provided they represent cities (at least of regional importance) and/or multimodal connections</a:t>
            </a:r>
          </a:p>
          <a:p>
            <a:endParaRPr lang="en-US" dirty="0">
              <a:latin typeface="Verdana" panose="020B0604030504040204" pitchFamily="34" charset="0"/>
              <a:ea typeface="Times New Roman" panose="02020603050405020304" pitchFamily="18" charset="0"/>
              <a:cs typeface="Times New Roman" panose="02020603050405020304" pitchFamily="18" charset="0"/>
            </a:endParaRPr>
          </a:p>
          <a:p>
            <a:r>
              <a:rPr lang="en-US" dirty="0">
                <a:latin typeface="Trebuchet MS" panose="020B0603020202020204" pitchFamily="34" charset="0"/>
                <a:ea typeface="Times New Roman" panose="02020603050405020304" pitchFamily="18" charset="0"/>
                <a:cs typeface="Times New Roman" panose="02020603050405020304" pitchFamily="18" charset="0"/>
              </a:rPr>
              <a:t>Tertiary nodes are urban areas (regional towns, towns, cities) providing jobs and public and private services (e.g. schools, health or social care, employment services, banks) beyond their administrative boundaries, and/or places of multimodal nodes</a:t>
            </a:r>
            <a:endParaRPr lang="en-US" dirty="0">
              <a:latin typeface="Verdana" panose="020B0604030504040204" pitchFamily="34" charset="0"/>
              <a:ea typeface="Times New Roman" panose="02020603050405020304" pitchFamily="18" charset="0"/>
              <a:cs typeface="Times New Roman" panose="02020603050405020304" pitchFamily="18" charset="0"/>
            </a:endParaRPr>
          </a:p>
          <a:p>
            <a:endParaRPr lang="ro-RO" dirty="0" smtClean="0"/>
          </a:p>
        </p:txBody>
      </p:sp>
    </p:spTree>
    <p:extLst>
      <p:ext uri="{BB962C8B-B14F-4D97-AF65-F5344CB8AC3E}">
        <p14:creationId xmlns:p14="http://schemas.microsoft.com/office/powerpoint/2010/main" val="729356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381000" y="4572000"/>
            <a:ext cx="5487684" cy="4113254"/>
          </a:xfrm>
          <a:noFill/>
        </p:spPr>
        <p:txBody>
          <a:bodyPr wrap="square" numCol="1" anchor="t" anchorCtr="0" compatLnSpc="1">
            <a:prstTxWarp prst="textNoShape">
              <a:avLst/>
            </a:prstTxWarp>
          </a:bodyPr>
          <a:lstStyle/>
          <a:p>
            <a:endParaRPr lang="ro-RO" dirty="0" smtClean="0"/>
          </a:p>
        </p:txBody>
      </p:sp>
    </p:spTree>
    <p:extLst>
      <p:ext uri="{BB962C8B-B14F-4D97-AF65-F5344CB8AC3E}">
        <p14:creationId xmlns:p14="http://schemas.microsoft.com/office/powerpoint/2010/main" val="41829898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1801058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52400" y="4344467"/>
            <a:ext cx="6020443" cy="4113254"/>
          </a:xfrm>
        </p:spPr>
        <p:txBody>
          <a:bodyPr>
            <a:normAutofit fontScale="70000" lnSpcReduction="20000"/>
          </a:bodyPr>
          <a:lstStyle/>
          <a:p>
            <a:r>
              <a:rPr lang="en-GB" dirty="0"/>
              <a:t>Office and administrative costs are costs which are not or cannot be connected directly to an individual activity of the beneficiary. Such costs will include: office rent; insurance and taxes related to the buildings where the staff is located and to the equipment of the office (e.g. fire, theft insurances); utilities (e.g. electricity, heating, water); office supplies; general management, accounting provided inside the beneficiary organisation; archives; maintenance, cleaning and repairs; security; IT systems; communication (e.g. telephone, fax, internet, postal services, business cards); bank charges for opening and administering the account or accounts where the implementation of an operation requires a separate account to be opened; charges for transnational financial transactions. </a:t>
            </a:r>
            <a:endParaRPr lang="en-US" dirty="0"/>
          </a:p>
          <a:p>
            <a:r>
              <a:rPr lang="en-GB" dirty="0"/>
              <a:t>The office and administrative costs mentioned above will not be requested / will not be accepted for reimbursement under other categories of expenditure!!</a:t>
            </a:r>
            <a:endParaRPr lang="en-US" dirty="0"/>
          </a:p>
          <a:p>
            <a:r>
              <a:rPr lang="en-GB" dirty="0"/>
              <a:t>The flat rates will remain the same for all beneficiaries for the entire project implementation period!</a:t>
            </a:r>
            <a:endParaRPr lang="en-US" dirty="0"/>
          </a:p>
          <a:p>
            <a:r>
              <a:rPr lang="en-GB" dirty="0"/>
              <a:t> </a:t>
            </a:r>
            <a:endParaRPr lang="en-US" dirty="0"/>
          </a:p>
          <a:p>
            <a:r>
              <a:rPr lang="en-GB" dirty="0"/>
              <a:t>The beneficiaries will not be obliged to report or prove categories of costs calculated on the basis of a flat rate, but only the eligible costs included in the calculation basis for the application of the flat rate (the eligible direct costs: travel and accommodation, external expertise and services, equipment, infrastructure and works). </a:t>
            </a:r>
            <a:endParaRPr lang="en-US" dirty="0"/>
          </a:p>
          <a:p>
            <a:r>
              <a:rPr lang="en-GB" dirty="0"/>
              <a:t>Correct classification of costs and absence of double declaration of costs shall be verified.  </a:t>
            </a:r>
            <a:endParaRPr lang="en-US" dirty="0"/>
          </a:p>
          <a:p>
            <a:r>
              <a:rPr lang="en-GB" dirty="0"/>
              <a:t> </a:t>
            </a:r>
            <a:endParaRPr lang="en-US" dirty="0"/>
          </a:p>
          <a:p>
            <a:r>
              <a:rPr lang="en-GB" dirty="0"/>
              <a:t>Management verifications (including controllers) and audits will not check supporting documents for real costs under a category of expenditure calculated by a flat-rate, but only supporting documents for costs included in the calculation basis for the application of the flat-rate. </a:t>
            </a:r>
            <a:endParaRPr lang="en-US" dirty="0"/>
          </a:p>
          <a:p>
            <a:r>
              <a:rPr lang="en-GB" dirty="0"/>
              <a:t> </a:t>
            </a:r>
            <a:endParaRPr lang="en-US" dirty="0"/>
          </a:p>
          <a:p>
            <a:r>
              <a:rPr lang="en-GB" dirty="0"/>
              <a:t>In the case of categories of costs for which flat rates apply, the beneficiaries are entitled to be reimbursed costs in due proportion with the direct eligible costs included in the calculation basis for applying the flat rate! </a:t>
            </a:r>
            <a:endParaRPr lang="en-US" dirty="0"/>
          </a:p>
          <a:p>
            <a:r>
              <a:rPr lang="en-GB" dirty="0"/>
              <a:t>No costs incurred and paid under Travel and accommodation, External expertise and services, Equipment, Infrastructure and works will result in no right to be reimbursed amounts for Staff costs and Office and Administrative costs!!</a:t>
            </a:r>
            <a:endParaRPr lang="en-US" dirty="0"/>
          </a:p>
          <a:p>
            <a:r>
              <a:rPr lang="en-GB" dirty="0"/>
              <a:t> </a:t>
            </a:r>
            <a:endParaRPr lang="en-US" dirty="0"/>
          </a:p>
          <a:p>
            <a:r>
              <a:rPr lang="en-GB" dirty="0"/>
              <a:t>The percentage used when requesting costs under a category of expenditure for which a flat rate applies will remain the same for all reimbursement requests!! </a:t>
            </a:r>
            <a:endParaRPr lang="en-US" dirty="0"/>
          </a:p>
          <a:p>
            <a:r>
              <a:rPr lang="en-GB" dirty="0"/>
              <a:t>This rule shall apply irrespective of whether different amounts were already actually paid by the beneficiary for the respective category of costs for which flat rates apply.</a:t>
            </a:r>
            <a:endParaRPr lang="en-US" dirty="0"/>
          </a:p>
          <a:p>
            <a:r>
              <a:rPr lang="en-US" dirty="0"/>
              <a:t>EC Guidance on Simplified Cost Options, page 15, indirect costs</a:t>
            </a:r>
          </a:p>
          <a:p>
            <a:r>
              <a:rPr lang="en-US" dirty="0"/>
              <a:t>According to the EC Guidance on Simplified Cost Options, http://ec.europa.eu/regional_policy/index.cfm/en/information/legislation/guidance/,  page 37</a:t>
            </a:r>
          </a:p>
          <a:p>
            <a:r>
              <a:rPr lang="en-US" dirty="0"/>
              <a:t>According to the EC Guidance on Simplified Cost Options, http://ec.europa.eu/regional_policy/index.cfm/en/information/legislation/guidance/,  page 31</a:t>
            </a:r>
          </a:p>
          <a:p>
            <a:endParaRPr lang="en-US" dirty="0"/>
          </a:p>
        </p:txBody>
      </p:sp>
    </p:spTree>
    <p:extLst>
      <p:ext uri="{BB962C8B-B14F-4D97-AF65-F5344CB8AC3E}">
        <p14:creationId xmlns:p14="http://schemas.microsoft.com/office/powerpoint/2010/main" val="20244950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9806007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pic>
        <p:nvPicPr>
          <p:cNvPr id="3" name="Picture 2"/>
          <p:cNvPicPr>
            <a:picLocks noChangeAspect="1"/>
          </p:cNvPicPr>
          <p:nvPr/>
        </p:nvPicPr>
        <p:blipFill>
          <a:blip r:embed="rId3"/>
          <a:stretch>
            <a:fillRect/>
          </a:stretch>
        </p:blipFill>
        <p:spPr>
          <a:xfrm>
            <a:off x="838200" y="4876800"/>
            <a:ext cx="5181600" cy="1900055"/>
          </a:xfrm>
          <a:prstGeom prst="rect">
            <a:avLst/>
          </a:prstGeom>
        </p:spPr>
      </p:pic>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ro-RO" dirty="0" smtClean="0"/>
          </a:p>
        </p:txBody>
      </p:sp>
    </p:spTree>
    <p:extLst>
      <p:ext uri="{BB962C8B-B14F-4D97-AF65-F5344CB8AC3E}">
        <p14:creationId xmlns:p14="http://schemas.microsoft.com/office/powerpoint/2010/main" val="2067576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2" name="Rectangle 1"/>
          <p:cNvSpPr/>
          <p:nvPr/>
        </p:nvSpPr>
        <p:spPr>
          <a:xfrm>
            <a:off x="76200" y="4250353"/>
            <a:ext cx="6705600" cy="4893647"/>
          </a:xfrm>
          <a:prstGeom prst="rect">
            <a:avLst/>
          </a:prstGeom>
        </p:spPr>
        <p:txBody>
          <a:bodyPr wrap="square">
            <a:spAutoFit/>
          </a:bodyPr>
          <a:lstStyle/>
          <a:p>
            <a:pPr lvl="1">
              <a:lnSpc>
                <a:spcPct val="150000"/>
              </a:lnSpc>
              <a:buFont typeface="Wingdings" panose="05000000000000000000" pitchFamily="2" charset="2"/>
              <a:buChar char="Ø"/>
            </a:pPr>
            <a:r>
              <a:rPr lang="en-US" sz="1600" dirty="0">
                <a:latin typeface="Trebuchet MS" pitchFamily="34" charset="0"/>
              </a:rPr>
              <a:t>Annex M- indicative for step 2</a:t>
            </a:r>
          </a:p>
          <a:p>
            <a:pPr lvl="1">
              <a:lnSpc>
                <a:spcPct val="150000"/>
              </a:lnSpc>
              <a:buFont typeface="Wingdings" panose="05000000000000000000" pitchFamily="2" charset="2"/>
              <a:buChar char="Ø"/>
            </a:pPr>
            <a:r>
              <a:rPr lang="en-US" sz="1600" dirty="0" err="1">
                <a:latin typeface="Trebuchet MS" pitchFamily="34" charset="0"/>
              </a:rPr>
              <a:t>Workplan</a:t>
            </a:r>
            <a:r>
              <a:rPr lang="en-US" sz="1600" dirty="0">
                <a:latin typeface="Trebuchet MS" pitchFamily="34" charset="0"/>
              </a:rPr>
              <a:t> per work packages (project preparation, project management, communication, implementation, investment-optional)</a:t>
            </a:r>
          </a:p>
          <a:p>
            <a:pPr lvl="1">
              <a:lnSpc>
                <a:spcPct val="150000"/>
              </a:lnSpc>
              <a:buFont typeface="Wingdings" panose="05000000000000000000" pitchFamily="2" charset="2"/>
              <a:buChar char="Ø"/>
            </a:pPr>
            <a:r>
              <a:rPr lang="en-US" sz="1600" dirty="0">
                <a:latin typeface="Trebuchet MS" pitchFamily="34" charset="0"/>
              </a:rPr>
              <a:t>Project Budget (per work package, target groups, implementation periods)</a:t>
            </a:r>
          </a:p>
          <a:p>
            <a:pPr lvl="1">
              <a:lnSpc>
                <a:spcPct val="150000"/>
              </a:lnSpc>
              <a:buFont typeface="Wingdings" panose="05000000000000000000" pitchFamily="2" charset="2"/>
              <a:buChar char="Ø"/>
            </a:pPr>
            <a:r>
              <a:rPr lang="en-US" sz="1600" dirty="0">
                <a:latin typeface="Trebuchet MS" pitchFamily="34" charset="0"/>
              </a:rPr>
              <a:t>Project Budget overview- automatic</a:t>
            </a:r>
          </a:p>
          <a:p>
            <a:pPr lvl="1">
              <a:lnSpc>
                <a:spcPct val="150000"/>
              </a:lnSpc>
              <a:buFont typeface="Wingdings" panose="05000000000000000000" pitchFamily="2" charset="2"/>
              <a:buChar char="Ø"/>
            </a:pPr>
            <a:r>
              <a:rPr lang="en-US" sz="1600" dirty="0">
                <a:latin typeface="Trebuchet MS" pitchFamily="34" charset="0"/>
              </a:rPr>
              <a:t>Horizontal principles</a:t>
            </a:r>
          </a:p>
          <a:p>
            <a:pPr lvl="1">
              <a:lnSpc>
                <a:spcPct val="150000"/>
              </a:lnSpc>
              <a:buFont typeface="Wingdings" panose="05000000000000000000" pitchFamily="2" charset="2"/>
              <a:buChar char="Ø"/>
            </a:pPr>
            <a:r>
              <a:rPr lang="en-US" sz="1600" dirty="0">
                <a:latin typeface="Trebuchet MS" pitchFamily="34" charset="0"/>
              </a:rPr>
              <a:t>Exit Strategy</a:t>
            </a:r>
          </a:p>
          <a:p>
            <a:pPr lvl="1">
              <a:lnSpc>
                <a:spcPct val="150000"/>
              </a:lnSpc>
              <a:buFont typeface="Wingdings" panose="05000000000000000000" pitchFamily="2" charset="2"/>
              <a:buChar char="Ø"/>
            </a:pPr>
            <a:r>
              <a:rPr lang="en-US" sz="1600" dirty="0">
                <a:latin typeface="Trebuchet MS" pitchFamily="34" charset="0"/>
              </a:rPr>
              <a:t>Non-Eligible Expenditures</a:t>
            </a:r>
          </a:p>
          <a:p>
            <a:pPr lvl="1">
              <a:lnSpc>
                <a:spcPct val="150000"/>
              </a:lnSpc>
              <a:buFont typeface="Wingdings" panose="05000000000000000000" pitchFamily="2" charset="2"/>
              <a:buChar char="Ø"/>
            </a:pPr>
            <a:r>
              <a:rPr lang="en-US" sz="1600" dirty="0">
                <a:latin typeface="Trebuchet MS" pitchFamily="34" charset="0"/>
              </a:rPr>
              <a:t>Synergies with other projects/initiatives/strategies</a:t>
            </a:r>
          </a:p>
          <a:p>
            <a:pPr lvl="1">
              <a:lnSpc>
                <a:spcPct val="150000"/>
              </a:lnSpc>
              <a:buFont typeface="Wingdings" panose="05000000000000000000" pitchFamily="2" charset="2"/>
              <a:buChar char="Ø"/>
            </a:pPr>
            <a:r>
              <a:rPr lang="en-US" sz="1600" dirty="0">
                <a:latin typeface="Trebuchet MS" pitchFamily="34" charset="0"/>
              </a:rPr>
              <a:t>Financing History</a:t>
            </a:r>
          </a:p>
          <a:p>
            <a:pPr lvl="1">
              <a:lnSpc>
                <a:spcPct val="150000"/>
              </a:lnSpc>
              <a:buFont typeface="Wingdings" panose="05000000000000000000" pitchFamily="2" charset="2"/>
              <a:buChar char="Ø"/>
            </a:pPr>
            <a:r>
              <a:rPr lang="en-US" sz="1600" dirty="0">
                <a:latin typeface="Trebuchet MS" pitchFamily="34" charset="0"/>
              </a:rPr>
              <a:t>Revenue Generation</a:t>
            </a:r>
          </a:p>
        </p:txBody>
      </p:sp>
    </p:spTree>
    <p:extLst>
      <p:ext uri="{BB962C8B-B14F-4D97-AF65-F5344CB8AC3E}">
        <p14:creationId xmlns:p14="http://schemas.microsoft.com/office/powerpoint/2010/main" val="16954692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152400" y="4495800"/>
            <a:ext cx="6629400" cy="4495800"/>
          </a:xfrm>
          <a:noFill/>
        </p:spPr>
        <p:txBody>
          <a:bodyPr wrap="square" numCol="1" anchor="t" anchorCtr="0" compatLnSpc="1">
            <a:prstTxWarp prst="textNoShape">
              <a:avLst/>
            </a:prstTxWarp>
            <a:normAutofit fontScale="70000" lnSpcReduction="20000"/>
          </a:bodyPr>
          <a:lstStyle/>
          <a:p>
            <a:r>
              <a:rPr lang="en-US" dirty="0"/>
              <a:t>Revenue generating projects shall be financed under the present call for proposals. A revenue-generating project means:</a:t>
            </a:r>
          </a:p>
          <a:p>
            <a:pPr lvl="0"/>
            <a:r>
              <a:rPr lang="en-US" dirty="0"/>
              <a:t>any project involving an investment in infrastructure the use of which is subject to charges borne directly by users or</a:t>
            </a:r>
          </a:p>
          <a:p>
            <a:pPr lvl="0"/>
            <a:r>
              <a:rPr lang="en-US" dirty="0"/>
              <a:t>any project involving:</a:t>
            </a:r>
          </a:p>
          <a:p>
            <a:pPr lvl="1"/>
            <a:r>
              <a:rPr lang="en-US" dirty="0"/>
              <a:t> the sale or rent of land or buildings or </a:t>
            </a:r>
          </a:p>
          <a:p>
            <a:pPr lvl="1"/>
            <a:r>
              <a:rPr lang="en-US" dirty="0"/>
              <a:t>any other provision of services against payment.</a:t>
            </a:r>
          </a:p>
          <a:p>
            <a:r>
              <a:rPr lang="en-US" dirty="0"/>
              <a:t>Eligible expenditure on revenue-generating projects shall not exceed the current value of the investment cost less the current value of the net revenue from the investment over a specific reference period for:</a:t>
            </a:r>
          </a:p>
          <a:p>
            <a:r>
              <a:rPr lang="en-US" dirty="0"/>
              <a:t>(a) investments in infrastructure; or</a:t>
            </a:r>
          </a:p>
          <a:p>
            <a:r>
              <a:rPr lang="en-US" dirty="0"/>
              <a:t>(b) other projects where it is possible to objectively estimate the revenues in advance.</a:t>
            </a:r>
          </a:p>
          <a:p>
            <a:r>
              <a:rPr lang="en-US" dirty="0"/>
              <a:t>Where not all the investment cost is eligible for co-financing, the net revenue shall be allocated pro rata to the eligible and non-eligible parts of the investment cost. The potential net revenue generated by the project shall be determined in advance by calculating the discounted net revenue of the project, according to Article 61(3)b of Regulation 1303/2014. Applicants shall respect the provisions of Section III of Commission Delegated Regulation (EU) No. 480/2014 when calculating the discounted net revenue of operations generating net revenue. </a:t>
            </a:r>
          </a:p>
          <a:p>
            <a:r>
              <a:rPr lang="en-US" dirty="0"/>
              <a:t>The net revenue generated during implementation of the project, resulting from sources of revenue not taken into account in determining the potential net revenue of the project, shall be deducted from the eligible expenditure of the project, no later than in the final payment claim submitted by the beneficiary.</a:t>
            </a:r>
          </a:p>
          <a:p>
            <a:r>
              <a:rPr lang="en-US" dirty="0"/>
              <a:t>Where it is objectively not possible to determine the revenue in advance, the net revenue generated within three years of the completion of a project, or by the deadline for the submission of documents for </a:t>
            </a:r>
            <a:r>
              <a:rPr lang="en-US" dirty="0" err="1"/>
              <a:t>programme</a:t>
            </a:r>
            <a:r>
              <a:rPr lang="en-US" dirty="0"/>
              <a:t> closure, whichever is earlier, shall be refunded to the MA and/or to NA according to the ERDF and national state budget contributions. </a:t>
            </a:r>
          </a:p>
          <a:p>
            <a:r>
              <a:rPr lang="en-US" dirty="0"/>
              <a:t>The implementation of the provisions mentioned above is done by the following measures:</a:t>
            </a:r>
          </a:p>
          <a:p>
            <a:pPr lvl="0"/>
            <a:r>
              <a:rPr lang="ro-RO" dirty="0"/>
              <a:t>In </a:t>
            </a:r>
            <a:r>
              <a:rPr lang="ro-RO" dirty="0" err="1"/>
              <a:t>the</a:t>
            </a:r>
            <a:r>
              <a:rPr lang="ro-RO" dirty="0"/>
              <a:t> </a:t>
            </a:r>
            <a:r>
              <a:rPr lang="ro-RO" i="1" dirty="0" err="1"/>
              <a:t>preparation</a:t>
            </a:r>
            <a:r>
              <a:rPr lang="ro-RO" i="1" dirty="0"/>
              <a:t> </a:t>
            </a:r>
            <a:r>
              <a:rPr lang="ro-RO" i="1" dirty="0" err="1"/>
              <a:t>phase</a:t>
            </a:r>
            <a:r>
              <a:rPr lang="ro-RO" dirty="0"/>
              <a:t>, in </a:t>
            </a:r>
            <a:r>
              <a:rPr lang="ro-RO" dirty="0" err="1"/>
              <a:t>the</a:t>
            </a:r>
            <a:r>
              <a:rPr lang="ro-RO" dirty="0"/>
              <a:t> </a:t>
            </a:r>
            <a:r>
              <a:rPr lang="ro-RO" dirty="0" err="1"/>
              <a:t>application</a:t>
            </a:r>
            <a:r>
              <a:rPr lang="ro-RO" dirty="0"/>
              <a:t> </a:t>
            </a:r>
            <a:r>
              <a:rPr lang="ro-RO" dirty="0" err="1"/>
              <a:t>form</a:t>
            </a:r>
            <a:r>
              <a:rPr lang="ro-RO" dirty="0"/>
              <a:t>, </a:t>
            </a:r>
            <a:r>
              <a:rPr lang="ro-RO" dirty="0" err="1"/>
              <a:t>the</a:t>
            </a:r>
            <a:r>
              <a:rPr lang="ro-RO" dirty="0"/>
              <a:t> </a:t>
            </a:r>
            <a:r>
              <a:rPr lang="ro-RO" dirty="0" err="1"/>
              <a:t>applicants</a:t>
            </a:r>
            <a:r>
              <a:rPr lang="ro-RO" dirty="0"/>
              <a:t> </a:t>
            </a:r>
            <a:r>
              <a:rPr lang="ro-RO" dirty="0" err="1"/>
              <a:t>shall</a:t>
            </a:r>
            <a:r>
              <a:rPr lang="ro-RO" dirty="0"/>
              <a:t> </a:t>
            </a:r>
            <a:r>
              <a:rPr lang="ro-RO" dirty="0" err="1"/>
              <a:t>mention</a:t>
            </a:r>
            <a:r>
              <a:rPr lang="ro-RO" dirty="0"/>
              <a:t> </a:t>
            </a:r>
            <a:r>
              <a:rPr lang="ro-RO" dirty="0" err="1"/>
              <a:t>if</a:t>
            </a:r>
            <a:r>
              <a:rPr lang="ro-RO" dirty="0"/>
              <a:t> </a:t>
            </a:r>
            <a:r>
              <a:rPr lang="ro-RO" dirty="0" err="1"/>
              <a:t>their</a:t>
            </a:r>
            <a:r>
              <a:rPr lang="ro-RO" dirty="0"/>
              <a:t> </a:t>
            </a:r>
            <a:r>
              <a:rPr lang="ro-RO" dirty="0" err="1"/>
              <a:t>project</a:t>
            </a:r>
            <a:r>
              <a:rPr lang="ro-RO" dirty="0"/>
              <a:t> </a:t>
            </a:r>
            <a:r>
              <a:rPr lang="ro-RO" dirty="0" err="1"/>
              <a:t>is</a:t>
            </a:r>
            <a:r>
              <a:rPr lang="ro-RO" dirty="0"/>
              <a:t> </a:t>
            </a:r>
            <a:r>
              <a:rPr lang="ro-RO" dirty="0" err="1"/>
              <a:t>revenue</a:t>
            </a:r>
            <a:r>
              <a:rPr lang="ro-RO" dirty="0"/>
              <a:t> </a:t>
            </a:r>
            <a:r>
              <a:rPr lang="ro-RO" dirty="0" err="1"/>
              <a:t>generating</a:t>
            </a:r>
            <a:r>
              <a:rPr lang="ro-RO" dirty="0"/>
              <a:t>. The </a:t>
            </a:r>
            <a:r>
              <a:rPr lang="ro-RO" dirty="0" err="1"/>
              <a:t>project’s</a:t>
            </a:r>
            <a:r>
              <a:rPr lang="ro-RO" dirty="0"/>
              <a:t> </a:t>
            </a:r>
            <a:r>
              <a:rPr lang="ro-RO" dirty="0" err="1"/>
              <a:t>generated</a:t>
            </a:r>
            <a:r>
              <a:rPr lang="ro-RO" dirty="0"/>
              <a:t> net </a:t>
            </a:r>
            <a:r>
              <a:rPr lang="ro-RO" dirty="0" err="1"/>
              <a:t>revenues</a:t>
            </a:r>
            <a:r>
              <a:rPr lang="ro-RO" dirty="0"/>
              <a:t> are </a:t>
            </a:r>
            <a:r>
              <a:rPr lang="ro-RO" dirty="0" err="1"/>
              <a:t>deducted</a:t>
            </a:r>
            <a:r>
              <a:rPr lang="ro-RO" dirty="0"/>
              <a:t> </a:t>
            </a:r>
            <a:r>
              <a:rPr lang="ro-RO" dirty="0" err="1"/>
              <a:t>from</a:t>
            </a:r>
            <a:r>
              <a:rPr lang="ro-RO" dirty="0"/>
              <a:t> </a:t>
            </a:r>
            <a:r>
              <a:rPr lang="ro-RO" dirty="0" err="1"/>
              <a:t>the</a:t>
            </a:r>
            <a:r>
              <a:rPr lang="ro-RO" dirty="0"/>
              <a:t> </a:t>
            </a:r>
            <a:r>
              <a:rPr lang="ro-RO" dirty="0" err="1"/>
              <a:t>investment</a:t>
            </a:r>
            <a:r>
              <a:rPr lang="ro-RO" dirty="0"/>
              <a:t> cost, </a:t>
            </a:r>
            <a:r>
              <a:rPr lang="ro-RO" dirty="0" err="1"/>
              <a:t>thus</a:t>
            </a:r>
            <a:r>
              <a:rPr lang="ro-RO" dirty="0"/>
              <a:t> </a:t>
            </a:r>
            <a:r>
              <a:rPr lang="ro-RO" dirty="0" err="1"/>
              <a:t>establishing</a:t>
            </a:r>
            <a:r>
              <a:rPr lang="ro-RO" dirty="0"/>
              <a:t> </a:t>
            </a:r>
            <a:r>
              <a:rPr lang="ro-RO" dirty="0" err="1"/>
              <a:t>the</a:t>
            </a:r>
            <a:r>
              <a:rPr lang="ro-RO" dirty="0"/>
              <a:t> </a:t>
            </a:r>
            <a:r>
              <a:rPr lang="ro-RO" dirty="0" err="1"/>
              <a:t>eligible</a:t>
            </a:r>
            <a:r>
              <a:rPr lang="ro-RO" dirty="0"/>
              <a:t> </a:t>
            </a:r>
            <a:r>
              <a:rPr lang="ro-RO" dirty="0" err="1"/>
              <a:t>costs</a:t>
            </a:r>
            <a:r>
              <a:rPr lang="ro-RO" dirty="0"/>
              <a:t> of </a:t>
            </a:r>
            <a:r>
              <a:rPr lang="ro-RO" dirty="0" err="1"/>
              <a:t>the</a:t>
            </a:r>
            <a:r>
              <a:rPr lang="ro-RO" dirty="0"/>
              <a:t> </a:t>
            </a:r>
            <a:r>
              <a:rPr lang="ro-RO" dirty="0" err="1"/>
              <a:t>project</a:t>
            </a:r>
            <a:r>
              <a:rPr lang="ro-RO" dirty="0"/>
              <a:t>. </a:t>
            </a:r>
            <a:endParaRPr lang="en-US" dirty="0"/>
          </a:p>
          <a:p>
            <a:r>
              <a:rPr lang="en-US" dirty="0"/>
              <a:t>The project’s budget included in the application form shall not include the net revenue. Net revenue shall be mentioned however, in the application form. In case the beneficiary estimates that no net revenue is produced by its project, then the project will be declared as non revenue generating. However, if any revenue is generated, the Cost-Benefit Analysis, proving that there are no net revenues has to be submitted! </a:t>
            </a:r>
          </a:p>
          <a:p>
            <a:pPr lvl="0"/>
            <a:r>
              <a:rPr lang="ro-RO" dirty="0"/>
              <a:t>In </a:t>
            </a:r>
            <a:r>
              <a:rPr lang="ro-RO" dirty="0" err="1"/>
              <a:t>the</a:t>
            </a:r>
            <a:r>
              <a:rPr lang="ro-RO" dirty="0"/>
              <a:t> </a:t>
            </a:r>
            <a:r>
              <a:rPr lang="ro-RO" i="1" dirty="0" err="1"/>
              <a:t>implementation</a:t>
            </a:r>
            <a:r>
              <a:rPr lang="ro-RO" i="1" dirty="0"/>
              <a:t> </a:t>
            </a:r>
            <a:r>
              <a:rPr lang="ro-RO" i="1" dirty="0" err="1"/>
              <a:t>phase</a:t>
            </a:r>
            <a:r>
              <a:rPr lang="ro-RO" dirty="0"/>
              <a:t>, a monitoring of </a:t>
            </a:r>
            <a:r>
              <a:rPr lang="ro-RO" dirty="0" err="1"/>
              <a:t>the</a:t>
            </a:r>
            <a:r>
              <a:rPr lang="ro-RO" dirty="0"/>
              <a:t> </a:t>
            </a:r>
            <a:r>
              <a:rPr lang="ro-RO" dirty="0" err="1"/>
              <a:t>generated</a:t>
            </a:r>
            <a:r>
              <a:rPr lang="ro-RO" dirty="0"/>
              <a:t> </a:t>
            </a:r>
            <a:r>
              <a:rPr lang="ro-RO" dirty="0" err="1"/>
              <a:t>revenues</a:t>
            </a:r>
            <a:r>
              <a:rPr lang="ro-RO" dirty="0"/>
              <a:t> </a:t>
            </a:r>
            <a:r>
              <a:rPr lang="ro-RO" dirty="0" err="1"/>
              <a:t>shall</a:t>
            </a:r>
            <a:r>
              <a:rPr lang="ro-RO" dirty="0"/>
              <a:t> </a:t>
            </a:r>
            <a:r>
              <a:rPr lang="ro-RO" dirty="0" err="1"/>
              <a:t>be</a:t>
            </a:r>
            <a:r>
              <a:rPr lang="ro-RO" dirty="0"/>
              <a:t> </a:t>
            </a:r>
            <a:r>
              <a:rPr lang="ro-RO" dirty="0" err="1"/>
              <a:t>done</a:t>
            </a:r>
            <a:r>
              <a:rPr lang="ro-RO" dirty="0"/>
              <a:t> </a:t>
            </a:r>
            <a:r>
              <a:rPr lang="ro-RO" dirty="0" err="1"/>
              <a:t>throughout</a:t>
            </a:r>
            <a:r>
              <a:rPr lang="ro-RO" dirty="0"/>
              <a:t> </a:t>
            </a:r>
            <a:r>
              <a:rPr lang="ro-RO" dirty="0" err="1"/>
              <a:t>the</a:t>
            </a:r>
            <a:r>
              <a:rPr lang="ro-RO" dirty="0"/>
              <a:t> </a:t>
            </a:r>
            <a:r>
              <a:rPr lang="ro-RO" dirty="0" err="1"/>
              <a:t>implementation</a:t>
            </a:r>
            <a:r>
              <a:rPr lang="ro-RO" dirty="0"/>
              <a:t> period of </a:t>
            </a:r>
            <a:r>
              <a:rPr lang="ro-RO" dirty="0" err="1"/>
              <a:t>the</a:t>
            </a:r>
            <a:r>
              <a:rPr lang="ro-RO" dirty="0"/>
              <a:t> </a:t>
            </a:r>
            <a:r>
              <a:rPr lang="ro-RO" dirty="0" err="1"/>
              <a:t>project</a:t>
            </a:r>
            <a:r>
              <a:rPr lang="ro-RO" dirty="0"/>
              <a:t> or for </a:t>
            </a:r>
            <a:r>
              <a:rPr lang="ro-RO" dirty="0" err="1"/>
              <a:t>the</a:t>
            </a:r>
            <a:r>
              <a:rPr lang="ro-RO" dirty="0"/>
              <a:t> </a:t>
            </a:r>
            <a:r>
              <a:rPr lang="ro-RO" dirty="0" err="1"/>
              <a:t>next</a:t>
            </a:r>
            <a:r>
              <a:rPr lang="ro-RO" dirty="0"/>
              <a:t> 3 </a:t>
            </a:r>
            <a:r>
              <a:rPr lang="ro-RO" dirty="0" err="1"/>
              <a:t>years</a:t>
            </a:r>
            <a:r>
              <a:rPr lang="ro-RO" dirty="0"/>
              <a:t> </a:t>
            </a:r>
            <a:r>
              <a:rPr lang="ro-RO" dirty="0" err="1"/>
              <a:t>following</a:t>
            </a:r>
            <a:r>
              <a:rPr lang="ro-RO" dirty="0"/>
              <a:t> </a:t>
            </a:r>
            <a:r>
              <a:rPr lang="ro-RO" dirty="0" err="1"/>
              <a:t>the</a:t>
            </a:r>
            <a:r>
              <a:rPr lang="ro-RO" dirty="0"/>
              <a:t> </a:t>
            </a:r>
            <a:r>
              <a:rPr lang="ro-RO" dirty="0" err="1"/>
              <a:t>completion</a:t>
            </a:r>
            <a:r>
              <a:rPr lang="ro-RO" dirty="0"/>
              <a:t> of </a:t>
            </a:r>
            <a:r>
              <a:rPr lang="ro-RO" dirty="0" err="1"/>
              <a:t>the</a:t>
            </a:r>
            <a:r>
              <a:rPr lang="ro-RO" dirty="0"/>
              <a:t> </a:t>
            </a:r>
            <a:r>
              <a:rPr lang="ro-RO" dirty="0" err="1"/>
              <a:t>project</a:t>
            </a:r>
            <a:r>
              <a:rPr lang="ro-RO" dirty="0"/>
              <a:t>. </a:t>
            </a:r>
            <a:endParaRPr lang="en-US" dirty="0"/>
          </a:p>
          <a:p>
            <a:r>
              <a:rPr lang="en-GB" dirty="0"/>
              <a:t>According to the EC interpretation (please see the EC documents related to the revenue-generation projects) corroborated with the EIB interpretation (http://www.eib.org/epec/resources/blending-ue-structural-investment-fund-ppp): Project revenues comprise cash inflows from private users (i.e. not including availability payments made by the procuring authority) for the use of the service (or part of the service) provided by the project, as well as any cash from the sale or rent of buildings.</a:t>
            </a:r>
            <a:endParaRPr lang="en-US" dirty="0"/>
          </a:p>
          <a:p>
            <a:r>
              <a:rPr lang="en-GB" dirty="0"/>
              <a:t>Therefore, it has to be determined and justified by the beneficiaries in the Application Form whether the project has positive or negative net revenue.</a:t>
            </a:r>
            <a:endParaRPr lang="en-US" dirty="0"/>
          </a:p>
          <a:p>
            <a:r>
              <a:rPr lang="en-GB" dirty="0"/>
              <a:t>If a project’s revenue is less than its operating costs (i.e. negative net revenue), the project is no longer considered a revenue-generating project (independent of whether or not the infrastructure asset has a positive residual value).</a:t>
            </a:r>
            <a:endParaRPr lang="en-US" dirty="0"/>
          </a:p>
          <a:p>
            <a:endParaRPr lang="ro-RO" dirty="0" smtClean="0"/>
          </a:p>
        </p:txBody>
      </p:sp>
    </p:spTree>
    <p:extLst>
      <p:ext uri="{BB962C8B-B14F-4D97-AF65-F5344CB8AC3E}">
        <p14:creationId xmlns:p14="http://schemas.microsoft.com/office/powerpoint/2010/main" val="35822255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609600" y="4724400"/>
            <a:ext cx="5487684" cy="4113254"/>
          </a:xfrm>
          <a:noFill/>
        </p:spPr>
        <p:txBody>
          <a:bodyPr wrap="square" numCol="1" anchor="t" anchorCtr="0" compatLnSpc="1">
            <a:prstTxWarp prst="textNoShape">
              <a:avLst/>
            </a:prstTxWarp>
            <a:normAutofit fontScale="70000" lnSpcReduction="20000"/>
          </a:bodyPr>
          <a:lstStyle/>
          <a:p>
            <a:pPr marL="800100" lvl="1" indent="-342900" algn="just">
              <a:lnSpc>
                <a:spcPct val="150000"/>
              </a:lnSpc>
              <a:buFont typeface="+mj-lt"/>
              <a:buAutoNum type="arabicPeriod"/>
            </a:pPr>
            <a:r>
              <a:rPr lang="en-US" sz="1800" dirty="0">
                <a:latin typeface="Trebuchet MS" pitchFamily="34" charset="0"/>
              </a:rPr>
              <a:t>CBA –(</a:t>
            </a:r>
            <a:r>
              <a:rPr lang="en-US" sz="1800" dirty="0" err="1">
                <a:latin typeface="Trebuchet MS" pitchFamily="34" charset="0"/>
              </a:rPr>
              <a:t>investsments+RGP</a:t>
            </a:r>
            <a:r>
              <a:rPr lang="en-US" sz="1800" dirty="0">
                <a:latin typeface="Trebuchet MS" pitchFamily="34" charset="0"/>
              </a:rPr>
              <a:t>)-risk prevention/local roads (EN)</a:t>
            </a:r>
          </a:p>
          <a:p>
            <a:pPr marL="800100" lvl="1" indent="-342900" algn="just">
              <a:lnSpc>
                <a:spcPct val="150000"/>
              </a:lnSpc>
              <a:buFont typeface="+mj-lt"/>
              <a:buAutoNum type="arabicPeriod"/>
            </a:pPr>
            <a:r>
              <a:rPr lang="en-US" sz="1800" dirty="0">
                <a:latin typeface="Trebuchet MS" pitchFamily="34" charset="0"/>
              </a:rPr>
              <a:t>Feasibility study/equivalent documents - ! In RO/BG</a:t>
            </a:r>
          </a:p>
          <a:p>
            <a:pPr lvl="2" algn="just">
              <a:lnSpc>
                <a:spcPct val="150000"/>
              </a:lnSpc>
              <a:buFont typeface="Wingdings" panose="05000000000000000000" pitchFamily="2" charset="2"/>
              <a:buChar char="Ø"/>
            </a:pPr>
            <a:r>
              <a:rPr lang="en-US" sz="1800" dirty="0">
                <a:latin typeface="Trebuchet MS" pitchFamily="34" charset="0"/>
              </a:rPr>
              <a:t>RO: feasibility/</a:t>
            </a:r>
            <a:r>
              <a:rPr lang="en-US" sz="1800" dirty="0" err="1">
                <a:latin typeface="Trebuchet MS" pitchFamily="34" charset="0"/>
              </a:rPr>
              <a:t>DALI+energy</a:t>
            </a:r>
            <a:r>
              <a:rPr lang="en-US" sz="1800" dirty="0">
                <a:latin typeface="Trebuchet MS" pitchFamily="34" charset="0"/>
              </a:rPr>
              <a:t> audit</a:t>
            </a:r>
          </a:p>
          <a:p>
            <a:pPr lvl="2" algn="just">
              <a:lnSpc>
                <a:spcPct val="150000"/>
              </a:lnSpc>
              <a:buFont typeface="Wingdings" panose="05000000000000000000" pitchFamily="2" charset="2"/>
              <a:buChar char="Ø"/>
            </a:pPr>
            <a:r>
              <a:rPr lang="en-US" sz="1800" dirty="0">
                <a:latin typeface="Trebuchet MS" pitchFamily="34" charset="0"/>
              </a:rPr>
              <a:t>BG: preliminary </a:t>
            </a:r>
            <a:r>
              <a:rPr lang="en-US" sz="1800" dirty="0" err="1">
                <a:latin typeface="Trebuchet MS" pitchFamily="34" charset="0"/>
              </a:rPr>
              <a:t>desing</a:t>
            </a:r>
            <a:r>
              <a:rPr lang="en-US" sz="1800" dirty="0">
                <a:latin typeface="Trebuchet MS" pitchFamily="34" charset="0"/>
              </a:rPr>
              <a:t> (including estimation of bill and quantities and values) / technical design</a:t>
            </a:r>
          </a:p>
          <a:p>
            <a:pPr marL="800100" lvl="1" indent="-342900" algn="just">
              <a:lnSpc>
                <a:spcPct val="150000"/>
              </a:lnSpc>
              <a:buFont typeface="+mj-lt"/>
              <a:buAutoNum type="arabicPeriod"/>
            </a:pPr>
            <a:r>
              <a:rPr lang="en-US" sz="1800" dirty="0">
                <a:latin typeface="Trebuchet MS" pitchFamily="34" charset="0"/>
              </a:rPr>
              <a:t>Urban planning permit (for Romanian only), (EN)</a:t>
            </a:r>
          </a:p>
          <a:p>
            <a:pPr marL="800100" lvl="1" indent="-342900" algn="just">
              <a:lnSpc>
                <a:spcPct val="150000"/>
              </a:lnSpc>
              <a:buFont typeface="+mj-lt"/>
              <a:buAutoNum type="arabicPeriod"/>
            </a:pPr>
            <a:r>
              <a:rPr lang="en-US" sz="1800" dirty="0">
                <a:latin typeface="Trebuchet MS" pitchFamily="34" charset="0"/>
              </a:rPr>
              <a:t>Environmental agreement (infrastructure projects) (EN)</a:t>
            </a:r>
          </a:p>
          <a:p>
            <a:pPr marL="800100" lvl="1" indent="-342900" algn="just">
              <a:lnSpc>
                <a:spcPct val="150000"/>
              </a:lnSpc>
              <a:buFont typeface="+mj-lt"/>
              <a:buAutoNum type="arabicPeriod"/>
            </a:pPr>
            <a:r>
              <a:rPr lang="en-US" sz="1800" dirty="0">
                <a:latin typeface="Trebuchet MS" pitchFamily="34" charset="0"/>
              </a:rPr>
              <a:t> Environmental Impact Report (infrastructure projects) (EN)</a:t>
            </a:r>
          </a:p>
          <a:p>
            <a:pPr marL="800100" lvl="1" indent="-342900" algn="just">
              <a:lnSpc>
                <a:spcPct val="150000"/>
              </a:lnSpc>
              <a:buFont typeface="+mj-lt"/>
              <a:buAutoNum type="arabicPeriod"/>
            </a:pPr>
            <a:r>
              <a:rPr lang="en-US" sz="1800" dirty="0">
                <a:latin typeface="Trebuchet MS" pitchFamily="34" charset="0"/>
              </a:rPr>
              <a:t>Environmental Impact Study (infrastructure projects) (EN)</a:t>
            </a:r>
          </a:p>
          <a:p>
            <a:pPr marL="800100" lvl="1" indent="-342900" algn="just">
              <a:lnSpc>
                <a:spcPct val="150000"/>
              </a:lnSpc>
              <a:buFont typeface="+mj-lt"/>
              <a:buAutoNum type="arabicPeriod"/>
            </a:pPr>
            <a:r>
              <a:rPr lang="en-US" sz="1800" dirty="0">
                <a:latin typeface="Trebuchet MS" pitchFamily="34" charset="0"/>
              </a:rPr>
              <a:t>Overview of equipment, services, works (</a:t>
            </a:r>
            <a:r>
              <a:rPr lang="en-US" sz="1800" dirty="0" err="1">
                <a:latin typeface="Trebuchet MS" pitchFamily="34" charset="0"/>
              </a:rPr>
              <a:t>quantity+celling</a:t>
            </a:r>
            <a:r>
              <a:rPr lang="en-US" sz="1800" dirty="0">
                <a:latin typeface="Trebuchet MS" pitchFamily="34" charset="0"/>
              </a:rPr>
              <a:t>/other)</a:t>
            </a:r>
            <a:endParaRPr lang="en-US" sz="1800" dirty="0">
              <a:solidFill>
                <a:srgbClr val="FF0000"/>
              </a:solidFill>
              <a:latin typeface="Trebuchet MS" pitchFamily="34" charset="0"/>
            </a:endParaRPr>
          </a:p>
          <a:p>
            <a:endParaRPr lang="ro-RO" dirty="0" smtClean="0"/>
          </a:p>
        </p:txBody>
      </p:sp>
    </p:spTree>
    <p:extLst>
      <p:ext uri="{BB962C8B-B14F-4D97-AF65-F5344CB8AC3E}">
        <p14:creationId xmlns:p14="http://schemas.microsoft.com/office/powerpoint/2010/main" val="3697436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533400" y="4419600"/>
            <a:ext cx="5487684" cy="4113254"/>
          </a:xfrm>
          <a:noFill/>
        </p:spPr>
        <p:txBody>
          <a:bodyPr wrap="square" numCol="1" anchor="t" anchorCtr="0" compatLnSpc="1">
            <a:prstTxWarp prst="textNoShape">
              <a:avLst/>
            </a:prstTxWarp>
          </a:bodyPr>
          <a:lstStyle/>
          <a:p>
            <a:endParaRPr lang="ro-RO" dirty="0" smtClean="0"/>
          </a:p>
        </p:txBody>
      </p:sp>
    </p:spTree>
    <p:extLst>
      <p:ext uri="{BB962C8B-B14F-4D97-AF65-F5344CB8AC3E}">
        <p14:creationId xmlns:p14="http://schemas.microsoft.com/office/powerpoint/2010/main" val="11677533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457200" y="4648200"/>
            <a:ext cx="5487684" cy="4113254"/>
          </a:xfrm>
          <a:noFill/>
        </p:spPr>
        <p:txBody>
          <a:bodyPr wrap="square" numCol="1" anchor="t" anchorCtr="0" compatLnSpc="1">
            <a:prstTxWarp prst="textNoShape">
              <a:avLst/>
            </a:prstTxWarp>
          </a:bodyPr>
          <a:lstStyle/>
          <a:p>
            <a:endParaRPr lang="ro-RO" dirty="0" smtClean="0"/>
          </a:p>
        </p:txBody>
      </p:sp>
    </p:spTree>
    <p:extLst>
      <p:ext uri="{BB962C8B-B14F-4D97-AF65-F5344CB8AC3E}">
        <p14:creationId xmlns:p14="http://schemas.microsoft.com/office/powerpoint/2010/main" val="36737731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533400" y="4572000"/>
            <a:ext cx="6019800" cy="4113254"/>
          </a:xfrm>
          <a:noFill/>
        </p:spPr>
        <p:txBody>
          <a:bodyPr wrap="square" numCol="1" anchor="t" anchorCtr="0" compatLnSpc="1">
            <a:prstTxWarp prst="textNoShape">
              <a:avLst/>
            </a:prstTxWarp>
            <a:normAutofit fontScale="92500" lnSpcReduction="20000"/>
          </a:bodyPr>
          <a:lstStyle/>
          <a:p>
            <a:r>
              <a:rPr lang="en-US" dirty="0"/>
              <a:t>Due attention is to be paid to planning the amount each partner commits to spend and request for first level control by the end of the month marking the half of the implementation period , since at the middle of the implementation period, the Programme will </a:t>
            </a:r>
            <a:r>
              <a:rPr lang="en-US" dirty="0" err="1"/>
              <a:t>analyse</a:t>
            </a:r>
            <a:r>
              <a:rPr lang="en-US" dirty="0"/>
              <a:t> this particular amount, and may decide to </a:t>
            </a:r>
            <a:r>
              <a:rPr lang="en-US" dirty="0" err="1"/>
              <a:t>decommit</a:t>
            </a:r>
            <a:r>
              <a:rPr lang="en-US" dirty="0"/>
              <a:t> funds from your project. At the half of the implementation period  the JS shall </a:t>
            </a:r>
            <a:r>
              <a:rPr lang="en-US" dirty="0" err="1"/>
              <a:t>analyse</a:t>
            </a:r>
            <a:r>
              <a:rPr lang="en-US" dirty="0"/>
              <a:t> the project financial execution, as compared to the initially set target. In case the project has a financial execution lower than:</a:t>
            </a:r>
          </a:p>
          <a:p>
            <a:r>
              <a:rPr lang="en-US" dirty="0"/>
              <a:t>- 75%, a 10% </a:t>
            </a:r>
            <a:r>
              <a:rPr lang="en-US" dirty="0" err="1"/>
              <a:t>decommitment</a:t>
            </a:r>
            <a:r>
              <a:rPr lang="en-US" dirty="0"/>
              <a:t> will apply to the budget of the beneficiaries who have not respected the initial target. </a:t>
            </a:r>
          </a:p>
          <a:p>
            <a:r>
              <a:rPr lang="en-US" dirty="0"/>
              <a:t>- 50%, a 25% </a:t>
            </a:r>
            <a:r>
              <a:rPr lang="en-US" dirty="0" err="1"/>
              <a:t>decommitment</a:t>
            </a:r>
            <a:r>
              <a:rPr lang="en-US" dirty="0"/>
              <a:t> will apply to the budget of the beneficiaries who have not respected the initial target. </a:t>
            </a:r>
          </a:p>
          <a:p>
            <a:r>
              <a:rPr lang="en-US" dirty="0"/>
              <a:t>Also, considering the focus on the 2014-2020 period is on results, the same approach shall be used for reaching the indicators. The JS shall </a:t>
            </a:r>
            <a:r>
              <a:rPr lang="en-US" dirty="0" err="1"/>
              <a:t>analyse</a:t>
            </a:r>
            <a:r>
              <a:rPr lang="en-US" dirty="0"/>
              <a:t> the project contribution to indicators, as compared to the application form. In case the project has reached:</a:t>
            </a:r>
          </a:p>
          <a:p>
            <a:r>
              <a:rPr lang="en-US" dirty="0"/>
              <a:t>- 75% (average at project level considering all indicators), a 10% </a:t>
            </a:r>
            <a:r>
              <a:rPr lang="en-US" dirty="0" err="1"/>
              <a:t>decommitment</a:t>
            </a:r>
            <a:r>
              <a:rPr lang="en-US" dirty="0"/>
              <a:t> will apply to the budget of the beneficiaries. </a:t>
            </a:r>
          </a:p>
          <a:p>
            <a:r>
              <a:rPr lang="en-US" dirty="0"/>
              <a:t>- 50% (average at project level, considering all indicators), a 25% </a:t>
            </a:r>
            <a:r>
              <a:rPr lang="en-US" dirty="0" err="1"/>
              <a:t>decommitment</a:t>
            </a:r>
            <a:r>
              <a:rPr lang="en-US" dirty="0"/>
              <a:t> will apply to the budget of the beneficiaries.</a:t>
            </a:r>
          </a:p>
          <a:p>
            <a:r>
              <a:rPr lang="en-US" dirty="0"/>
              <a:t>In case the JS analysis shows that the project did not contribute to the result indicators (a non-quantifiable one) a 10% </a:t>
            </a:r>
            <a:r>
              <a:rPr lang="en-US" dirty="0" err="1"/>
              <a:t>decommitment</a:t>
            </a:r>
            <a:r>
              <a:rPr lang="en-US" dirty="0"/>
              <a:t> will apply to the budget of the beneficiaries. </a:t>
            </a:r>
          </a:p>
          <a:p>
            <a:r>
              <a:rPr lang="en-US" dirty="0"/>
              <a:t>In case the JS analysis shows the project goal was not reached, the contract shall be terminated. </a:t>
            </a:r>
          </a:p>
          <a:p>
            <a:r>
              <a:rPr lang="en-US" dirty="0"/>
              <a:t>In any of the abovementioned cases, the Lead Beneficiary will be granted a two weeks deadline to submit a revised budget and in case such a budget is not provided within the deadline, the </a:t>
            </a:r>
            <a:r>
              <a:rPr lang="en-US" dirty="0" err="1"/>
              <a:t>decommitment</a:t>
            </a:r>
            <a:r>
              <a:rPr lang="en-US" dirty="0"/>
              <a:t> will be applied proportionally to all budgetary lines for the concerned beneficiaries.  The Lead Beneficiary and its beneficiaries may decide to stop implementing the project, but in this case all the paid funds shall be reimbursed. </a:t>
            </a:r>
          </a:p>
          <a:p>
            <a:endParaRPr lang="ro-RO" dirty="0" smtClean="0"/>
          </a:p>
        </p:txBody>
      </p:sp>
    </p:spTree>
    <p:extLst>
      <p:ext uri="{BB962C8B-B14F-4D97-AF65-F5344CB8AC3E}">
        <p14:creationId xmlns:p14="http://schemas.microsoft.com/office/powerpoint/2010/main" val="6216108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xfrm>
            <a:off x="228600" y="4572000"/>
            <a:ext cx="6324600" cy="4419600"/>
          </a:xfrm>
          <a:noFill/>
        </p:spPr>
        <p:txBody>
          <a:bodyPr wrap="square" numCol="1" anchor="t" anchorCtr="0" compatLnSpc="1">
            <a:prstTxWarp prst="textNoShape">
              <a:avLst/>
            </a:prstTxWarp>
            <a:normAutofit fontScale="55000" lnSpcReduction="20000"/>
          </a:bodyPr>
          <a:lstStyle/>
          <a:p>
            <a:r>
              <a:rPr lang="en-US" dirty="0"/>
              <a:t>For investment projects, the applicants must prove during pre-contractual phase they hold a right under the property law over the land and/or building by the following documents:</a:t>
            </a:r>
          </a:p>
          <a:p>
            <a:pPr lvl="0"/>
            <a:r>
              <a:rPr lang="en-US" dirty="0"/>
              <a:t>the applicant is the  owner of the land and/or building: </a:t>
            </a:r>
          </a:p>
          <a:p>
            <a:pPr lvl="1"/>
            <a:r>
              <a:rPr lang="en-US" dirty="0"/>
              <a:t>for public authorities:</a:t>
            </a:r>
          </a:p>
          <a:p>
            <a:r>
              <a:rPr lang="en-US" dirty="0"/>
              <a:t>- the legal act (e.g. government decision, law, government ordinance, decision of local counties, Council of Ministers Decrees etc.) stating the public property on the land and/or building;</a:t>
            </a:r>
          </a:p>
          <a:p>
            <a:r>
              <a:rPr lang="en-US" dirty="0"/>
              <a:t>- documents related to the registration of property of the respective applicant on the land and/or building in the relevant public registers.</a:t>
            </a:r>
          </a:p>
          <a:p>
            <a:pPr lvl="1"/>
            <a:r>
              <a:rPr lang="en-US" dirty="0"/>
              <a:t>for NGO’s</a:t>
            </a:r>
          </a:p>
          <a:p>
            <a:r>
              <a:rPr lang="en-US" dirty="0"/>
              <a:t>- property act on the land and/or building;</a:t>
            </a:r>
          </a:p>
          <a:p>
            <a:r>
              <a:rPr lang="en-US" dirty="0"/>
              <a:t>- documents related to the registration of the land and/or building in the relevant public registers. </a:t>
            </a:r>
          </a:p>
          <a:p>
            <a:pPr lvl="0"/>
            <a:r>
              <a:rPr lang="en-US" dirty="0"/>
              <a:t> the applicant has received the land and/or building in concession or holds any other right under the property law:</a:t>
            </a:r>
          </a:p>
          <a:p>
            <a:pPr lvl="1"/>
            <a:r>
              <a:rPr lang="en-US" dirty="0"/>
              <a:t>for public authorities:</a:t>
            </a:r>
          </a:p>
          <a:p>
            <a:r>
              <a:rPr lang="en-US" dirty="0"/>
              <a:t>- the legal act (e.g. government decision, law, government ordinance, decision of local counties, contracts etc.) proving the concession or the real property right; it must be proved that the duration of the concession or the real property right of the land is in line with the provisions of article 71, paragraph 1 from Regulation 1303/2013 and that the owner has given its written agreement saying that the applicant may perform the investment. </a:t>
            </a:r>
          </a:p>
          <a:p>
            <a:r>
              <a:rPr lang="en-US" dirty="0"/>
              <a:t>- declaration from the land and/or building owner that the land and/or building is:</a:t>
            </a:r>
          </a:p>
          <a:p>
            <a:pPr lvl="1"/>
            <a:r>
              <a:rPr lang="en-US" dirty="0"/>
              <a:t>free of any </a:t>
            </a:r>
            <a:r>
              <a:rPr lang="en-US" sz="1000" dirty="0"/>
              <a:t>encumbrances</a:t>
            </a:r>
            <a:r>
              <a:rPr lang="en-US" dirty="0"/>
              <a:t>;</a:t>
            </a:r>
          </a:p>
          <a:p>
            <a:pPr lvl="1"/>
            <a:r>
              <a:rPr lang="en-US" dirty="0"/>
              <a:t>not the object of an pending litigation;</a:t>
            </a:r>
          </a:p>
          <a:p>
            <a:pPr lvl="1"/>
            <a:r>
              <a:rPr lang="en-US" dirty="0"/>
              <a:t>not the object of a claim according to the relevant national legislation.</a:t>
            </a:r>
          </a:p>
          <a:p>
            <a:r>
              <a:rPr lang="en-US" dirty="0"/>
              <a:t>- documents related to the registration of the land and/or building in the relevant public registers – to be submitted before contracting of the project.</a:t>
            </a:r>
          </a:p>
          <a:p>
            <a:pPr lvl="1"/>
            <a:r>
              <a:rPr lang="en-US" dirty="0"/>
              <a:t>for NGO’s</a:t>
            </a:r>
          </a:p>
          <a:p>
            <a:pPr lvl="0"/>
            <a:r>
              <a:rPr lang="en-US" dirty="0"/>
              <a:t>the legal act proving the concession or the real property right; it must be proved that the duration of the concession of the land and/or building is in line with the provisions of article 71, paragraph 1 from Regulation 1303/2013 and that the owner of the land and/or building has given his written agreement saying that the applicant may perform the investment.</a:t>
            </a:r>
          </a:p>
          <a:p>
            <a:pPr lvl="0"/>
            <a:r>
              <a:rPr lang="en-US" dirty="0"/>
              <a:t>Declaration from the land and/or building owner that the land and/or building is:</a:t>
            </a:r>
          </a:p>
          <a:p>
            <a:pPr lvl="1"/>
            <a:r>
              <a:rPr lang="en-US" dirty="0"/>
              <a:t>free of any </a:t>
            </a:r>
            <a:r>
              <a:rPr lang="en-US" sz="1000" dirty="0"/>
              <a:t>encumbrances</a:t>
            </a:r>
            <a:r>
              <a:rPr lang="en-US" dirty="0"/>
              <a:t>;</a:t>
            </a:r>
          </a:p>
          <a:p>
            <a:pPr lvl="1"/>
            <a:r>
              <a:rPr lang="en-US" dirty="0"/>
              <a:t>not the object of an pending litigation;</a:t>
            </a:r>
          </a:p>
          <a:p>
            <a:pPr lvl="1"/>
            <a:r>
              <a:rPr lang="en-US" dirty="0"/>
              <a:t>not the object of a claim according to the relevant national legislation.</a:t>
            </a:r>
          </a:p>
          <a:p>
            <a:pPr lvl="0"/>
            <a:r>
              <a:rPr lang="en-US" dirty="0"/>
              <a:t>documents related to the registration of the land and/or building in the relevant public registers – to be submitted before contracting of the project.</a:t>
            </a:r>
          </a:p>
          <a:p>
            <a:r>
              <a:rPr lang="en-US" i="1" dirty="0"/>
              <a:t>The land and/or building, which are subject of the application for financial support for investment, must:</a:t>
            </a:r>
            <a:endParaRPr lang="en-US" dirty="0"/>
          </a:p>
          <a:p>
            <a:pPr lvl="0"/>
            <a:r>
              <a:rPr lang="en-US" i="1" dirty="0"/>
              <a:t>Be free of any </a:t>
            </a:r>
            <a:r>
              <a:rPr lang="en-US" sz="1000" i="1" dirty="0"/>
              <a:t>encumbrances;</a:t>
            </a:r>
            <a:endParaRPr lang="en-US" dirty="0"/>
          </a:p>
          <a:p>
            <a:pPr lvl="0"/>
            <a:r>
              <a:rPr lang="en-US" i="1" dirty="0"/>
              <a:t>Not be the object of a pending litigation;</a:t>
            </a:r>
            <a:endParaRPr lang="en-US" dirty="0"/>
          </a:p>
          <a:p>
            <a:pPr lvl="0"/>
            <a:r>
              <a:rPr lang="en-US" i="1" dirty="0"/>
              <a:t>Not be the object of a legal claim according to the relevant national legislation. </a:t>
            </a:r>
            <a:endParaRPr lang="en-US" dirty="0"/>
          </a:p>
          <a:p>
            <a:r>
              <a:rPr lang="en-US" dirty="0"/>
              <a:t>For investment projects submitted within Priority Axis 2, targeted to rehabilitate cultural heritage infrastructure, approvals/ certifications from Ministry of Culture or related bodies must accompany the technical documentation. If not started the </a:t>
            </a:r>
            <a:r>
              <a:rPr lang="en-US" dirty="0" err="1"/>
              <a:t>diligencies</a:t>
            </a:r>
            <a:r>
              <a:rPr lang="en-US" dirty="0"/>
              <a:t> for approving the technical documentation, than the project will be rejected (clarifications can be asked on this issue). If the </a:t>
            </a:r>
            <a:r>
              <a:rPr lang="en-US" dirty="0" err="1"/>
              <a:t>diligencies</a:t>
            </a:r>
            <a:r>
              <a:rPr lang="en-US" dirty="0"/>
              <a:t> for approving the proposed intervention on cultural heritage infrastructure were started, but are not fully approved/ certified, than the project will be selected, but under the condition to provide fully approved technical documentation within the deadline indicated by JS. If not provided in the set deadlines, the MA may decide not be sign the subsidy contract.  </a:t>
            </a:r>
          </a:p>
          <a:p>
            <a:r>
              <a:rPr lang="en-US" u="sng" dirty="0"/>
              <a:t>Legal agreements/ approvals related to Annex 2</a:t>
            </a:r>
            <a:r>
              <a:rPr lang="en-US" dirty="0"/>
              <a:t>, which are subject of conditioning the selection; Energetic audit of the buildings, by exception also have to be submitted the latest within this phase. </a:t>
            </a:r>
          </a:p>
          <a:p>
            <a:endParaRPr lang="ro-RO" dirty="0" smtClean="0"/>
          </a:p>
        </p:txBody>
      </p:sp>
    </p:spTree>
    <p:extLst>
      <p:ext uri="{BB962C8B-B14F-4D97-AF65-F5344CB8AC3E}">
        <p14:creationId xmlns:p14="http://schemas.microsoft.com/office/powerpoint/2010/main" val="6064579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endParaRPr lang="ro-RO" smtClean="0"/>
          </a:p>
        </p:txBody>
      </p:sp>
    </p:spTree>
    <p:extLst>
      <p:ext uri="{BB962C8B-B14F-4D97-AF65-F5344CB8AC3E}">
        <p14:creationId xmlns:p14="http://schemas.microsoft.com/office/powerpoint/2010/main" val="27898201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30722"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extLst>
      <p:ext uri="{BB962C8B-B14F-4D97-AF65-F5344CB8AC3E}">
        <p14:creationId xmlns:p14="http://schemas.microsoft.com/office/powerpoint/2010/main" val="1011871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Tree>
    <p:extLst>
      <p:ext uri="{BB962C8B-B14F-4D97-AF65-F5344CB8AC3E}">
        <p14:creationId xmlns:p14="http://schemas.microsoft.com/office/powerpoint/2010/main" val="1551812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Tree>
    <p:extLst>
      <p:ext uri="{BB962C8B-B14F-4D97-AF65-F5344CB8AC3E}">
        <p14:creationId xmlns:p14="http://schemas.microsoft.com/office/powerpoint/2010/main" val="171722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Integrated tourism product A </a:t>
            </a:r>
            <a:r>
              <a:rPr lang="en-US" dirty="0"/>
              <a:t>product which involves and benefits both countries and which is helping the tourism development in the area</a:t>
            </a:r>
            <a:endParaRPr lang="ro-RO" dirty="0" smtClean="0"/>
          </a:p>
        </p:txBody>
      </p:sp>
    </p:spTree>
    <p:extLst>
      <p:ext uri="{BB962C8B-B14F-4D97-AF65-F5344CB8AC3E}">
        <p14:creationId xmlns:p14="http://schemas.microsoft.com/office/powerpoint/2010/main" val="2388112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Tree>
    <p:extLst>
      <p:ext uri="{BB962C8B-B14F-4D97-AF65-F5344CB8AC3E}">
        <p14:creationId xmlns:p14="http://schemas.microsoft.com/office/powerpoint/2010/main" val="7547269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Tree>
    <p:extLst>
      <p:ext uri="{BB962C8B-B14F-4D97-AF65-F5344CB8AC3E}">
        <p14:creationId xmlns:p14="http://schemas.microsoft.com/office/powerpoint/2010/main" val="3927675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Tree>
    <p:extLst>
      <p:ext uri="{BB962C8B-B14F-4D97-AF65-F5344CB8AC3E}">
        <p14:creationId xmlns:p14="http://schemas.microsoft.com/office/powerpoint/2010/main" val="3400979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xfrm>
            <a:off x="1141413" y="685800"/>
            <a:ext cx="4575175" cy="3430588"/>
          </a:xfrm>
          <a:noFill/>
          <a:ln>
            <a:solidFill>
              <a:srgbClr val="000000"/>
            </a:solidFill>
            <a:miter lim="800000"/>
            <a:headEnd/>
            <a:tailEnd/>
          </a:ln>
        </p:spPr>
      </p:sp>
      <p:sp>
        <p:nvSpPr>
          <p:cNvPr id="2" name="Rectangle 1"/>
          <p:cNvSpPr/>
          <p:nvPr/>
        </p:nvSpPr>
        <p:spPr>
          <a:xfrm>
            <a:off x="0" y="4267200"/>
            <a:ext cx="6705600" cy="4370427"/>
          </a:xfrm>
          <a:prstGeom prst="rect">
            <a:avLst/>
          </a:prstGeom>
        </p:spPr>
        <p:txBody>
          <a:bodyPr wrap="square">
            <a:spAutoFit/>
          </a:bodyPr>
          <a:lstStyle/>
          <a:p>
            <a:r>
              <a:rPr lang="en-US" sz="1200" dirty="0" smtClean="0"/>
              <a:t>What </a:t>
            </a:r>
            <a:r>
              <a:rPr lang="en-US" sz="1200" dirty="0"/>
              <a:t>are the common territorial challenges that will be tackled by the project?</a:t>
            </a:r>
          </a:p>
          <a:p>
            <a:r>
              <a:rPr lang="en-US" sz="1200" i="1" dirty="0"/>
              <a:t>Please describe the relevance of your project for the </a:t>
            </a:r>
            <a:r>
              <a:rPr lang="en-US" sz="1200" i="1" dirty="0" err="1"/>
              <a:t>programme</a:t>
            </a:r>
            <a:r>
              <a:rPr lang="en-US" sz="1200" i="1" dirty="0"/>
              <a:t> area in terms of common challenges and opportunities addressed.</a:t>
            </a:r>
            <a:endParaRPr lang="en-US" sz="1200" dirty="0"/>
          </a:p>
          <a:p>
            <a:r>
              <a:rPr lang="en-US" sz="1200" dirty="0"/>
              <a:t>How does the project tackle the identified common challenges and/or opportunities and what is new about the approach the project takes?</a:t>
            </a:r>
          </a:p>
          <a:p>
            <a:r>
              <a:rPr lang="en-US" sz="1200" i="1" dirty="0"/>
              <a:t>Please describe new solutions that will be developed during the project and/or existing solutions that will be adopted and implemented during the project lifetime and in what way the approach goes beyond existing practice in the sector/</a:t>
            </a:r>
            <a:r>
              <a:rPr lang="en-US" sz="1200" i="1" dirty="0" err="1"/>
              <a:t>programme</a:t>
            </a:r>
            <a:r>
              <a:rPr lang="en-US" sz="1200" i="1" dirty="0"/>
              <a:t> area/participating countries.</a:t>
            </a:r>
            <a:endParaRPr lang="en-US" sz="1200" dirty="0"/>
          </a:p>
          <a:p>
            <a:r>
              <a:rPr lang="en-US" sz="1200" dirty="0"/>
              <a:t>Why is cross-border cooperation needed to achieve the project’s objectives and result?</a:t>
            </a:r>
          </a:p>
          <a:p>
            <a:r>
              <a:rPr lang="en-US" sz="1200" i="1" dirty="0"/>
              <a:t>Please explain why the project objectives cannot be efficiently reached acting only on a national/regional/local level and/or describe what benefits the project partners/target groups/ project area/</a:t>
            </a:r>
            <a:r>
              <a:rPr lang="en-US" sz="1200" i="1" dirty="0" err="1"/>
              <a:t>programme</a:t>
            </a:r>
            <a:r>
              <a:rPr lang="en-US" sz="1200" i="1" dirty="0"/>
              <a:t> area gain in taking a cross-border approach</a:t>
            </a:r>
            <a:r>
              <a:rPr lang="en-US" sz="1200" i="1" dirty="0" smtClean="0"/>
              <a:t>.</a:t>
            </a:r>
          </a:p>
          <a:p>
            <a:r>
              <a:rPr lang="en-US" sz="1200" dirty="0"/>
              <a:t>Please select all cooperation criteria that apply to your project and describe how you will fulfill them.</a:t>
            </a:r>
          </a:p>
          <a:p>
            <a:r>
              <a:rPr lang="en-US" sz="1200" i="1" dirty="0"/>
              <a:t>The proposal must respect the principles of Joint Development and Joint Implementation. In addition, you should choose at least one of the following criteria as well: Joint staffing or Joint financing. In the column Justification, you should explain how the project meets the selected cooperation criteria.</a:t>
            </a:r>
            <a:endParaRPr lang="en-US" sz="1200" dirty="0"/>
          </a:p>
          <a:p>
            <a:r>
              <a:rPr lang="en-US" sz="1200" i="1" dirty="0"/>
              <a:t>Avoid answering the question with a simple, one-sentence answer (e.g. “The project proposal was developed by all project partners”). You are advised to be more convincing by describing what has been the exact role of each partner organization in the project development. The same recommendation refers to the other cooperation criteria as well.</a:t>
            </a:r>
            <a:endParaRPr lang="en-US" sz="1200" dirty="0"/>
          </a:p>
          <a:p>
            <a:endParaRPr lang="en-US" sz="1400" i="1" dirty="0"/>
          </a:p>
        </p:txBody>
      </p:sp>
    </p:spTree>
    <p:extLst>
      <p:ext uri="{BB962C8B-B14F-4D97-AF65-F5344CB8AC3E}">
        <p14:creationId xmlns:p14="http://schemas.microsoft.com/office/powerpoint/2010/main" val="45278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5F57EE49-B334-42FB-8B2B-8EA23E794D1F}" type="datetimeFigureOut">
              <a:rPr lang="en-US"/>
              <a:pPr>
                <a:defRPr/>
              </a:pPr>
              <a:t>12/04/2017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773A724-C9A4-4D8A-B51C-E0556B74FAF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761BBBD-D0B9-43CA-B1D4-FF01DB57A5EF}" type="datetimeFigureOut">
              <a:rPr lang="en-US"/>
              <a:pPr>
                <a:defRPr/>
              </a:pPr>
              <a:t>12/04/2017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C43D612-41B1-4A4D-82F0-4559A58C412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D15E5BE-068A-43DC-B0FE-10C7ED041FBF}" type="datetimeFigureOut">
              <a:rPr lang="en-US"/>
              <a:pPr>
                <a:defRPr/>
              </a:pPr>
              <a:t>12/04/2017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D5DB198-287B-45DF-841A-47D85C88596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71D4B09-AB38-4386-BE00-3A3B2DA94E62}" type="datetimeFigureOut">
              <a:rPr lang="en-US"/>
              <a:pPr>
                <a:defRPr/>
              </a:pPr>
              <a:t>12/04/2017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53A5E37-44CB-42F2-8E2E-23B311DCC088}"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534DD5F-F430-4084-9DA2-C8EEB8DC3A7B}" type="datetimeFigureOut">
              <a:rPr lang="en-US"/>
              <a:pPr>
                <a:defRPr/>
              </a:pPr>
              <a:t>12/04/2017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DDAB04-5EC9-4E2F-839D-B67F822F31E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71A93F7-573A-4FDF-B1F4-51087175C1E2}" type="datetimeFigureOut">
              <a:rPr lang="en-US"/>
              <a:pPr>
                <a:defRPr/>
              </a:pPr>
              <a:t>12/04/2017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07CEB0A-6571-4138-A4A4-B863B1FF2C6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C06D615-AE49-4C8E-8E0F-671A9A4CF8CE}" type="datetimeFigureOut">
              <a:rPr lang="en-US"/>
              <a:pPr>
                <a:defRPr/>
              </a:pPr>
              <a:t>12/04/2017</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C46532D-B66C-4E23-B9A3-1CAD12B3687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7C9CF08-5D30-443F-B3E0-4F851ED8A57E}" type="datetimeFigureOut">
              <a:rPr lang="en-US"/>
              <a:pPr>
                <a:defRPr/>
              </a:pPr>
              <a:t>12/04/2017</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6C70BE1-0F57-414C-95EF-27C907EDFEC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5C83669-06F3-4AA2-8DC4-AB5A70213BEB}" type="datetimeFigureOut">
              <a:rPr lang="en-US"/>
              <a:pPr>
                <a:defRPr/>
              </a:pPr>
              <a:t>12/04/2017</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50CBBBA-B36D-4C95-B115-FF5CE8FE09F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24A2BB0-BE66-441C-A426-9BB3EDFA3111}" type="datetimeFigureOut">
              <a:rPr lang="en-US"/>
              <a:pPr>
                <a:defRPr/>
              </a:pPr>
              <a:t>12/04/2017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B896C3E-548B-4066-9B4E-0E0B3BD01F3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E4CA149-A2D3-4C09-90E2-62B6DE6F99F3}" type="datetimeFigureOut">
              <a:rPr lang="en-US"/>
              <a:pPr>
                <a:defRPr/>
              </a:pPr>
              <a:t>12/04/2017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536C329-397D-4E26-BF63-0361B7209D6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047E911-CD16-44AC-A4AD-592B35027E3E}" type="datetimeFigureOut">
              <a:rPr lang="en-US"/>
              <a:pPr>
                <a:defRPr/>
              </a:pPr>
              <a:t>12/04/2017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E1F09D9-480D-4A86-93AE-D15555D61F3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slide" Target="slide15.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14.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3.png"/><Relationship Id="rId7" Type="http://schemas.openxmlformats.org/officeDocument/2006/relationships/slide" Target="slide1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1.jpg"/><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slide" Target="slide1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slide" Target="slide18.xml"/><Relationship Id="rId5" Type="http://schemas.openxmlformats.org/officeDocument/2006/relationships/slide" Target="slide19.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slide" Target="slide2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5.jpg"/><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hyperlink" Target="http://www.interregrobg.eu/en/" TargetMode="External"/><Relationship Id="rId5" Type="http://schemas.openxmlformats.org/officeDocument/2006/relationships/hyperlink" Target="http://www.interregrobg.eu/en/rules-of-implementation/programme-rules/project-implementation-manual.html" TargetMode="Externa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hyperlink" Target="mailto:robg@mdrap.ro" TargetMode="External"/><Relationship Id="rId7"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mailto:na-ro-bG@mrrb.government.bg" TargetMode="External"/><Relationship Id="rId4" Type="http://schemas.openxmlformats.org/officeDocument/2006/relationships/hyperlink" Target="mailto:helpdesk_robg@calarasicbc.ro" TargetMode="External"/><Relationship Id="rId9" Type="http://schemas.openxmlformats.org/officeDocument/2006/relationships/hyperlink" Target="http://www.interregrobg.eu/"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2.jp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slide" Target="slide11.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jpg"/><Relationship Id="rId5" Type="http://schemas.openxmlformats.org/officeDocument/2006/relationships/slide" Target="slide9.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ChangeArrowheads="1"/>
          </p:cNvSpPr>
          <p:nvPr/>
        </p:nvSpPr>
        <p:spPr bwMode="auto">
          <a:xfrm>
            <a:off x="6858000" y="228600"/>
            <a:ext cx="1905000" cy="990600"/>
          </a:xfrm>
          <a:prstGeom prst="rect">
            <a:avLst/>
          </a:prstGeom>
          <a:solidFill>
            <a:schemeClr val="bg1"/>
          </a:solidFill>
          <a:ln w="9525">
            <a:noFill/>
            <a:miter lim="800000"/>
            <a:headEnd/>
            <a:tailEnd/>
          </a:ln>
        </p:spPr>
        <p:txBody>
          <a:bodyPr wrap="none" anchor="ctr"/>
          <a:lstStyle/>
          <a:p>
            <a:endParaRPr lang="ro-RO">
              <a:solidFill>
                <a:srgbClr val="000000"/>
              </a:solidFill>
            </a:endParaRPr>
          </a:p>
        </p:txBody>
      </p:sp>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a:solidFill>
                <a:srgbClr val="000000"/>
              </a:solidFill>
            </a:endParaRPr>
          </a:p>
        </p:txBody>
      </p:sp>
      <p:pic>
        <p:nvPicPr>
          <p:cNvPr id="15365" name="Picture 26"/>
          <p:cNvPicPr>
            <a:picLocks noChangeAspect="1" noChangeArrowheads="1"/>
          </p:cNvPicPr>
          <p:nvPr/>
        </p:nvPicPr>
        <p:blipFill>
          <a:blip r:embed="rId3"/>
          <a:srcRect/>
          <a:stretch>
            <a:fillRect/>
          </a:stretch>
        </p:blipFill>
        <p:spPr bwMode="auto">
          <a:xfrm>
            <a:off x="6781800" y="180975"/>
            <a:ext cx="1828800" cy="1357313"/>
          </a:xfrm>
          <a:prstGeom prst="rect">
            <a:avLst/>
          </a:prstGeom>
          <a:noFill/>
          <a:ln w="9525">
            <a:noFill/>
            <a:miter lim="800000"/>
            <a:headEnd/>
            <a:tailEnd/>
          </a:ln>
        </p:spPr>
      </p:pic>
      <p:pic>
        <p:nvPicPr>
          <p:cNvPr id="15366" name="Picture 6" descr="C:\Users\Filip\Desktop\fisiere cdr si materiale promovare\VIM elements\1. european union ERDF.jpg"/>
          <p:cNvPicPr>
            <a:picLocks noChangeAspect="1" noChangeArrowheads="1"/>
          </p:cNvPicPr>
          <p:nvPr/>
        </p:nvPicPr>
        <p:blipFill>
          <a:blip r:embed="rId4"/>
          <a:srcRect/>
          <a:stretch>
            <a:fillRect/>
          </a:stretch>
        </p:blipFill>
        <p:spPr bwMode="auto">
          <a:xfrm>
            <a:off x="457200" y="228600"/>
            <a:ext cx="1371600" cy="1262063"/>
          </a:xfrm>
          <a:prstGeom prst="rect">
            <a:avLst/>
          </a:prstGeom>
          <a:noFill/>
          <a:ln w="9525">
            <a:noFill/>
            <a:miter lim="800000"/>
            <a:headEnd/>
            <a:tailEnd/>
          </a:ln>
        </p:spPr>
      </p:pic>
      <p:sp>
        <p:nvSpPr>
          <p:cNvPr id="9" name="Rectangle 8"/>
          <p:cNvSpPr/>
          <p:nvPr/>
        </p:nvSpPr>
        <p:spPr>
          <a:xfrm>
            <a:off x="533400" y="1676400"/>
            <a:ext cx="8229600" cy="1034129"/>
          </a:xfrm>
          <a:prstGeom prst="rect">
            <a:avLst/>
          </a:prstGeom>
        </p:spPr>
        <p:txBody>
          <a:bodyPr wrap="square">
            <a:spAutoFit/>
          </a:bodyPr>
          <a:lstStyle/>
          <a:p>
            <a:pPr algn="ctr"/>
            <a:r>
              <a:rPr lang="en-US" sz="3600" b="1" dirty="0" smtClean="0">
                <a:solidFill>
                  <a:srgbClr val="002060"/>
                </a:solidFill>
                <a:effectLst>
                  <a:outerShdw blurRad="38100" dist="38100" dir="2700000" algn="tl">
                    <a:srgbClr val="000000">
                      <a:alpha val="43137"/>
                    </a:srgbClr>
                  </a:outerShdw>
                </a:effectLst>
                <a:latin typeface="Trebuchet MS" pitchFamily="34" charset="0"/>
              </a:rPr>
              <a:t>Third call for proposals</a:t>
            </a:r>
          </a:p>
          <a:p>
            <a:pPr algn="ctr">
              <a:lnSpc>
                <a:spcPct val="90000"/>
              </a:lnSpc>
              <a:defRPr/>
            </a:pPr>
            <a:endParaRPr lang="en-US" sz="2800" b="1" dirty="0">
              <a:effectLst>
                <a:outerShdw blurRad="38100" dist="38100" dir="2700000" algn="tl">
                  <a:srgbClr val="C0C0C0"/>
                </a:outerShdw>
              </a:effectLst>
            </a:endParaRPr>
          </a:p>
        </p:txBody>
      </p:sp>
      <p:sp>
        <p:nvSpPr>
          <p:cNvPr id="15369" name="Rectangle 9"/>
          <p:cNvSpPr>
            <a:spLocks noChangeArrowheads="1"/>
          </p:cNvSpPr>
          <p:nvPr/>
        </p:nvSpPr>
        <p:spPr bwMode="auto">
          <a:xfrm>
            <a:off x="1765370" y="5029200"/>
            <a:ext cx="5257800" cy="590931"/>
          </a:xfrm>
          <a:prstGeom prst="rect">
            <a:avLst/>
          </a:prstGeom>
          <a:noFill/>
          <a:ln w="9525">
            <a:noFill/>
            <a:miter lim="800000"/>
            <a:headEnd/>
            <a:tailEnd/>
          </a:ln>
        </p:spPr>
        <p:txBody>
          <a:bodyPr>
            <a:spAutoFit/>
          </a:bodyPr>
          <a:lstStyle/>
          <a:p>
            <a:pPr algn="ctr">
              <a:lnSpc>
                <a:spcPct val="90000"/>
              </a:lnSpc>
            </a:pPr>
            <a:endParaRPr lang="ro-RO" b="1" dirty="0" smtClean="0">
              <a:latin typeface="Trebuchet MS" pitchFamily="34" charset="0"/>
            </a:endParaRPr>
          </a:p>
          <a:p>
            <a:pPr algn="ctr">
              <a:lnSpc>
                <a:spcPct val="90000"/>
              </a:lnSpc>
            </a:pPr>
            <a:r>
              <a:rPr lang="en-US" b="1" dirty="0" smtClean="0">
                <a:solidFill>
                  <a:srgbClr val="FF0000"/>
                </a:solidFill>
                <a:latin typeface="Trebuchet MS" pitchFamily="34" charset="0"/>
              </a:rPr>
              <a:t>Deadline: 15</a:t>
            </a:r>
            <a:r>
              <a:rPr lang="en-US" b="1" baseline="30000" dirty="0" smtClean="0">
                <a:solidFill>
                  <a:srgbClr val="FF0000"/>
                </a:solidFill>
                <a:latin typeface="Trebuchet MS" pitchFamily="34" charset="0"/>
              </a:rPr>
              <a:t>th</a:t>
            </a:r>
            <a:r>
              <a:rPr lang="en-US" b="1" dirty="0" smtClean="0">
                <a:solidFill>
                  <a:srgbClr val="FF0000"/>
                </a:solidFill>
                <a:latin typeface="Trebuchet MS" pitchFamily="34" charset="0"/>
              </a:rPr>
              <a:t> of May 2015 (step 1)</a:t>
            </a:r>
            <a:endParaRPr lang="en-US" b="1" dirty="0">
              <a:solidFill>
                <a:srgbClr val="FF0000"/>
              </a:solidFill>
              <a:latin typeface="Trebuchet MS" pitchFamily="34" charset="0"/>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0050" y="459581"/>
            <a:ext cx="8001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2" descr="image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7000" y="2896266"/>
            <a:ext cx="3454541" cy="1864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p:cover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r>
              <a:rPr lang="en-US" sz="3200" b="1" dirty="0" smtClean="0">
                <a:solidFill>
                  <a:srgbClr val="002060"/>
                </a:solidFill>
                <a:latin typeface="Trebuchet MS" panose="020B0603020202020204" pitchFamily="34" charset="0"/>
              </a:rPr>
              <a:t>Eligibility of Applicants</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228600" y="678656"/>
            <a:ext cx="9906000" cy="5454949"/>
          </a:xfrm>
        </p:spPr>
        <p:txBody>
          <a:bodyPr/>
          <a:lstStyle/>
          <a:p>
            <a:pPr marL="457200" lvl="1" indent="0" algn="ctr">
              <a:buNone/>
            </a:pPr>
            <a:endParaRPr lang="en-US" sz="2400" dirty="0" smtClean="0">
              <a:latin typeface="Trebuchet MS" pitchFamily="34" charset="0"/>
            </a:endParaRPr>
          </a:p>
          <a:p>
            <a:pPr lvl="1" algn="just">
              <a:buFont typeface="Wingdings" panose="05000000000000000000" pitchFamily="2" charset="2"/>
              <a:buChar char="ü"/>
            </a:pPr>
            <a:r>
              <a:rPr lang="en-US" sz="1800" dirty="0" smtClean="0">
                <a:latin typeface="Trebuchet MS" pitchFamily="34" charset="0"/>
              </a:rPr>
              <a:t>RO/BG NGO’s or public institutions</a:t>
            </a:r>
          </a:p>
          <a:p>
            <a:pPr lvl="1" algn="just">
              <a:buFont typeface="Wingdings" panose="05000000000000000000" pitchFamily="2" charset="2"/>
              <a:buChar char="ü"/>
            </a:pPr>
            <a:endParaRPr lang="en-US" sz="1800" dirty="0">
              <a:latin typeface="Trebuchet MS" pitchFamily="34" charset="0"/>
            </a:endParaRPr>
          </a:p>
          <a:p>
            <a:pPr lvl="1" algn="just">
              <a:buFont typeface="Wingdings" panose="05000000000000000000" pitchFamily="2" charset="2"/>
              <a:buChar char="ü"/>
            </a:pPr>
            <a:r>
              <a:rPr lang="en-US" sz="1800" dirty="0" smtClean="0">
                <a:latin typeface="Trebuchet MS" pitchFamily="34" charset="0"/>
              </a:rPr>
              <a:t>Headquarters/branch with legal personality in the </a:t>
            </a:r>
            <a:r>
              <a:rPr lang="en-US" sz="1800" dirty="0" err="1" smtClean="0">
                <a:latin typeface="Trebuchet MS" pitchFamily="34" charset="0"/>
              </a:rPr>
              <a:t>eligibile</a:t>
            </a:r>
            <a:r>
              <a:rPr lang="en-US" sz="1800" dirty="0" smtClean="0">
                <a:latin typeface="Trebuchet MS" pitchFamily="34" charset="0"/>
              </a:rPr>
              <a:t> area. </a:t>
            </a:r>
          </a:p>
          <a:p>
            <a:pPr marL="457200" lvl="1" indent="0" algn="just">
              <a:buNone/>
            </a:pPr>
            <a:r>
              <a:rPr lang="en-US" sz="1800" dirty="0" smtClean="0">
                <a:latin typeface="Trebuchet MS" pitchFamily="34" charset="0"/>
              </a:rPr>
              <a:t>OR</a:t>
            </a:r>
          </a:p>
          <a:p>
            <a:pPr lvl="1" algn="just">
              <a:buFont typeface="Wingdings" panose="05000000000000000000" pitchFamily="2" charset="2"/>
              <a:buChar char="ü"/>
            </a:pPr>
            <a:r>
              <a:rPr lang="en-US" sz="1800" dirty="0" smtClean="0">
                <a:latin typeface="Trebuchet MS" pitchFamily="34" charset="0"/>
              </a:rPr>
              <a:t>Headquarters not in the eligible area, but competences in the area</a:t>
            </a:r>
          </a:p>
          <a:p>
            <a:pPr lvl="1" algn="just">
              <a:buFont typeface="Wingdings" panose="05000000000000000000" pitchFamily="2" charset="2"/>
              <a:buChar char="ü"/>
            </a:pPr>
            <a:endParaRPr lang="en-US" sz="1800" dirty="0">
              <a:latin typeface="Trebuchet MS" pitchFamily="34" charset="0"/>
            </a:endParaRPr>
          </a:p>
          <a:p>
            <a:pPr lvl="1" algn="just">
              <a:buFont typeface="Wingdings" panose="05000000000000000000" pitchFamily="2" charset="2"/>
              <a:buChar char="ü"/>
            </a:pPr>
            <a:r>
              <a:rPr lang="en-US" sz="1800" dirty="0" smtClean="0">
                <a:latin typeface="Trebuchet MS" pitchFamily="34" charset="0"/>
              </a:rPr>
              <a:t>Don’t have a branch with legal personality? =&gt; You have to open one. </a:t>
            </a:r>
          </a:p>
          <a:p>
            <a:pPr lvl="1" algn="just">
              <a:buFont typeface="Wingdings" panose="05000000000000000000" pitchFamily="2" charset="2"/>
              <a:buChar char="ü"/>
            </a:pPr>
            <a:endParaRPr lang="en-US" sz="1800" dirty="0">
              <a:latin typeface="Trebuchet MS" pitchFamily="34" charset="0"/>
            </a:endParaRPr>
          </a:p>
          <a:p>
            <a:pPr lvl="1" algn="just">
              <a:buFont typeface="Wingdings" panose="05000000000000000000" pitchFamily="2" charset="2"/>
              <a:buChar char="ü"/>
            </a:pPr>
            <a:r>
              <a:rPr lang="en-US" sz="1800" dirty="0" smtClean="0">
                <a:latin typeface="Trebuchet MS" pitchFamily="34" charset="0"/>
              </a:rPr>
              <a:t>Can’t open one? =&gt; 20% budget limit for that partner(s)</a:t>
            </a:r>
          </a:p>
          <a:p>
            <a:pPr lvl="1" algn="just">
              <a:buFont typeface="Wingdings" panose="05000000000000000000" pitchFamily="2" charset="2"/>
              <a:buChar char="ü"/>
            </a:pPr>
            <a:endParaRPr lang="en-US" sz="1800" dirty="0">
              <a:latin typeface="Trebuchet MS" pitchFamily="34" charset="0"/>
            </a:endParaRPr>
          </a:p>
          <a:p>
            <a:pPr lvl="1" algn="just">
              <a:buFont typeface="Wingdings" panose="05000000000000000000" pitchFamily="2" charset="2"/>
              <a:buChar char="ü"/>
            </a:pPr>
            <a:r>
              <a:rPr lang="en-US" sz="1800" dirty="0" smtClean="0">
                <a:latin typeface="Trebuchet MS" pitchFamily="34" charset="0"/>
              </a:rPr>
              <a:t>Maximum 5 </a:t>
            </a:r>
            <a:r>
              <a:rPr lang="en-US" sz="1800" dirty="0" smtClean="0">
                <a:latin typeface="Trebuchet MS" pitchFamily="34" charset="0"/>
              </a:rPr>
              <a:t>partners</a:t>
            </a:r>
          </a:p>
          <a:p>
            <a:pPr lvl="1" algn="just">
              <a:buFont typeface="Wingdings" panose="05000000000000000000" pitchFamily="2" charset="2"/>
              <a:buChar char="ü"/>
            </a:pPr>
            <a:endParaRPr lang="en-US" sz="1800" dirty="0" smtClean="0">
              <a:latin typeface="Trebuchet MS" pitchFamily="34" charset="0"/>
            </a:endParaRPr>
          </a:p>
          <a:p>
            <a:pPr lvl="1" algn="just">
              <a:buFont typeface="Wingdings" panose="05000000000000000000" pitchFamily="2" charset="2"/>
              <a:buChar char="ü"/>
            </a:pPr>
            <a:r>
              <a:rPr lang="en-US" sz="1800" dirty="0" smtClean="0">
                <a:latin typeface="Trebuchet MS" pitchFamily="34" charset="0"/>
              </a:rPr>
              <a:t>New to the </a:t>
            </a:r>
            <a:r>
              <a:rPr lang="en-US" sz="1800" dirty="0" err="1" smtClean="0">
                <a:latin typeface="Trebuchet MS" pitchFamily="34" charset="0"/>
              </a:rPr>
              <a:t>Programme</a:t>
            </a:r>
            <a:r>
              <a:rPr lang="en-US" sz="1800" dirty="0" smtClean="0">
                <a:latin typeface="Trebuchet MS" pitchFamily="34" charset="0"/>
              </a:rPr>
              <a:t> / average execution of above 50%</a:t>
            </a:r>
            <a:endParaRPr lang="en-US" sz="1800" dirty="0" smtClean="0">
              <a:latin typeface="Trebuchet MS" pitchFamily="34" charset="0"/>
            </a:endParaRPr>
          </a:p>
          <a:p>
            <a:pPr lvl="1" algn="just">
              <a:buFont typeface="Wingdings" panose="05000000000000000000" pitchFamily="2" charset="2"/>
              <a:buChar char="ü"/>
            </a:pPr>
            <a:endParaRPr lang="en-US" sz="1800" dirty="0" smtClean="0">
              <a:latin typeface="Trebuchet MS" pitchFamily="34" charset="0"/>
            </a:endParaRPr>
          </a:p>
          <a:p>
            <a:pPr lvl="1" algn="just">
              <a:buFont typeface="Wingdings" panose="05000000000000000000" pitchFamily="2" charset="2"/>
              <a:buChar char="ü"/>
            </a:pPr>
            <a:r>
              <a:rPr lang="en-US" sz="1800" dirty="0" smtClean="0">
                <a:latin typeface="Trebuchet MS" pitchFamily="34" charset="0"/>
              </a:rPr>
              <a:t>Capacity to implement the project</a:t>
            </a:r>
          </a:p>
          <a:p>
            <a:pPr lvl="1" algn="just">
              <a:buFont typeface="Wingdings" panose="05000000000000000000" pitchFamily="2" charset="2"/>
              <a:buChar char="ü"/>
            </a:pPr>
            <a:endParaRPr lang="en-US" sz="1800" dirty="0" smtClean="0">
              <a:latin typeface="Trebuchet MS" pitchFamily="34" charset="0"/>
            </a:endParaRPr>
          </a:p>
          <a:p>
            <a:pPr lvl="1" algn="just">
              <a:buFont typeface="Wingdings" panose="05000000000000000000" pitchFamily="2" charset="2"/>
              <a:buChar char="ü"/>
            </a:pPr>
            <a:r>
              <a:rPr lang="en-US" sz="1800" dirty="0" smtClean="0">
                <a:latin typeface="Trebuchet MS" pitchFamily="34" charset="0"/>
              </a:rPr>
              <a:t>Can take action in the field of the project</a:t>
            </a:r>
          </a:p>
          <a:p>
            <a:pPr marL="457200" lvl="1" indent="0">
              <a:buNone/>
            </a:pPr>
            <a:endParaRPr lang="en-US" sz="20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spTree>
    <p:extLst>
      <p:ext uri="{BB962C8B-B14F-4D97-AF65-F5344CB8AC3E}">
        <p14:creationId xmlns:p14="http://schemas.microsoft.com/office/powerpoint/2010/main" val="3284034969"/>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r>
              <a:rPr lang="en-US" sz="3200" b="1" dirty="0" smtClean="0">
                <a:solidFill>
                  <a:srgbClr val="002060"/>
                </a:solidFill>
                <a:latin typeface="Trebuchet MS" panose="020B0603020202020204" pitchFamily="34" charset="0"/>
              </a:rPr>
              <a:t>Eligibility of Actions</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0" y="1170277"/>
            <a:ext cx="9525000" cy="5645449"/>
          </a:xfrm>
        </p:spPr>
        <p:txBody>
          <a:bodyPr/>
          <a:lstStyle/>
          <a:p>
            <a:pPr marL="457200" lvl="1" indent="0" algn="ctr">
              <a:buNone/>
            </a:pPr>
            <a:endParaRPr lang="en-US" sz="2400" dirty="0" smtClean="0">
              <a:latin typeface="Trebuchet MS" pitchFamily="34" charset="0"/>
            </a:endParaRPr>
          </a:p>
          <a:p>
            <a:pPr lvl="1">
              <a:buFont typeface="Wingdings" panose="05000000000000000000" pitchFamily="2" charset="2"/>
              <a:buChar char="ü"/>
            </a:pPr>
            <a:r>
              <a:rPr lang="en-US" sz="2000" dirty="0" smtClean="0">
                <a:latin typeface="Trebuchet MS" pitchFamily="34" charset="0"/>
              </a:rPr>
              <a:t>Actions </a:t>
            </a:r>
            <a:r>
              <a:rPr lang="en-US" sz="2000" dirty="0" smtClean="0">
                <a:latin typeface="Trebuchet MS" pitchFamily="34" charset="0"/>
              </a:rPr>
              <a:t>must be in the eligible area. If not, 20% limit for outside (+justification). </a:t>
            </a:r>
          </a:p>
          <a:p>
            <a:pPr lvl="1">
              <a:buFont typeface="Wingdings" panose="05000000000000000000" pitchFamily="2" charset="2"/>
              <a:buChar char="ü"/>
            </a:pPr>
            <a:endParaRPr lang="en-US" sz="2000" dirty="0">
              <a:latin typeface="Trebuchet MS" pitchFamily="34" charset="0"/>
            </a:endParaRPr>
          </a:p>
          <a:p>
            <a:pPr lvl="1">
              <a:buFont typeface="Wingdings" panose="05000000000000000000" pitchFamily="2" charset="2"/>
              <a:buChar char="ü"/>
            </a:pPr>
            <a:r>
              <a:rPr lang="en-US" sz="2000" dirty="0" smtClean="0">
                <a:latin typeface="Trebuchet MS" pitchFamily="34" charset="0"/>
                <a:hlinkClick r:id="rId4" action="ppaction://hlinksldjump"/>
              </a:rPr>
              <a:t>Cross border character</a:t>
            </a:r>
            <a:endParaRPr lang="en-US" sz="2000" dirty="0" smtClean="0">
              <a:latin typeface="Trebuchet MS" pitchFamily="34" charset="0"/>
            </a:endParaRPr>
          </a:p>
          <a:p>
            <a:pPr lvl="1">
              <a:buFont typeface="Wingdings" panose="05000000000000000000" pitchFamily="2" charset="2"/>
              <a:buChar char="ü"/>
            </a:pPr>
            <a:endParaRPr lang="en-US" sz="2000" dirty="0">
              <a:latin typeface="Trebuchet MS" pitchFamily="34" charset="0"/>
            </a:endParaRPr>
          </a:p>
          <a:p>
            <a:pPr lvl="1">
              <a:buFont typeface="Wingdings" panose="05000000000000000000" pitchFamily="2" charset="2"/>
              <a:buChar char="ü"/>
            </a:pPr>
            <a:r>
              <a:rPr lang="en-US" sz="2000" dirty="0" smtClean="0">
                <a:latin typeface="Trebuchet MS" pitchFamily="34" charset="0"/>
                <a:hlinkClick r:id="rId5" action="ppaction://hlinksldjump"/>
              </a:rPr>
              <a:t>State aid</a:t>
            </a:r>
            <a:endParaRPr lang="en-US" sz="2000" dirty="0" smtClean="0">
              <a:latin typeface="Trebuchet MS" pitchFamily="34" charset="0"/>
            </a:endParaRPr>
          </a:p>
          <a:p>
            <a:pPr lvl="1">
              <a:buFont typeface="Wingdings" panose="05000000000000000000" pitchFamily="2" charset="2"/>
              <a:buChar char="ü"/>
            </a:pPr>
            <a:endParaRPr lang="en-US" sz="2000" dirty="0">
              <a:latin typeface="Trebuchet MS" pitchFamily="34" charset="0"/>
            </a:endParaRPr>
          </a:p>
          <a:p>
            <a:pPr lvl="1">
              <a:buFont typeface="Wingdings" panose="05000000000000000000" pitchFamily="2" charset="2"/>
              <a:buChar char="ü"/>
            </a:pPr>
            <a:r>
              <a:rPr lang="en-US" sz="2000" dirty="0" smtClean="0">
                <a:latin typeface="Trebuchet MS" pitchFamily="34" charset="0"/>
              </a:rPr>
              <a:t>In line with the Specific objective + contribution to </a:t>
            </a:r>
            <a:r>
              <a:rPr lang="en-US" sz="2000" dirty="0" err="1" smtClean="0">
                <a:latin typeface="Trebuchet MS" pitchFamily="34" charset="0"/>
              </a:rPr>
              <a:t>outpurs</a:t>
            </a:r>
            <a:r>
              <a:rPr lang="en-US" sz="2000" dirty="0" smtClean="0">
                <a:latin typeface="Trebuchet MS" pitchFamily="34" charset="0"/>
              </a:rPr>
              <a:t> and results</a:t>
            </a:r>
          </a:p>
          <a:p>
            <a:pPr lvl="1">
              <a:buFont typeface="Wingdings" panose="05000000000000000000" pitchFamily="2" charset="2"/>
              <a:buChar char="ü"/>
            </a:pPr>
            <a:endParaRPr lang="en-US" sz="2000" dirty="0">
              <a:latin typeface="Trebuchet MS" pitchFamily="34" charset="0"/>
            </a:endParaRPr>
          </a:p>
          <a:p>
            <a:pPr lvl="1">
              <a:buFont typeface="Wingdings" panose="05000000000000000000" pitchFamily="2" charset="2"/>
              <a:buChar char="ü"/>
            </a:pPr>
            <a:r>
              <a:rPr lang="en-US" sz="2000" dirty="0" smtClean="0">
                <a:latin typeface="Trebuchet MS" pitchFamily="34" charset="0"/>
              </a:rPr>
              <a:t>In the </a:t>
            </a:r>
            <a:r>
              <a:rPr lang="en-US" sz="2000" dirty="0" smtClean="0">
                <a:latin typeface="Trebuchet MS" pitchFamily="34" charset="0"/>
                <a:hlinkClick r:id="rId6" action="ppaction://hlinksldjump"/>
              </a:rPr>
              <a:t>budgetary limits </a:t>
            </a:r>
            <a:endParaRPr lang="en-US" sz="2000" dirty="0" smtClean="0">
              <a:latin typeface="Trebuchet MS" pitchFamily="34" charset="0"/>
            </a:endParaRPr>
          </a:p>
          <a:p>
            <a:pPr lvl="1">
              <a:buFont typeface="Wingdings" panose="05000000000000000000" pitchFamily="2" charset="2"/>
              <a:buChar char="ü"/>
            </a:pPr>
            <a:endParaRPr lang="en-US" sz="2000" dirty="0">
              <a:latin typeface="Trebuchet MS" pitchFamily="34" charset="0"/>
            </a:endParaRPr>
          </a:p>
          <a:p>
            <a:pPr lvl="1">
              <a:buFont typeface="Wingdings" panose="05000000000000000000" pitchFamily="2" charset="2"/>
              <a:buChar char="ü"/>
            </a:pPr>
            <a:r>
              <a:rPr lang="en-US" sz="2000" dirty="0" smtClean="0">
                <a:latin typeface="Trebuchet MS" pitchFamily="34" charset="0"/>
              </a:rPr>
              <a:t>Observing the requirements (</a:t>
            </a:r>
            <a:r>
              <a:rPr lang="en-US" sz="2000" dirty="0" err="1" smtClean="0">
                <a:latin typeface="Trebuchet MS" pitchFamily="34" charset="0"/>
              </a:rPr>
              <a:t>eg</a:t>
            </a:r>
            <a:r>
              <a:rPr lang="en-US" sz="2000" dirty="0" smtClean="0">
                <a:latin typeface="Trebuchet MS" pitchFamily="34" charset="0"/>
              </a:rPr>
              <a:t>. For PA 1, </a:t>
            </a:r>
            <a:r>
              <a:rPr lang="en-US" sz="2000" dirty="0" smtClean="0">
                <a:latin typeface="Trebuchet MS" pitchFamily="34" charset="0"/>
                <a:hlinkClick r:id="rId7" action="ppaction://hlinksldjump"/>
              </a:rPr>
              <a:t>connection to TEN-T</a:t>
            </a:r>
            <a:r>
              <a:rPr lang="en-US" sz="2000" dirty="0" smtClean="0">
                <a:latin typeface="Trebuchet MS" pitchFamily="34" charset="0"/>
              </a:rPr>
              <a:t>)</a:t>
            </a: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spTree>
    <p:extLst>
      <p:ext uri="{BB962C8B-B14F-4D97-AF65-F5344CB8AC3E}">
        <p14:creationId xmlns:p14="http://schemas.microsoft.com/office/powerpoint/2010/main" val="2755710100"/>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solidFill>
                  <a:srgbClr val="002060"/>
                </a:solidFill>
                <a:latin typeface="Trebuchet MS" panose="020B0603020202020204" pitchFamily="34" charset="0"/>
              </a:rPr>
              <a:t>Cross-border character </a:t>
            </a:r>
            <a:r>
              <a:rPr lang="en-US" sz="2800" dirty="0" smtClean="0">
                <a:solidFill>
                  <a:srgbClr val="002060"/>
                </a:solidFill>
                <a:latin typeface="Trebuchet MS" panose="020B0603020202020204" pitchFamily="34" charset="0"/>
              </a:rPr>
              <a:t> </a:t>
            </a:r>
            <a:r>
              <a:rPr lang="en-US" sz="2800" dirty="0">
                <a:solidFill>
                  <a:srgbClr val="002060"/>
                </a:solidFill>
                <a:latin typeface="Trebuchet MS" panose="020B0603020202020204" pitchFamily="34" charset="0"/>
              </a:rPr>
              <a:t/>
            </a:r>
            <a:br>
              <a:rPr lang="en-US" sz="2800" dirty="0">
                <a:solidFill>
                  <a:srgbClr val="002060"/>
                </a:solidFill>
                <a:latin typeface="Trebuchet MS" panose="020B0603020202020204" pitchFamily="34" charset="0"/>
              </a:rPr>
            </a:br>
            <a:endParaRPr lang="en-US" sz="2800" dirty="0">
              <a:solidFill>
                <a:srgbClr val="002060"/>
              </a:solidFill>
            </a:endParaRPr>
          </a:p>
        </p:txBody>
      </p:sp>
      <p:sp>
        <p:nvSpPr>
          <p:cNvPr id="3" name="Content Placeholder 2"/>
          <p:cNvSpPr>
            <a:spLocks noGrp="1"/>
          </p:cNvSpPr>
          <p:nvPr>
            <p:ph idx="1"/>
          </p:nvPr>
        </p:nvSpPr>
        <p:spPr>
          <a:xfrm>
            <a:off x="447964" y="1890019"/>
            <a:ext cx="8229600" cy="4525963"/>
          </a:xfrm>
        </p:spPr>
        <p:txBody>
          <a:bodyPr/>
          <a:lstStyle/>
          <a:p>
            <a:pPr lvl="1">
              <a:lnSpc>
                <a:spcPct val="150000"/>
              </a:lnSpc>
            </a:pPr>
            <a:r>
              <a:rPr lang="en-US" sz="2000" i="1" dirty="0">
                <a:solidFill>
                  <a:srgbClr val="FF0000"/>
                </a:solidFill>
                <a:latin typeface="Trebuchet MS" panose="020B0603020202020204" pitchFamily="34" charset="0"/>
              </a:rPr>
              <a:t>Joint development</a:t>
            </a:r>
            <a:r>
              <a:rPr lang="en-US" sz="2000" dirty="0">
                <a:solidFill>
                  <a:srgbClr val="FF0000"/>
                </a:solidFill>
                <a:latin typeface="Trebuchet MS" panose="020B0603020202020204" pitchFamily="34" charset="0"/>
              </a:rPr>
              <a:t> </a:t>
            </a:r>
          </a:p>
          <a:p>
            <a:pPr lvl="1">
              <a:lnSpc>
                <a:spcPct val="150000"/>
              </a:lnSpc>
            </a:pPr>
            <a:r>
              <a:rPr lang="en-US" sz="2000" i="1" dirty="0">
                <a:solidFill>
                  <a:srgbClr val="FF0000"/>
                </a:solidFill>
                <a:latin typeface="Trebuchet MS" panose="020B0603020202020204" pitchFamily="34" charset="0"/>
              </a:rPr>
              <a:t>Joint implementation</a:t>
            </a:r>
          </a:p>
          <a:p>
            <a:pPr marL="400050" lvl="1" indent="0">
              <a:lnSpc>
                <a:spcPct val="150000"/>
              </a:lnSpc>
              <a:buNone/>
            </a:pPr>
            <a:r>
              <a:rPr lang="en-US" sz="2000" i="1" dirty="0">
                <a:solidFill>
                  <a:schemeClr val="tx1">
                    <a:lumMod val="95000"/>
                    <a:lumOff val="5000"/>
                  </a:schemeClr>
                </a:solidFill>
                <a:latin typeface="Trebuchet MS" panose="020B0603020202020204" pitchFamily="34" charset="0"/>
              </a:rPr>
              <a:t>+</a:t>
            </a:r>
            <a:endParaRPr lang="en-US" sz="2000" dirty="0">
              <a:solidFill>
                <a:schemeClr val="tx1">
                  <a:lumMod val="95000"/>
                  <a:lumOff val="5000"/>
                </a:schemeClr>
              </a:solidFill>
              <a:latin typeface="Trebuchet MS" panose="020B0603020202020204" pitchFamily="34" charset="0"/>
            </a:endParaRPr>
          </a:p>
          <a:p>
            <a:pPr lvl="1">
              <a:lnSpc>
                <a:spcPct val="150000"/>
              </a:lnSpc>
            </a:pPr>
            <a:r>
              <a:rPr lang="en-US" sz="2000" i="1" dirty="0">
                <a:latin typeface="Trebuchet MS" panose="020B0603020202020204" pitchFamily="34" charset="0"/>
              </a:rPr>
              <a:t>Joint staffing</a:t>
            </a:r>
            <a:r>
              <a:rPr lang="en-US" sz="2000" dirty="0">
                <a:latin typeface="Trebuchet MS" panose="020B0603020202020204" pitchFamily="34" charset="0"/>
              </a:rPr>
              <a:t> </a:t>
            </a:r>
          </a:p>
          <a:p>
            <a:pPr marL="400050" lvl="1" indent="0">
              <a:lnSpc>
                <a:spcPct val="150000"/>
              </a:lnSpc>
              <a:buNone/>
            </a:pPr>
            <a:r>
              <a:rPr lang="en-US" sz="2000" dirty="0">
                <a:latin typeface="Trebuchet MS" panose="020B0603020202020204" pitchFamily="34" charset="0"/>
              </a:rPr>
              <a:t>/ (or + for extra points)</a:t>
            </a:r>
          </a:p>
          <a:p>
            <a:pPr lvl="1">
              <a:lnSpc>
                <a:spcPct val="150000"/>
              </a:lnSpc>
            </a:pPr>
            <a:r>
              <a:rPr lang="en-US" sz="2000" i="1" dirty="0">
                <a:latin typeface="Trebuchet MS" panose="020B0603020202020204" pitchFamily="34" charset="0"/>
              </a:rPr>
              <a:t>Joint financing</a:t>
            </a:r>
            <a:endParaRPr lang="en-US" sz="2000" dirty="0">
              <a:latin typeface="Trebuchet MS" panose="020B0603020202020204" pitchFamily="34" charset="0"/>
            </a:endParaRPr>
          </a:p>
        </p:txBody>
      </p:sp>
      <p:pic>
        <p:nvPicPr>
          <p:cNvPr id="4" name="Picture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10200" y="2438400"/>
            <a:ext cx="2930737" cy="2019401"/>
          </a:xfrm>
          <a:prstGeom prst="rect">
            <a:avLst/>
          </a:prstGeom>
        </p:spPr>
      </p:pic>
    </p:spTree>
    <p:extLst>
      <p:ext uri="{BB962C8B-B14F-4D97-AF65-F5344CB8AC3E}">
        <p14:creationId xmlns:p14="http://schemas.microsoft.com/office/powerpoint/2010/main" val="430940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6334"/>
            <a:ext cx="8229600" cy="1143000"/>
          </a:xfrm>
        </p:spPr>
        <p:txBody>
          <a:bodyPr/>
          <a:lstStyle/>
          <a:p>
            <a:r>
              <a:rPr lang="en-US" sz="3200" b="1" i="1" dirty="0" smtClean="0">
                <a:solidFill>
                  <a:srgbClr val="002060"/>
                </a:solidFill>
                <a:latin typeface="Trebuchet MS" panose="020B0603020202020204" pitchFamily="34" charset="0"/>
              </a:rPr>
              <a:t>Project budget limits</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228600" y="723900"/>
            <a:ext cx="9525000" cy="5645449"/>
          </a:xfrm>
        </p:spPr>
        <p:txBody>
          <a:bodyPr/>
          <a:lstStyle/>
          <a:p>
            <a:pPr marL="457200" lvl="1" indent="0" algn="ctr">
              <a:buNone/>
            </a:pPr>
            <a:endParaRPr lang="en-US" sz="2400" dirty="0" smtClean="0">
              <a:latin typeface="Trebuchet MS" pitchFamily="34" charset="0"/>
            </a:endParaRPr>
          </a:p>
          <a:p>
            <a:pPr marL="457200" lvl="1" indent="0" algn="ctr">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sp>
        <p:nvSpPr>
          <p:cNvPr id="6" name="Title 1"/>
          <p:cNvSpPr txBox="1">
            <a:spLocks/>
          </p:cNvSpPr>
          <p:nvPr/>
        </p:nvSpPr>
        <p:spPr bwMode="auto">
          <a:xfrm>
            <a:off x="350600" y="2871491"/>
            <a:ext cx="8102683" cy="365247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endParaRPr lang="en-US" sz="2000" dirty="0" smtClean="0">
              <a:solidFill>
                <a:schemeClr val="tx1">
                  <a:lumMod val="95000"/>
                  <a:lumOff val="5000"/>
                </a:schemeClr>
              </a:solidFill>
              <a:latin typeface="Trebuchet MS" pitchFamily="34" charset="0"/>
            </a:endParaRPr>
          </a:p>
          <a:p>
            <a:pPr algn="just"/>
            <a:endParaRPr lang="en-US" sz="2000" dirty="0">
              <a:solidFill>
                <a:schemeClr val="tx1">
                  <a:lumMod val="95000"/>
                  <a:lumOff val="5000"/>
                </a:schemeClr>
              </a:solidFill>
              <a:latin typeface="Trebuchet MS" pitchFamily="34" charset="0"/>
            </a:endParaRPr>
          </a:p>
          <a:p>
            <a:pPr algn="just">
              <a:lnSpc>
                <a:spcPct val="150000"/>
              </a:lnSpc>
            </a:pPr>
            <a:endParaRPr lang="en-US" sz="2000" dirty="0">
              <a:solidFill>
                <a:schemeClr val="tx1">
                  <a:lumMod val="95000"/>
                  <a:lumOff val="5000"/>
                </a:schemeClr>
              </a:solidFill>
              <a:latin typeface="Trebuchet MS" pitchFamily="34" charset="0"/>
            </a:endParaRPr>
          </a:p>
          <a:p>
            <a:pPr algn="just">
              <a:lnSpc>
                <a:spcPct val="150000"/>
              </a:lnSpc>
            </a:pPr>
            <a:r>
              <a:rPr lang="en-US" sz="2000" dirty="0" smtClean="0">
                <a:solidFill>
                  <a:schemeClr val="tx1">
                    <a:lumMod val="95000"/>
                    <a:lumOff val="5000"/>
                  </a:schemeClr>
                </a:solidFill>
                <a:latin typeface="Trebuchet MS" pitchFamily="34" charset="0"/>
              </a:rPr>
              <a:t>Soft</a:t>
            </a:r>
            <a:r>
              <a:rPr lang="en-US" sz="2000" dirty="0">
                <a:solidFill>
                  <a:schemeClr val="tx1">
                    <a:lumMod val="95000"/>
                    <a:lumOff val="5000"/>
                  </a:schemeClr>
                </a:solidFill>
                <a:latin typeface="Trebuchet MS" pitchFamily="34" charset="0"/>
              </a:rPr>
              <a:t>: </a:t>
            </a:r>
            <a:r>
              <a:rPr lang="en-US" sz="2000" dirty="0" smtClean="0">
                <a:solidFill>
                  <a:schemeClr val="tx1">
                    <a:lumMod val="95000"/>
                    <a:lumOff val="5000"/>
                  </a:schemeClr>
                </a:solidFill>
                <a:latin typeface="Trebuchet MS" pitchFamily="34" charset="0"/>
              </a:rPr>
              <a:t>150.000-500.000 euro</a:t>
            </a:r>
          </a:p>
          <a:p>
            <a:pPr algn="just">
              <a:lnSpc>
                <a:spcPct val="150000"/>
              </a:lnSpc>
            </a:pPr>
            <a:r>
              <a:rPr lang="en-US" sz="2000" dirty="0" smtClean="0">
                <a:solidFill>
                  <a:schemeClr val="tx1">
                    <a:lumMod val="95000"/>
                    <a:lumOff val="5000"/>
                  </a:schemeClr>
                </a:solidFill>
                <a:latin typeface="Trebuchet MS" pitchFamily="34" charset="0"/>
              </a:rPr>
              <a:t>Hard: 500.000-8 mil euro </a:t>
            </a:r>
          </a:p>
          <a:p>
            <a:pPr algn="just">
              <a:lnSpc>
                <a:spcPct val="150000"/>
              </a:lnSpc>
            </a:pPr>
            <a:r>
              <a:rPr lang="en-US" sz="2000" dirty="0" smtClean="0">
                <a:solidFill>
                  <a:schemeClr val="tx1">
                    <a:lumMod val="95000"/>
                    <a:lumOff val="5000"/>
                  </a:schemeClr>
                </a:solidFill>
                <a:latin typeface="Trebuchet MS" pitchFamily="34" charset="0"/>
              </a:rPr>
              <a:t>(10 for an entire new road)</a:t>
            </a:r>
            <a:endParaRPr lang="en-US" sz="2000" dirty="0">
              <a:solidFill>
                <a:schemeClr val="tx1">
                  <a:lumMod val="95000"/>
                  <a:lumOff val="5000"/>
                </a:schemeClr>
              </a:solidFill>
              <a:latin typeface="Trebuchet MS" pitchFamily="34" charset="0"/>
            </a:endParaRPr>
          </a:p>
          <a:p>
            <a:pPr algn="just">
              <a:lnSpc>
                <a:spcPct val="150000"/>
              </a:lnSpc>
            </a:pPr>
            <a:endParaRPr lang="en-US" sz="2000" b="1" dirty="0" smtClean="0">
              <a:solidFill>
                <a:schemeClr val="tx1">
                  <a:lumMod val="95000"/>
                  <a:lumOff val="5000"/>
                </a:schemeClr>
              </a:solidFill>
              <a:latin typeface="Trebuchet MS" pitchFamily="34" charset="0"/>
            </a:endParaRPr>
          </a:p>
          <a:p>
            <a:pPr algn="just">
              <a:lnSpc>
                <a:spcPct val="150000"/>
              </a:lnSpc>
            </a:pPr>
            <a:r>
              <a:rPr lang="en-US" sz="2000" dirty="0" smtClean="0">
                <a:solidFill>
                  <a:srgbClr val="002060"/>
                </a:solidFill>
                <a:latin typeface="Trebuchet MS" pitchFamily="34" charset="0"/>
              </a:rPr>
              <a:t>Soft: 150.000-500.000 euro</a:t>
            </a:r>
          </a:p>
          <a:p>
            <a:pPr algn="just">
              <a:lnSpc>
                <a:spcPct val="150000"/>
              </a:lnSpc>
            </a:pPr>
            <a:r>
              <a:rPr lang="en-US" sz="2000" dirty="0" smtClean="0">
                <a:solidFill>
                  <a:srgbClr val="002060"/>
                </a:solidFill>
                <a:latin typeface="Trebuchet MS" pitchFamily="34" charset="0"/>
              </a:rPr>
              <a:t>Hard: 500.000-6 mil. euro</a:t>
            </a:r>
          </a:p>
          <a:p>
            <a:pPr algn="just">
              <a:lnSpc>
                <a:spcPct val="150000"/>
              </a:lnSpc>
            </a:pPr>
            <a:endParaRPr lang="en-US" sz="2000" dirty="0">
              <a:solidFill>
                <a:schemeClr val="tx1">
                  <a:lumMod val="95000"/>
                  <a:lumOff val="5000"/>
                </a:schemeClr>
              </a:solidFill>
              <a:latin typeface="Trebuchet MS" pitchFamily="34" charset="0"/>
            </a:endParaRPr>
          </a:p>
          <a:p>
            <a:pPr algn="just">
              <a:lnSpc>
                <a:spcPct val="150000"/>
              </a:lnSpc>
            </a:pPr>
            <a:r>
              <a:rPr lang="en-US" sz="2000" dirty="0">
                <a:solidFill>
                  <a:srgbClr val="00B050"/>
                </a:solidFill>
                <a:latin typeface="Trebuchet MS" pitchFamily="34" charset="0"/>
              </a:rPr>
              <a:t>Soft: 150.000-500.000 </a:t>
            </a:r>
            <a:r>
              <a:rPr lang="en-US" sz="2000" dirty="0" smtClean="0">
                <a:solidFill>
                  <a:srgbClr val="00B050"/>
                </a:solidFill>
                <a:latin typeface="Trebuchet MS" pitchFamily="34" charset="0"/>
              </a:rPr>
              <a:t>euro</a:t>
            </a:r>
            <a:endParaRPr lang="en-US" sz="2000" dirty="0">
              <a:solidFill>
                <a:srgbClr val="00B050"/>
              </a:solidFill>
              <a:latin typeface="Trebuchet MS" pitchFamily="34" charset="0"/>
            </a:endParaRPr>
          </a:p>
          <a:p>
            <a:pPr algn="just">
              <a:lnSpc>
                <a:spcPct val="150000"/>
              </a:lnSpc>
            </a:pPr>
            <a:r>
              <a:rPr lang="en-US" sz="2000" dirty="0">
                <a:solidFill>
                  <a:srgbClr val="00B050"/>
                </a:solidFill>
                <a:latin typeface="Trebuchet MS" pitchFamily="34" charset="0"/>
              </a:rPr>
              <a:t>Hard: 300.000-1.5 mil </a:t>
            </a:r>
            <a:r>
              <a:rPr lang="en-US" sz="2000" dirty="0" smtClean="0">
                <a:solidFill>
                  <a:srgbClr val="00B050"/>
                </a:solidFill>
                <a:latin typeface="Trebuchet MS" pitchFamily="34" charset="0"/>
              </a:rPr>
              <a:t>euro</a:t>
            </a:r>
          </a:p>
          <a:p>
            <a:pPr algn="just">
              <a:lnSpc>
                <a:spcPct val="150000"/>
              </a:lnSpc>
            </a:pPr>
            <a:endParaRPr lang="en-US" sz="2000" b="1" dirty="0">
              <a:solidFill>
                <a:schemeClr val="tx1">
                  <a:lumMod val="95000"/>
                  <a:lumOff val="5000"/>
                </a:schemeClr>
              </a:solidFill>
              <a:latin typeface="Trebuchet MS" pitchFamily="34" charset="0"/>
            </a:endParaRPr>
          </a:p>
          <a:p>
            <a:pPr algn="just">
              <a:lnSpc>
                <a:spcPct val="150000"/>
              </a:lnSpc>
            </a:pPr>
            <a:r>
              <a:rPr lang="en-US" sz="2000" dirty="0">
                <a:solidFill>
                  <a:srgbClr val="FF0000"/>
                </a:solidFill>
                <a:latin typeface="Trebuchet MS" pitchFamily="34" charset="0"/>
              </a:rPr>
              <a:t>Soft: 100.000-350.000 </a:t>
            </a:r>
            <a:r>
              <a:rPr lang="en-US" sz="2000" dirty="0" smtClean="0">
                <a:solidFill>
                  <a:srgbClr val="FF0000"/>
                </a:solidFill>
                <a:latin typeface="Trebuchet MS" pitchFamily="34" charset="0"/>
              </a:rPr>
              <a:t>euro</a:t>
            </a:r>
            <a:endParaRPr lang="en-US" sz="2000" dirty="0">
              <a:solidFill>
                <a:srgbClr val="FF0000"/>
              </a:solidFill>
              <a:latin typeface="Trebuchet MS" pitchFamily="34" charset="0"/>
            </a:endParaRPr>
          </a:p>
          <a:p>
            <a:pPr algn="just">
              <a:lnSpc>
                <a:spcPct val="150000"/>
              </a:lnSpc>
            </a:pPr>
            <a:r>
              <a:rPr lang="en-US" sz="2000" dirty="0">
                <a:solidFill>
                  <a:srgbClr val="FF0000"/>
                </a:solidFill>
                <a:latin typeface="Trebuchet MS" pitchFamily="34" charset="0"/>
              </a:rPr>
              <a:t>Hard: 200.000-1 mil. euro</a:t>
            </a:r>
            <a:endParaRPr lang="en-US" sz="2000" b="1" dirty="0">
              <a:solidFill>
                <a:srgbClr val="FF0000"/>
              </a:solidFill>
              <a:latin typeface="Trebuchet MS" pitchFamily="34" charset="0"/>
            </a:endParaRPr>
          </a:p>
          <a:p>
            <a:pPr algn="just"/>
            <a:endParaRPr lang="en-US" sz="2000" b="1" dirty="0">
              <a:solidFill>
                <a:srgbClr val="00B050"/>
              </a:solidFill>
              <a:latin typeface="Trebuchet MS" pitchFamily="34" charset="0"/>
            </a:endParaRPr>
          </a:p>
          <a:p>
            <a:pPr algn="just"/>
            <a:endParaRPr lang="en-US" sz="2000" dirty="0" smtClean="0">
              <a:solidFill>
                <a:srgbClr val="00B050"/>
              </a:solidFill>
              <a:latin typeface="Trebuchet MS" pitchFamily="34" charset="0"/>
            </a:endParaRPr>
          </a:p>
          <a:p>
            <a:pPr algn="just"/>
            <a:endParaRPr lang="en-US" sz="2000" dirty="0" smtClean="0">
              <a:solidFill>
                <a:srgbClr val="FF0000"/>
              </a:solidFill>
              <a:latin typeface="Trebuchet MS" pitchFamily="34" charset="0"/>
            </a:endParaRPr>
          </a:p>
          <a:p>
            <a:pPr algn="just"/>
            <a:endParaRPr lang="en-US" sz="2000" b="1" i="1" dirty="0" smtClean="0">
              <a:solidFill>
                <a:schemeClr val="tx1">
                  <a:lumMod val="95000"/>
                  <a:lumOff val="5000"/>
                </a:schemeClr>
              </a:solidFill>
              <a:latin typeface="Trebuchet MS" pitchFamily="34" charset="0"/>
            </a:endParaRPr>
          </a:p>
          <a:p>
            <a:pPr algn="just"/>
            <a:endParaRPr lang="en-US" sz="2000" b="1" i="1" dirty="0" smtClean="0">
              <a:solidFill>
                <a:schemeClr val="tx1">
                  <a:lumMod val="95000"/>
                  <a:lumOff val="5000"/>
                </a:schemeClr>
              </a:solidFill>
              <a:latin typeface="Trebuchet MS" pitchFamily="34" charset="0"/>
            </a:endParaRPr>
          </a:p>
          <a:p>
            <a:endParaRPr lang="en-US" sz="2400" dirty="0">
              <a:latin typeface="Verdana" panose="020B0604030504040204" pitchFamily="34" charset="0"/>
              <a:ea typeface="Times New Roman" panose="02020603050405020304" pitchFamily="18" charset="0"/>
              <a:cs typeface="Times New Roman" panose="02020603050405020304" pitchFamily="18" charset="0"/>
            </a:endParaRPr>
          </a:p>
          <a:p>
            <a:endParaRPr lang="en-US" sz="2400" b="1" i="1" dirty="0" smtClean="0">
              <a:solidFill>
                <a:srgbClr val="FF0000"/>
              </a:solidFill>
              <a:latin typeface="Trebuchet MS" pitchFamily="34" charset="0"/>
            </a:endParaRPr>
          </a:p>
          <a:p>
            <a:endParaRPr lang="en-US" sz="2400" b="1" i="1" dirty="0">
              <a:solidFill>
                <a:srgbClr val="002060"/>
              </a:solidFill>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67400" y="1134928"/>
            <a:ext cx="1699263" cy="1134321"/>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79154" y="2653446"/>
            <a:ext cx="1675754" cy="1118915"/>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79154" y="4196267"/>
            <a:ext cx="1651040" cy="1152185"/>
          </a:xfrm>
          <a:prstGeom prst="rect">
            <a:avLst/>
          </a:prstGeom>
        </p:spPr>
      </p:pic>
      <p:pic>
        <p:nvPicPr>
          <p:cNvPr id="11" name="Picture 10">
            <a:hlinkClick r:id="rId7" action="ppaction://hlinksldjump"/>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901412" y="5646993"/>
            <a:ext cx="1701248" cy="1154545"/>
          </a:xfrm>
          <a:prstGeom prst="rect">
            <a:avLst/>
          </a:prstGeom>
        </p:spPr>
      </p:pic>
      <p:sp>
        <p:nvSpPr>
          <p:cNvPr id="3" name="Right Arrow 2"/>
          <p:cNvSpPr/>
          <p:nvPr/>
        </p:nvSpPr>
        <p:spPr>
          <a:xfrm>
            <a:off x="3810000" y="1866900"/>
            <a:ext cx="1856617" cy="1204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a:off x="3809999" y="3338729"/>
            <a:ext cx="1856617" cy="1204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p:cNvSpPr/>
          <p:nvPr/>
        </p:nvSpPr>
        <p:spPr>
          <a:xfrm>
            <a:off x="3810053" y="4761302"/>
            <a:ext cx="1856617" cy="1204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Arrow 13"/>
          <p:cNvSpPr/>
          <p:nvPr/>
        </p:nvSpPr>
        <p:spPr>
          <a:xfrm>
            <a:off x="3809999" y="6224640"/>
            <a:ext cx="1856617" cy="1204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5274312"/>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r>
              <a:rPr lang="en-US" sz="3200" b="1" dirty="0" smtClean="0">
                <a:solidFill>
                  <a:srgbClr val="002060"/>
                </a:solidFill>
                <a:latin typeface="Trebuchet MS" panose="020B0603020202020204" pitchFamily="34" charset="0"/>
              </a:rPr>
              <a:t>State Aid</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381000" y="1204913"/>
            <a:ext cx="9525000" cy="5645449"/>
          </a:xfrm>
        </p:spPr>
        <p:txBody>
          <a:bodyPr/>
          <a:lstStyle/>
          <a:p>
            <a:pPr marL="457200" lvl="1" indent="0">
              <a:buNone/>
            </a:pPr>
            <a:r>
              <a:rPr lang="en-US" sz="2400" dirty="0" smtClean="0">
                <a:solidFill>
                  <a:srgbClr val="00B050"/>
                </a:solidFill>
                <a:latin typeface="Trebuchet MS" pitchFamily="34" charset="0"/>
              </a:rPr>
              <a:t>Can happen even if you’re an NGO or local/central </a:t>
            </a:r>
          </a:p>
          <a:p>
            <a:pPr marL="457200" lvl="1" indent="0">
              <a:buNone/>
            </a:pPr>
            <a:r>
              <a:rPr lang="en-US" sz="2400" dirty="0" smtClean="0">
                <a:solidFill>
                  <a:srgbClr val="00B050"/>
                </a:solidFill>
                <a:latin typeface="Trebuchet MS" pitchFamily="34" charset="0"/>
              </a:rPr>
              <a:t>authority!</a:t>
            </a:r>
          </a:p>
          <a:p>
            <a:pPr marL="457200" lvl="1" indent="0">
              <a:buNone/>
            </a:pPr>
            <a:endParaRPr lang="en-US" sz="2400" dirty="0">
              <a:latin typeface="Trebuchet MS" pitchFamily="34" charset="0"/>
            </a:endParaRPr>
          </a:p>
          <a:p>
            <a:pPr lvl="1">
              <a:lnSpc>
                <a:spcPct val="150000"/>
              </a:lnSpc>
              <a:buFont typeface="Wingdings" panose="05000000000000000000" pitchFamily="2" charset="2"/>
              <a:buChar char="Ø"/>
            </a:pPr>
            <a:r>
              <a:rPr lang="en-US" sz="2400" dirty="0" smtClean="0">
                <a:latin typeface="Trebuchet MS" pitchFamily="34" charset="0"/>
              </a:rPr>
              <a:t>Don’t distort the competition</a:t>
            </a:r>
          </a:p>
          <a:p>
            <a:pPr lvl="1">
              <a:lnSpc>
                <a:spcPct val="150000"/>
              </a:lnSpc>
              <a:buFont typeface="Wingdings" panose="05000000000000000000" pitchFamily="2" charset="2"/>
              <a:buChar char="Ø"/>
            </a:pPr>
            <a:r>
              <a:rPr lang="en-US" sz="2400" dirty="0" smtClean="0">
                <a:latin typeface="Trebuchet MS" pitchFamily="34" charset="0"/>
              </a:rPr>
              <a:t>Don’t act like an economic operator (per specific activity!)</a:t>
            </a:r>
          </a:p>
          <a:p>
            <a:pPr lvl="1">
              <a:lnSpc>
                <a:spcPct val="150000"/>
              </a:lnSpc>
              <a:buFont typeface="Wingdings" panose="05000000000000000000" pitchFamily="2" charset="2"/>
              <a:buChar char="Ø"/>
            </a:pPr>
            <a:r>
              <a:rPr lang="en-US" sz="2400" dirty="0" smtClean="0">
                <a:latin typeface="Trebuchet MS" pitchFamily="34" charset="0"/>
              </a:rPr>
              <a:t>Transparent and open procurements</a:t>
            </a:r>
          </a:p>
          <a:p>
            <a:pPr lvl="1">
              <a:lnSpc>
                <a:spcPct val="150000"/>
              </a:lnSpc>
              <a:buFont typeface="Wingdings" panose="05000000000000000000" pitchFamily="2" charset="2"/>
              <a:buChar char="Ø"/>
            </a:pPr>
            <a:r>
              <a:rPr lang="en-US" sz="2400" dirty="0" smtClean="0">
                <a:latin typeface="Trebuchet MS" pitchFamily="34" charset="0"/>
              </a:rPr>
              <a:t>Don’t create economic advantages to undertakings</a:t>
            </a:r>
          </a:p>
          <a:p>
            <a:pPr lvl="1">
              <a:lnSpc>
                <a:spcPct val="150000"/>
              </a:lnSpc>
              <a:buFont typeface="Wingdings" panose="05000000000000000000" pitchFamily="2" charset="2"/>
              <a:buChar char="Ø"/>
            </a:pPr>
            <a:r>
              <a:rPr lang="en-US" sz="2400" dirty="0" smtClean="0">
                <a:latin typeface="Trebuchet MS" pitchFamily="34" charset="0"/>
              </a:rPr>
              <a:t>Make the results public</a:t>
            </a:r>
          </a:p>
          <a:p>
            <a:pPr lvl="1">
              <a:lnSpc>
                <a:spcPct val="150000"/>
              </a:lnSpc>
              <a:buFont typeface="Wingdings" panose="05000000000000000000" pitchFamily="2" charset="2"/>
              <a:buChar char="Ø"/>
            </a:pPr>
            <a:r>
              <a:rPr lang="en-US" sz="2400" dirty="0" smtClean="0">
                <a:latin typeface="Trebuchet MS" pitchFamily="34" charset="0"/>
              </a:rPr>
              <a:t>Specific recommendation per certain indicative operations in the Guide</a:t>
            </a:r>
          </a:p>
          <a:p>
            <a:pPr marL="457200" lvl="1" indent="0">
              <a:buNone/>
            </a:pPr>
            <a:endParaRPr lang="en-US" sz="2400" dirty="0" smtClean="0">
              <a:latin typeface="Trebuchet MS" pitchFamily="34" charset="0"/>
            </a:endParaRPr>
          </a:p>
          <a:p>
            <a:pPr marL="457200" lvl="1" indent="0">
              <a:buNone/>
            </a:pPr>
            <a:endParaRPr lang="en-US" sz="2400" dirty="0" smtClean="0">
              <a:latin typeface="Trebuchet MS" pitchFamily="34" charset="0"/>
            </a:endParaRP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pic>
        <p:nvPicPr>
          <p:cNvPr id="4" name="Picture 3">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30733" y="1024905"/>
            <a:ext cx="1727235" cy="1727235"/>
          </a:xfrm>
          <a:prstGeom prst="rect">
            <a:avLst/>
          </a:prstGeom>
        </p:spPr>
      </p:pic>
    </p:spTree>
    <p:extLst>
      <p:ext uri="{BB962C8B-B14F-4D97-AF65-F5344CB8AC3E}">
        <p14:creationId xmlns:p14="http://schemas.microsoft.com/office/powerpoint/2010/main" val="274911294"/>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17411" name="Title 2"/>
          <p:cNvSpPr>
            <a:spLocks noGrp="1"/>
          </p:cNvSpPr>
          <p:nvPr>
            <p:ph type="title" idx="4294967295"/>
          </p:nvPr>
        </p:nvSpPr>
        <p:spPr>
          <a:xfrm>
            <a:off x="237836" y="107156"/>
            <a:ext cx="8229600" cy="1143000"/>
          </a:xfrm>
        </p:spPr>
        <p:txBody>
          <a:bodyPr/>
          <a:lstStyle/>
          <a:p>
            <a:r>
              <a:rPr lang="en-US" sz="2400" b="1" dirty="0" smtClean="0">
                <a:solidFill>
                  <a:schemeClr val="tx1">
                    <a:lumMod val="95000"/>
                    <a:lumOff val="5000"/>
                  </a:schemeClr>
                </a:solidFill>
                <a:latin typeface="Trebuchet MS" pitchFamily="34" charset="0"/>
              </a:rPr>
              <a:t>Secondary/Tertiary nodes to </a:t>
            </a:r>
            <a:r>
              <a:rPr lang="en-US" sz="2400" b="1" dirty="0" smtClean="0">
                <a:solidFill>
                  <a:schemeClr val="tx1">
                    <a:lumMod val="95000"/>
                    <a:lumOff val="5000"/>
                  </a:schemeClr>
                </a:solidFill>
                <a:latin typeface="Trebuchet MS" pitchFamily="34" charset="0"/>
                <a:hlinkClick r:id="rId4" action="ppaction://hlinksldjump"/>
              </a:rPr>
              <a:t>TEN-T</a:t>
            </a:r>
            <a:r>
              <a:rPr lang="en-US" sz="2400" b="1" dirty="0" smtClean="0">
                <a:solidFill>
                  <a:schemeClr val="tx1">
                    <a:lumMod val="95000"/>
                    <a:lumOff val="5000"/>
                  </a:schemeClr>
                </a:solidFill>
                <a:latin typeface="Trebuchet MS" pitchFamily="34" charset="0"/>
              </a:rPr>
              <a:t> </a:t>
            </a:r>
          </a:p>
        </p:txBody>
      </p:sp>
      <p:pic>
        <p:nvPicPr>
          <p:cNvPr id="6" name="Picture 5" descr="Harta"/>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200" y="914400"/>
            <a:ext cx="8991600" cy="5943600"/>
          </a:xfrm>
          <a:prstGeom prst="rect">
            <a:avLst/>
          </a:prstGeom>
          <a:noFill/>
          <a:ln>
            <a:noFill/>
          </a:ln>
        </p:spPr>
      </p:pic>
    </p:spTree>
    <p:extLst>
      <p:ext uri="{BB962C8B-B14F-4D97-AF65-F5344CB8AC3E}">
        <p14:creationId xmlns:p14="http://schemas.microsoft.com/office/powerpoint/2010/main" val="1768634244"/>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8600" y="-119495"/>
            <a:ext cx="8229600" cy="1143000"/>
          </a:xfrm>
        </p:spPr>
        <p:txBody>
          <a:bodyPr/>
          <a:lstStyle/>
          <a:p>
            <a:r>
              <a:rPr lang="en-US" sz="3200" b="1" dirty="0" smtClean="0">
                <a:solidFill>
                  <a:srgbClr val="002060"/>
                </a:solidFill>
                <a:latin typeface="Trebuchet MS" panose="020B0603020202020204" pitchFamily="34" charset="0"/>
              </a:rPr>
              <a:t>Eligibility of Expenditures</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457200" y="678656"/>
            <a:ext cx="10210800" cy="6400800"/>
          </a:xfrm>
        </p:spPr>
        <p:txBody>
          <a:bodyPr/>
          <a:lstStyle/>
          <a:p>
            <a:pPr marL="457200" lvl="1" indent="0" algn="ctr">
              <a:buNone/>
            </a:pPr>
            <a:endParaRPr lang="en-US" sz="2400" dirty="0" smtClean="0">
              <a:latin typeface="Trebuchet MS" pitchFamily="34" charset="0"/>
            </a:endParaRPr>
          </a:p>
          <a:p>
            <a:pPr lvl="1">
              <a:buFont typeface="Wingdings" panose="05000000000000000000" pitchFamily="2" charset="2"/>
              <a:buChar char="Ø"/>
            </a:pPr>
            <a:r>
              <a:rPr lang="en-US" sz="2000" dirty="0" smtClean="0">
                <a:solidFill>
                  <a:schemeClr val="tx1">
                    <a:lumMod val="95000"/>
                    <a:lumOff val="5000"/>
                  </a:schemeClr>
                </a:solidFill>
                <a:latin typeface="Trebuchet MS" pitchFamily="34" charset="0"/>
              </a:rPr>
              <a:t>Single </a:t>
            </a:r>
            <a:r>
              <a:rPr lang="en-US" sz="2000" dirty="0" smtClean="0">
                <a:solidFill>
                  <a:schemeClr val="tx1">
                    <a:lumMod val="95000"/>
                    <a:lumOff val="5000"/>
                  </a:schemeClr>
                </a:solidFill>
                <a:latin typeface="Trebuchet MS" pitchFamily="34" charset="0"/>
                <a:hlinkClick r:id="rId4" action="ppaction://hlinksldjump"/>
              </a:rPr>
              <a:t>list of expenditures </a:t>
            </a:r>
            <a:r>
              <a:rPr lang="en-US" sz="2000" dirty="0" smtClean="0">
                <a:solidFill>
                  <a:schemeClr val="tx1">
                    <a:lumMod val="95000"/>
                    <a:lumOff val="5000"/>
                  </a:schemeClr>
                </a:solidFill>
                <a:latin typeface="Trebuchet MS" pitchFamily="34" charset="0"/>
              </a:rPr>
              <a:t>(Annex E) + Ceilings (Annex D-*exclude VAT)</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Necessary</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In line</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Borne by the beneficiary</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Ceilings</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Paid</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Accounts</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Verified and validated by FLC</a:t>
            </a:r>
          </a:p>
          <a:p>
            <a:pPr lvl="2">
              <a:buFont typeface="Wingdings" panose="05000000000000000000" pitchFamily="2" charset="2"/>
              <a:buChar char="ü"/>
            </a:pPr>
            <a:r>
              <a:rPr lang="en-US" sz="1600" dirty="0" smtClean="0">
                <a:solidFill>
                  <a:schemeClr val="tx1">
                    <a:lumMod val="95000"/>
                    <a:lumOff val="5000"/>
                  </a:schemeClr>
                </a:solidFill>
                <a:latin typeface="Trebuchet MS" pitchFamily="34" charset="0"/>
              </a:rPr>
              <a:t>No double financing</a:t>
            </a:r>
          </a:p>
          <a:p>
            <a:pPr lvl="1">
              <a:buFont typeface="Wingdings" panose="05000000000000000000" pitchFamily="2" charset="2"/>
              <a:buChar char="Ø"/>
            </a:pPr>
            <a:endParaRPr lang="en-US" sz="2000" dirty="0">
              <a:solidFill>
                <a:schemeClr val="tx1">
                  <a:lumMod val="95000"/>
                  <a:lumOff val="5000"/>
                </a:schemeClr>
              </a:solidFill>
              <a:latin typeface="Trebuchet MS" pitchFamily="34" charset="0"/>
            </a:endParaRPr>
          </a:p>
          <a:p>
            <a:pPr lvl="1">
              <a:buFont typeface="Wingdings" panose="05000000000000000000" pitchFamily="2" charset="2"/>
              <a:buChar char="Ø"/>
            </a:pPr>
            <a:r>
              <a:rPr lang="en-US" sz="2000" dirty="0" smtClean="0">
                <a:solidFill>
                  <a:schemeClr val="tx1">
                    <a:lumMod val="95000"/>
                    <a:lumOff val="5000"/>
                  </a:schemeClr>
                </a:solidFill>
                <a:latin typeface="Trebuchet MS" pitchFamily="34" charset="0"/>
              </a:rPr>
              <a:t>Not in the list of ceilings/different parameters? =&gt; 3 offers/independent evaluation</a:t>
            </a:r>
          </a:p>
          <a:p>
            <a:pPr lvl="1">
              <a:buFont typeface="Wingdings" panose="05000000000000000000" pitchFamily="2" charset="2"/>
              <a:buChar char="Ø"/>
            </a:pPr>
            <a:endParaRPr lang="en-US" sz="2000" dirty="0">
              <a:solidFill>
                <a:schemeClr val="tx1">
                  <a:lumMod val="95000"/>
                  <a:lumOff val="5000"/>
                </a:schemeClr>
              </a:solidFill>
              <a:latin typeface="Trebuchet MS" pitchFamily="34" charset="0"/>
            </a:endParaRPr>
          </a:p>
          <a:p>
            <a:pPr lvl="1">
              <a:buFont typeface="Wingdings" panose="05000000000000000000" pitchFamily="2" charset="2"/>
              <a:buChar char="Ø"/>
            </a:pPr>
            <a:r>
              <a:rPr lang="en-US" sz="2000" dirty="0" smtClean="0">
                <a:solidFill>
                  <a:schemeClr val="tx1">
                    <a:lumMod val="95000"/>
                    <a:lumOff val="5000"/>
                  </a:schemeClr>
                </a:solidFill>
                <a:latin typeface="Trebuchet MS" pitchFamily="34" charset="0"/>
                <a:hlinkClick r:id="rId5" action="ppaction://hlinksldjump"/>
              </a:rPr>
              <a:t>Preparation costs </a:t>
            </a:r>
            <a:endParaRPr lang="en-US" sz="2000" dirty="0" smtClean="0">
              <a:solidFill>
                <a:schemeClr val="tx1">
                  <a:lumMod val="95000"/>
                  <a:lumOff val="5000"/>
                </a:schemeClr>
              </a:solidFill>
              <a:latin typeface="Trebuchet MS" pitchFamily="34" charset="0"/>
            </a:endParaRPr>
          </a:p>
          <a:p>
            <a:pPr lvl="1">
              <a:buFont typeface="Wingdings" panose="05000000000000000000" pitchFamily="2" charset="2"/>
              <a:buChar char="Ø"/>
            </a:pPr>
            <a:endParaRPr lang="en-US" sz="2000" dirty="0">
              <a:solidFill>
                <a:schemeClr val="tx1">
                  <a:lumMod val="95000"/>
                  <a:lumOff val="5000"/>
                </a:schemeClr>
              </a:solidFill>
              <a:latin typeface="Trebuchet MS" pitchFamily="34" charset="0"/>
            </a:endParaRPr>
          </a:p>
          <a:p>
            <a:pPr lvl="1">
              <a:buFont typeface="Wingdings" panose="05000000000000000000" pitchFamily="2" charset="2"/>
              <a:buChar char="Ø"/>
            </a:pPr>
            <a:r>
              <a:rPr lang="en-US" sz="2000" dirty="0" smtClean="0">
                <a:solidFill>
                  <a:schemeClr val="tx1">
                    <a:lumMod val="95000"/>
                    <a:lumOff val="5000"/>
                  </a:schemeClr>
                </a:solidFill>
                <a:latin typeface="Trebuchet MS" pitchFamily="34" charset="0"/>
              </a:rPr>
              <a:t>Implementation costs (Day 1 after </a:t>
            </a:r>
            <a:r>
              <a:rPr lang="en-US" sz="2000" dirty="0" smtClean="0">
                <a:latin typeface="Trebuchet MS" pitchFamily="34" charset="0"/>
              </a:rPr>
              <a:t>MC </a:t>
            </a:r>
            <a:r>
              <a:rPr lang="en-US" sz="2000" dirty="0">
                <a:latin typeface="Trebuchet MS" pitchFamily="34" charset="0"/>
              </a:rPr>
              <a:t>Decision </a:t>
            </a:r>
            <a:r>
              <a:rPr lang="en-US" sz="2000" dirty="0" smtClean="0">
                <a:latin typeface="Trebuchet MS" pitchFamily="34" charset="0"/>
              </a:rPr>
              <a:t>-&gt; </a:t>
            </a:r>
            <a:r>
              <a:rPr lang="en-US" sz="2000" dirty="0">
                <a:latin typeface="Trebuchet MS" pitchFamily="34" charset="0"/>
              </a:rPr>
              <a:t>committed until the last day </a:t>
            </a:r>
            <a:r>
              <a:rPr lang="en-US" sz="2000" dirty="0" smtClean="0">
                <a:latin typeface="Trebuchet MS" pitchFamily="34" charset="0"/>
              </a:rPr>
              <a:t>of</a:t>
            </a:r>
          </a:p>
          <a:p>
            <a:pPr marL="457200" lvl="1" indent="0">
              <a:buNone/>
            </a:pPr>
            <a:r>
              <a:rPr lang="en-US" sz="2000" dirty="0">
                <a:latin typeface="Trebuchet MS" pitchFamily="34" charset="0"/>
              </a:rPr>
              <a:t> </a:t>
            </a:r>
            <a:r>
              <a:rPr lang="en-US" sz="2000" dirty="0" smtClean="0">
                <a:latin typeface="Trebuchet MS" pitchFamily="34" charset="0"/>
              </a:rPr>
              <a:t>  the </a:t>
            </a:r>
            <a:r>
              <a:rPr lang="en-US" sz="2000" dirty="0">
                <a:latin typeface="Trebuchet MS" pitchFamily="34" charset="0"/>
              </a:rPr>
              <a:t>project -&gt; paid the latest 2 months </a:t>
            </a:r>
            <a:r>
              <a:rPr lang="en-US" sz="2000" dirty="0" smtClean="0">
                <a:latin typeface="Trebuchet MS" pitchFamily="34" charset="0"/>
              </a:rPr>
              <a:t>after) </a:t>
            </a:r>
            <a:endParaRPr lang="en-US" sz="2000" dirty="0">
              <a:latin typeface="Trebuchet MS" pitchFamily="34" charset="0"/>
            </a:endParaRPr>
          </a:p>
          <a:p>
            <a:pPr marL="457200" lvl="1" indent="0">
              <a:buNone/>
            </a:pPr>
            <a:endParaRPr lang="en-US" sz="2000" dirty="0" smtClean="0">
              <a:solidFill>
                <a:schemeClr val="tx1">
                  <a:lumMod val="95000"/>
                  <a:lumOff val="5000"/>
                </a:schemeClr>
              </a:solidFill>
              <a:latin typeface="Trebuchet MS" pitchFamily="34" charset="0"/>
            </a:endParaRPr>
          </a:p>
          <a:p>
            <a:pPr lvl="1">
              <a:buFont typeface="Wingdings" panose="05000000000000000000" pitchFamily="2" charset="2"/>
              <a:buChar char="Ø"/>
            </a:pPr>
            <a:endParaRPr lang="en-US" sz="2000" dirty="0">
              <a:solidFill>
                <a:schemeClr val="tx1">
                  <a:lumMod val="95000"/>
                  <a:lumOff val="5000"/>
                </a:schemeClr>
              </a:solidFill>
              <a:latin typeface="Trebuchet MS" pitchFamily="34" charset="0"/>
            </a:endParaRPr>
          </a:p>
          <a:p>
            <a:pPr lvl="1">
              <a:buFont typeface="Wingdings" panose="05000000000000000000" pitchFamily="2" charset="2"/>
              <a:buChar char="Ø"/>
            </a:pPr>
            <a:r>
              <a:rPr lang="en-US" sz="2000" dirty="0" smtClean="0">
                <a:solidFill>
                  <a:schemeClr val="tx1">
                    <a:lumMod val="95000"/>
                    <a:lumOff val="5000"/>
                  </a:schemeClr>
                </a:solidFill>
                <a:latin typeface="Trebuchet MS" pitchFamily="34" charset="0"/>
                <a:hlinkClick r:id="rId6" action="ppaction://hlinksldjump"/>
              </a:rPr>
              <a:t>Simplified costs</a:t>
            </a:r>
            <a:endParaRPr lang="en-US" sz="2000" dirty="0" smtClean="0">
              <a:solidFill>
                <a:schemeClr val="tx1">
                  <a:lumMod val="95000"/>
                  <a:lumOff val="5000"/>
                </a:schemeClr>
              </a:solidFill>
              <a:latin typeface="Trebuchet MS" pitchFamily="34" charset="0"/>
            </a:endParaRPr>
          </a:p>
          <a:p>
            <a:pPr lvl="1">
              <a:buFont typeface="Wingdings" panose="05000000000000000000" pitchFamily="2" charset="2"/>
              <a:buChar char="Ø"/>
            </a:pPr>
            <a:endParaRPr lang="en-US" sz="2000" dirty="0">
              <a:solidFill>
                <a:schemeClr val="tx1">
                  <a:lumMod val="95000"/>
                  <a:lumOff val="5000"/>
                </a:schemeClr>
              </a:solidFill>
              <a:latin typeface="Trebuchet MS" pitchFamily="34" charset="0"/>
            </a:endParaRPr>
          </a:p>
          <a:p>
            <a:pPr lvl="1">
              <a:buFont typeface="Wingdings" panose="05000000000000000000" pitchFamily="2" charset="2"/>
              <a:buChar char="Ø"/>
            </a:pPr>
            <a:r>
              <a:rPr lang="en-US" sz="2000" dirty="0" smtClean="0">
                <a:solidFill>
                  <a:schemeClr val="tx1">
                    <a:lumMod val="95000"/>
                    <a:lumOff val="5000"/>
                  </a:schemeClr>
                </a:solidFill>
                <a:latin typeface="Trebuchet MS" pitchFamily="34" charset="0"/>
              </a:rPr>
              <a:t>Advance from </a:t>
            </a:r>
            <a:r>
              <a:rPr lang="en-US" sz="2000" dirty="0" err="1" smtClean="0">
                <a:solidFill>
                  <a:schemeClr val="tx1">
                    <a:lumMod val="95000"/>
                    <a:lumOff val="5000"/>
                  </a:schemeClr>
                </a:solidFill>
                <a:latin typeface="Trebuchet MS" pitchFamily="34" charset="0"/>
              </a:rPr>
              <a:t>cofinancing</a:t>
            </a:r>
            <a:r>
              <a:rPr lang="en-US" sz="2000" dirty="0" smtClean="0">
                <a:solidFill>
                  <a:schemeClr val="tx1">
                    <a:lumMod val="95000"/>
                    <a:lumOff val="5000"/>
                  </a:schemeClr>
                </a:solidFill>
                <a:latin typeface="Trebuchet MS" pitchFamily="34" charset="0"/>
              </a:rPr>
              <a:t> (13%): RO -&gt; 60%</a:t>
            </a:r>
          </a:p>
          <a:p>
            <a:pPr marL="457200" lvl="1" indent="0">
              <a:buNone/>
            </a:pPr>
            <a:r>
              <a:rPr lang="en-US" sz="2000" dirty="0">
                <a:solidFill>
                  <a:schemeClr val="tx1">
                    <a:lumMod val="95000"/>
                    <a:lumOff val="5000"/>
                  </a:schemeClr>
                </a:solidFill>
                <a:latin typeface="Trebuchet MS" pitchFamily="34" charset="0"/>
              </a:rPr>
              <a:t>	</a:t>
            </a:r>
            <a:r>
              <a:rPr lang="en-US" sz="2000" dirty="0" smtClean="0">
                <a:solidFill>
                  <a:schemeClr val="tx1">
                    <a:lumMod val="95000"/>
                    <a:lumOff val="5000"/>
                  </a:schemeClr>
                </a:solidFill>
                <a:latin typeface="Trebuchet MS" pitchFamily="34" charset="0"/>
              </a:rPr>
              <a:t>			        BG -&gt; 80%</a:t>
            </a:r>
            <a:endParaRPr lang="en-US" sz="2000" dirty="0">
              <a:solidFill>
                <a:schemeClr val="tx1">
                  <a:lumMod val="95000"/>
                  <a:lumOff val="5000"/>
                </a:schemeClr>
              </a:solidFill>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000" dirty="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77000" y="1752600"/>
            <a:ext cx="2390775" cy="1914525"/>
          </a:xfrm>
          <a:prstGeom prst="rect">
            <a:avLst/>
          </a:prstGeom>
        </p:spPr>
      </p:pic>
    </p:spTree>
    <p:extLst>
      <p:ext uri="{BB962C8B-B14F-4D97-AF65-F5344CB8AC3E}">
        <p14:creationId xmlns:p14="http://schemas.microsoft.com/office/powerpoint/2010/main" val="2140984029"/>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8229600" cy="1143000"/>
          </a:xfrm>
        </p:spPr>
        <p:txBody>
          <a:bodyPr/>
          <a:lstStyle/>
          <a:p>
            <a:r>
              <a:rPr lang="en-US" sz="2800" dirty="0" smtClean="0">
                <a:solidFill>
                  <a:srgbClr val="002060"/>
                </a:solidFill>
                <a:latin typeface="Trebuchet MS" panose="020B0603020202020204" pitchFamily="34" charset="0"/>
              </a:rPr>
              <a:t>List of expenditures</a:t>
            </a:r>
            <a:endParaRPr lang="en-US" sz="2800" dirty="0">
              <a:solidFill>
                <a:srgbClr val="002060"/>
              </a:solidFill>
              <a:latin typeface="Trebuchet MS" panose="020B0603020202020204" pitchFamily="34" charset="0"/>
            </a:endParaRPr>
          </a:p>
        </p:txBody>
      </p:sp>
      <p:sp>
        <p:nvSpPr>
          <p:cNvPr id="3" name="Content Placeholder 2"/>
          <p:cNvSpPr>
            <a:spLocks noGrp="1"/>
          </p:cNvSpPr>
          <p:nvPr>
            <p:ph idx="1"/>
          </p:nvPr>
        </p:nvSpPr>
        <p:spPr>
          <a:xfrm>
            <a:off x="-32327" y="838200"/>
            <a:ext cx="9982200" cy="4983163"/>
          </a:xfrm>
        </p:spPr>
        <p:txBody>
          <a:bodyPr/>
          <a:lstStyle/>
          <a:p>
            <a:pPr>
              <a:buFont typeface="Wingdings" panose="05000000000000000000" pitchFamily="2" charset="2"/>
              <a:buChar char="ü"/>
            </a:pPr>
            <a:r>
              <a:rPr lang="en-US" sz="2000" dirty="0" smtClean="0">
                <a:solidFill>
                  <a:srgbClr val="00B050"/>
                </a:solidFill>
                <a:latin typeface="Trebuchet MS" panose="020B0603020202020204" pitchFamily="34" charset="0"/>
              </a:rPr>
              <a:t>Staff </a:t>
            </a:r>
            <a:r>
              <a:rPr lang="en-US" sz="2000" dirty="0" smtClean="0">
                <a:solidFill>
                  <a:srgbClr val="00B050"/>
                </a:solidFill>
                <a:latin typeface="Trebuchet MS" panose="020B0603020202020204" pitchFamily="34" charset="0"/>
                <a:hlinkClick r:id="" action="ppaction://hlinkshowjump?jump=nextslide"/>
              </a:rPr>
              <a:t>(simplified)</a:t>
            </a:r>
            <a:endParaRPr lang="en-US" sz="2000" dirty="0" smtClean="0">
              <a:solidFill>
                <a:srgbClr val="00B050"/>
              </a:solidFill>
              <a:latin typeface="Trebuchet MS" panose="020B0603020202020204" pitchFamily="34" charset="0"/>
            </a:endParaRPr>
          </a:p>
          <a:p>
            <a:pPr>
              <a:buFont typeface="Wingdings" panose="05000000000000000000" pitchFamily="2" charset="2"/>
              <a:buChar char="ü"/>
            </a:pPr>
            <a:r>
              <a:rPr lang="en-US" sz="2000" dirty="0" smtClean="0">
                <a:solidFill>
                  <a:srgbClr val="00B050"/>
                </a:solidFill>
                <a:latin typeface="Trebuchet MS" panose="020B0603020202020204" pitchFamily="34" charset="0"/>
              </a:rPr>
              <a:t>Office and administration (simplified)</a:t>
            </a:r>
          </a:p>
          <a:p>
            <a:pPr>
              <a:buFont typeface="Wingdings" panose="05000000000000000000" pitchFamily="2" charset="2"/>
              <a:buChar char="ü"/>
            </a:pPr>
            <a:r>
              <a:rPr lang="en-US" sz="2000" dirty="0" smtClean="0">
                <a:solidFill>
                  <a:srgbClr val="00B050"/>
                </a:solidFill>
                <a:latin typeface="Trebuchet MS" panose="020B0603020202020204" pitchFamily="34" charset="0"/>
              </a:rPr>
              <a:t>Travel and accommodation</a:t>
            </a:r>
          </a:p>
          <a:p>
            <a:pPr>
              <a:buFont typeface="Wingdings" panose="05000000000000000000" pitchFamily="2" charset="2"/>
              <a:buChar char="ü"/>
            </a:pPr>
            <a:r>
              <a:rPr lang="en-US" sz="2000" dirty="0" smtClean="0">
                <a:solidFill>
                  <a:srgbClr val="00B050"/>
                </a:solidFill>
                <a:latin typeface="Trebuchet MS" panose="020B0603020202020204" pitchFamily="34" charset="0"/>
              </a:rPr>
              <a:t>External expertise and services</a:t>
            </a:r>
          </a:p>
          <a:p>
            <a:pPr>
              <a:buFont typeface="Wingdings" panose="05000000000000000000" pitchFamily="2" charset="2"/>
              <a:buChar char="ü"/>
            </a:pPr>
            <a:r>
              <a:rPr lang="en-US" sz="2000" dirty="0" smtClean="0">
                <a:solidFill>
                  <a:srgbClr val="00B050"/>
                </a:solidFill>
                <a:latin typeface="Trebuchet MS" panose="020B0603020202020204" pitchFamily="34" charset="0"/>
              </a:rPr>
              <a:t>Equipment</a:t>
            </a:r>
          </a:p>
          <a:p>
            <a:pPr>
              <a:buFont typeface="Wingdings" panose="05000000000000000000" pitchFamily="2" charset="2"/>
              <a:buChar char="ü"/>
            </a:pPr>
            <a:r>
              <a:rPr lang="en-US" sz="2000" dirty="0" smtClean="0">
                <a:solidFill>
                  <a:srgbClr val="00B050"/>
                </a:solidFill>
                <a:latin typeface="Trebuchet MS" panose="020B0603020202020204" pitchFamily="34" charset="0"/>
              </a:rPr>
              <a:t>Infrastructure and works</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Fines &amp;co</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Gifts</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Fluctuations of exchange rate</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Interest</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Purchase of land</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Recoverable VAT </a:t>
            </a:r>
            <a:r>
              <a:rPr lang="en-US" sz="2000" dirty="0" smtClean="0">
                <a:solidFill>
                  <a:srgbClr val="00B050"/>
                </a:solidFill>
                <a:latin typeface="Trebuchet MS" panose="020B0603020202020204" pitchFamily="34" charset="0"/>
              </a:rPr>
              <a:t>(the not-recoverable one is ok)</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In kind</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Leasing</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Second hand equipment</a:t>
            </a:r>
          </a:p>
          <a:p>
            <a:pPr>
              <a:buFont typeface="Trebuchet MS" panose="020B0603020202020204" pitchFamily="34" charset="0"/>
              <a:buChar char="x"/>
            </a:pPr>
            <a:r>
              <a:rPr lang="en-US" sz="2000" dirty="0" smtClean="0">
                <a:solidFill>
                  <a:srgbClr val="FF0000"/>
                </a:solidFill>
                <a:latin typeface="Trebuchet MS" panose="020B0603020202020204" pitchFamily="34" charset="0"/>
              </a:rPr>
              <a:t>Charges from national financial transactions </a:t>
            </a:r>
            <a:r>
              <a:rPr lang="en-US" sz="2000" dirty="0" smtClean="0">
                <a:solidFill>
                  <a:srgbClr val="00B050"/>
                </a:solidFill>
                <a:latin typeface="Trebuchet MS" panose="020B0603020202020204" pitchFamily="34" charset="0"/>
              </a:rPr>
              <a:t>(cross border are </a:t>
            </a:r>
            <a:r>
              <a:rPr lang="en-US" sz="2000" dirty="0" smtClean="0">
                <a:solidFill>
                  <a:srgbClr val="00B050"/>
                </a:solidFill>
                <a:latin typeface="Trebuchet MS" panose="020B0603020202020204" pitchFamily="34" charset="0"/>
                <a:hlinkClick r:id="rId3" action="ppaction://hlinksldjump"/>
              </a:rPr>
              <a:t>ok</a:t>
            </a:r>
            <a:r>
              <a:rPr lang="en-US" sz="2000" dirty="0" smtClean="0">
                <a:solidFill>
                  <a:srgbClr val="00B050"/>
                </a:solidFill>
                <a:latin typeface="Trebuchet MS" panose="020B0603020202020204" pitchFamily="34" charset="0"/>
              </a:rPr>
              <a:t>)</a:t>
            </a:r>
            <a:endParaRPr lang="en-US" sz="2000" dirty="0">
              <a:solidFill>
                <a:srgbClr val="00B050"/>
              </a:solidFill>
              <a:latin typeface="Trebuchet MS" panose="020B0603020202020204" pitchFamily="34" charset="0"/>
            </a:endParaRPr>
          </a:p>
          <a:p>
            <a:endParaRPr lang="en-US" dirty="0">
              <a:solidFill>
                <a:srgbClr val="FF0000"/>
              </a:solidFill>
            </a:endParaRPr>
          </a:p>
        </p:txBody>
      </p:sp>
    </p:spTree>
    <p:extLst>
      <p:ext uri="{BB962C8B-B14F-4D97-AF65-F5344CB8AC3E}">
        <p14:creationId xmlns:p14="http://schemas.microsoft.com/office/powerpoint/2010/main" val="7971523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r>
              <a:rPr lang="en-US" sz="2800" dirty="0" smtClean="0">
                <a:solidFill>
                  <a:srgbClr val="002060"/>
                </a:solidFill>
                <a:latin typeface="Trebuchet MS" panose="020B0603020202020204" pitchFamily="34" charset="0"/>
              </a:rPr>
              <a:t>Simplified costs</a:t>
            </a:r>
            <a:endParaRPr lang="en-US" sz="2800" dirty="0">
              <a:solidFill>
                <a:srgbClr val="002060"/>
              </a:solidFill>
              <a:latin typeface="Trebuchet MS" panose="020B0603020202020204" pitchFamily="34" charset="0"/>
            </a:endParaRPr>
          </a:p>
        </p:txBody>
      </p:sp>
      <p:sp>
        <p:nvSpPr>
          <p:cNvPr id="3" name="Content Placeholder 2"/>
          <p:cNvSpPr>
            <a:spLocks noGrp="1"/>
          </p:cNvSpPr>
          <p:nvPr>
            <p:ph idx="1"/>
          </p:nvPr>
        </p:nvSpPr>
        <p:spPr>
          <a:xfrm>
            <a:off x="-152400" y="1143000"/>
            <a:ext cx="8534400" cy="4525963"/>
          </a:xfrm>
        </p:spPr>
        <p:txBody>
          <a:bodyPr/>
          <a:lstStyle/>
          <a:p>
            <a:pPr marL="457200" lvl="1" indent="0">
              <a:buNone/>
            </a:pPr>
            <a:r>
              <a:rPr lang="en-US" sz="2000" dirty="0">
                <a:solidFill>
                  <a:srgbClr val="00B050"/>
                </a:solidFill>
                <a:latin typeface="Trebuchet MS" pitchFamily="34" charset="0"/>
              </a:rPr>
              <a:t>Staff : </a:t>
            </a:r>
            <a:endParaRPr lang="en-US" sz="2000" dirty="0" smtClean="0">
              <a:solidFill>
                <a:srgbClr val="00B050"/>
              </a:solidFill>
              <a:latin typeface="Trebuchet MS" pitchFamily="34" charset="0"/>
            </a:endParaRPr>
          </a:p>
          <a:p>
            <a:pPr lvl="1">
              <a:buFont typeface="Wingdings" panose="05000000000000000000" pitchFamily="2" charset="2"/>
              <a:buChar char="Ø"/>
            </a:pPr>
            <a:r>
              <a:rPr lang="en-US" sz="2000" dirty="0" smtClean="0">
                <a:latin typeface="Trebuchet MS" pitchFamily="34" charset="0"/>
              </a:rPr>
              <a:t>15</a:t>
            </a:r>
            <a:r>
              <a:rPr lang="en-US" sz="2000" dirty="0">
                <a:latin typeface="Trebuchet MS" pitchFamily="34" charset="0"/>
              </a:rPr>
              <a:t>% -&gt; </a:t>
            </a:r>
            <a:r>
              <a:rPr lang="en-US" sz="2000" dirty="0" smtClean="0">
                <a:latin typeface="Trebuchet MS" pitchFamily="34" charset="0"/>
              </a:rPr>
              <a:t>soft</a:t>
            </a:r>
          </a:p>
          <a:p>
            <a:pPr lvl="1">
              <a:buFont typeface="Wingdings" panose="05000000000000000000" pitchFamily="2" charset="2"/>
              <a:buChar char="Ø"/>
            </a:pPr>
            <a:r>
              <a:rPr lang="en-US" sz="2000" dirty="0" smtClean="0">
                <a:latin typeface="Trebuchet MS" pitchFamily="34" charset="0"/>
              </a:rPr>
              <a:t>5</a:t>
            </a:r>
            <a:r>
              <a:rPr lang="en-US" sz="2000" dirty="0">
                <a:latin typeface="Trebuchet MS" pitchFamily="34" charset="0"/>
              </a:rPr>
              <a:t>% -&gt; hard</a:t>
            </a:r>
          </a:p>
          <a:p>
            <a:pPr marL="457200" lvl="1" indent="0">
              <a:buNone/>
            </a:pPr>
            <a:r>
              <a:rPr lang="en-US" sz="2000" dirty="0">
                <a:latin typeface="Trebuchet MS" pitchFamily="34" charset="0"/>
              </a:rPr>
              <a:t>		        </a:t>
            </a:r>
            <a:endParaRPr lang="en-US" sz="2000" dirty="0" smtClean="0">
              <a:latin typeface="Trebuchet MS" pitchFamily="34" charset="0"/>
            </a:endParaRPr>
          </a:p>
          <a:p>
            <a:pPr marL="457200" lvl="1" indent="0">
              <a:buNone/>
            </a:pPr>
            <a:r>
              <a:rPr lang="en-US" sz="2000" dirty="0" smtClean="0">
                <a:solidFill>
                  <a:srgbClr val="00B050"/>
                </a:solidFill>
                <a:latin typeface="Trebuchet MS" pitchFamily="34" charset="0"/>
              </a:rPr>
              <a:t>Office and Administrative</a:t>
            </a:r>
          </a:p>
          <a:p>
            <a:pPr lvl="1">
              <a:buFont typeface="Wingdings" panose="05000000000000000000" pitchFamily="2" charset="2"/>
              <a:buChar char="Ø"/>
            </a:pPr>
            <a:r>
              <a:rPr lang="en-US" sz="2000" dirty="0" smtClean="0">
                <a:latin typeface="Trebuchet MS" pitchFamily="34" charset="0"/>
              </a:rPr>
              <a:t> </a:t>
            </a:r>
            <a:r>
              <a:rPr lang="en-US" sz="2000" dirty="0">
                <a:latin typeface="Trebuchet MS" pitchFamily="34" charset="0"/>
              </a:rPr>
              <a:t>4.5% -&gt; </a:t>
            </a:r>
            <a:r>
              <a:rPr lang="en-US" sz="2000" dirty="0" smtClean="0">
                <a:latin typeface="Trebuchet MS" pitchFamily="34" charset="0"/>
              </a:rPr>
              <a:t>soft</a:t>
            </a:r>
          </a:p>
          <a:p>
            <a:pPr lvl="1">
              <a:buFont typeface="Wingdings" panose="05000000000000000000" pitchFamily="2" charset="2"/>
              <a:buChar char="Ø"/>
            </a:pPr>
            <a:r>
              <a:rPr lang="en-US" sz="2000" dirty="0" smtClean="0">
                <a:latin typeface="Trebuchet MS" pitchFamily="34" charset="0"/>
              </a:rPr>
              <a:t> </a:t>
            </a:r>
            <a:r>
              <a:rPr lang="en-US" sz="2000" dirty="0">
                <a:latin typeface="Trebuchet MS" pitchFamily="34" charset="0"/>
              </a:rPr>
              <a:t>1% -&gt; </a:t>
            </a:r>
            <a:r>
              <a:rPr lang="en-US" sz="2000" dirty="0" smtClean="0">
                <a:latin typeface="Trebuchet MS" pitchFamily="34" charset="0"/>
              </a:rPr>
              <a:t>hard</a:t>
            </a:r>
          </a:p>
          <a:p>
            <a:pPr marL="457200" lvl="1" indent="0">
              <a:buNone/>
            </a:pPr>
            <a:endParaRPr lang="en-US" sz="2000" dirty="0" smtClean="0">
              <a:latin typeface="Trebuchet MS" pitchFamily="34" charset="0"/>
            </a:endParaRPr>
          </a:p>
          <a:p>
            <a:pPr marL="457200" lvl="1" indent="0">
              <a:buNone/>
            </a:pPr>
            <a:r>
              <a:rPr lang="en-US" sz="2000" dirty="0" smtClean="0">
                <a:latin typeface="Trebuchet MS" pitchFamily="34" charset="0"/>
              </a:rPr>
              <a:t>Linked </a:t>
            </a:r>
            <a:r>
              <a:rPr lang="en-US" sz="2000" dirty="0">
                <a:latin typeface="Trebuchet MS" pitchFamily="34" charset="0"/>
              </a:rPr>
              <a:t>throughout the life of the project of direct </a:t>
            </a:r>
            <a:r>
              <a:rPr lang="en-US" sz="2000" dirty="0" smtClean="0">
                <a:latin typeface="Trebuchet MS" pitchFamily="34" charset="0"/>
              </a:rPr>
              <a:t>costs:</a:t>
            </a:r>
          </a:p>
          <a:p>
            <a:pPr lvl="2">
              <a:buFont typeface="Wingdings" panose="05000000000000000000" pitchFamily="2" charset="2"/>
              <a:buChar char="ü"/>
            </a:pPr>
            <a:r>
              <a:rPr lang="en-US" sz="2000" dirty="0" smtClean="0">
                <a:solidFill>
                  <a:srgbClr val="00B050"/>
                </a:solidFill>
                <a:latin typeface="Trebuchet MS" panose="020B0603020202020204" pitchFamily="34" charset="0"/>
              </a:rPr>
              <a:t>Travel </a:t>
            </a:r>
            <a:r>
              <a:rPr lang="en-US" sz="2000" dirty="0">
                <a:solidFill>
                  <a:srgbClr val="00B050"/>
                </a:solidFill>
                <a:latin typeface="Trebuchet MS" panose="020B0603020202020204" pitchFamily="34" charset="0"/>
              </a:rPr>
              <a:t>and accommodation</a:t>
            </a:r>
          </a:p>
          <a:p>
            <a:pPr lvl="2">
              <a:buFont typeface="Wingdings" panose="05000000000000000000" pitchFamily="2" charset="2"/>
              <a:buChar char="ü"/>
            </a:pPr>
            <a:r>
              <a:rPr lang="en-US" sz="2000" dirty="0">
                <a:solidFill>
                  <a:srgbClr val="00B050"/>
                </a:solidFill>
                <a:latin typeface="Trebuchet MS" panose="020B0603020202020204" pitchFamily="34" charset="0"/>
              </a:rPr>
              <a:t>External expertise and services</a:t>
            </a:r>
          </a:p>
          <a:p>
            <a:pPr lvl="2">
              <a:buFont typeface="Wingdings" panose="05000000000000000000" pitchFamily="2" charset="2"/>
              <a:buChar char="ü"/>
            </a:pPr>
            <a:r>
              <a:rPr lang="en-US" sz="2000" dirty="0">
                <a:solidFill>
                  <a:srgbClr val="00B050"/>
                </a:solidFill>
                <a:latin typeface="Trebuchet MS" panose="020B0603020202020204" pitchFamily="34" charset="0"/>
              </a:rPr>
              <a:t>Equipment</a:t>
            </a:r>
          </a:p>
          <a:p>
            <a:pPr lvl="2">
              <a:buFont typeface="Wingdings" panose="05000000000000000000" pitchFamily="2" charset="2"/>
              <a:buChar char="ü"/>
            </a:pPr>
            <a:r>
              <a:rPr lang="en-US" sz="2000" dirty="0">
                <a:solidFill>
                  <a:srgbClr val="00B050"/>
                </a:solidFill>
                <a:latin typeface="Trebuchet MS" panose="020B0603020202020204" pitchFamily="34" charset="0"/>
              </a:rPr>
              <a:t>Infrastructure and </a:t>
            </a:r>
            <a:r>
              <a:rPr lang="en-US" sz="2000" dirty="0" smtClean="0">
                <a:solidFill>
                  <a:srgbClr val="00B050"/>
                </a:solidFill>
                <a:latin typeface="Trebuchet MS" panose="020B0603020202020204" pitchFamily="34" charset="0"/>
              </a:rPr>
              <a:t>works</a:t>
            </a:r>
          </a:p>
          <a:p>
            <a:pPr marL="0" indent="0" algn="ctr">
              <a:buNone/>
            </a:pPr>
            <a:r>
              <a:rPr lang="en-US" sz="2000" dirty="0" smtClean="0">
                <a:solidFill>
                  <a:schemeClr val="tx1">
                    <a:lumMod val="95000"/>
                    <a:lumOff val="5000"/>
                  </a:schemeClr>
                </a:solidFill>
                <a:latin typeface="Trebuchet MS" panose="020B0603020202020204" pitchFamily="34" charset="0"/>
              </a:rPr>
              <a:t>No verifications on indirect (just direct costs), no paperwork, no justification (but do observe the national legislation, of course)</a:t>
            </a:r>
            <a:endParaRPr lang="en-US" sz="2000" dirty="0">
              <a:solidFill>
                <a:schemeClr val="tx1">
                  <a:lumMod val="95000"/>
                  <a:lumOff val="5000"/>
                </a:schemeClr>
              </a:solidFill>
              <a:latin typeface="Trebuchet MS" panose="020B0603020202020204" pitchFamily="34" charset="0"/>
            </a:endParaRPr>
          </a:p>
          <a:p>
            <a:pPr marL="457200" lvl="1" indent="0">
              <a:buNone/>
            </a:pPr>
            <a:endParaRPr lang="en-US" sz="2000" dirty="0">
              <a:latin typeface="Trebuchet MS" pitchFamily="34" charset="0"/>
            </a:endParaRPr>
          </a:p>
          <a:p>
            <a:endParaRPr lang="en-US" sz="2000" dirty="0"/>
          </a:p>
        </p:txBody>
      </p:sp>
      <p:sp>
        <p:nvSpPr>
          <p:cNvPr id="4" name="Curved Left Arrow 3">
            <a:hlinkClick r:id="rId3" action="ppaction://hlinksldjump"/>
          </p:cNvPr>
          <p:cNvSpPr/>
          <p:nvPr/>
        </p:nvSpPr>
        <p:spPr>
          <a:xfrm>
            <a:off x="7162800" y="2438400"/>
            <a:ext cx="914400" cy="30480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9045990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15455"/>
            <a:ext cx="8229600" cy="1143000"/>
          </a:xfrm>
        </p:spPr>
        <p:txBody>
          <a:bodyPr/>
          <a:lstStyle/>
          <a:p>
            <a:r>
              <a:rPr lang="en-US" sz="2800" dirty="0" smtClean="0">
                <a:solidFill>
                  <a:srgbClr val="002060"/>
                </a:solidFill>
                <a:latin typeface="Trebuchet MS" panose="020B0603020202020204" pitchFamily="34" charset="0"/>
                <a:hlinkClick r:id="rId3" action="ppaction://hlinksldjump"/>
              </a:rPr>
              <a:t>Preparation costs</a:t>
            </a:r>
            <a:endParaRPr lang="en-US" sz="2800" dirty="0">
              <a:solidFill>
                <a:srgbClr val="002060"/>
              </a:solidFill>
              <a:latin typeface="Trebuchet MS" panose="020B0603020202020204" pitchFamily="34" charset="0"/>
            </a:endParaRPr>
          </a:p>
        </p:txBody>
      </p:sp>
      <p:sp>
        <p:nvSpPr>
          <p:cNvPr id="3" name="Content Placeholder 2"/>
          <p:cNvSpPr>
            <a:spLocks noGrp="1"/>
          </p:cNvSpPr>
          <p:nvPr>
            <p:ph idx="1"/>
          </p:nvPr>
        </p:nvSpPr>
        <p:spPr>
          <a:xfrm>
            <a:off x="0" y="990600"/>
            <a:ext cx="8686800" cy="5135563"/>
          </a:xfrm>
        </p:spPr>
        <p:txBody>
          <a:bodyPr/>
          <a:lstStyle/>
          <a:p>
            <a:pPr lvl="1">
              <a:buFont typeface="Wingdings" panose="05000000000000000000" pitchFamily="2" charset="2"/>
              <a:buChar char="Ø"/>
            </a:pPr>
            <a:r>
              <a:rPr lang="en-US" sz="2000" dirty="0" smtClean="0">
                <a:latin typeface="Trebuchet MS" pitchFamily="34" charset="0"/>
              </a:rPr>
              <a:t>10% of Direct Costs </a:t>
            </a:r>
          </a:p>
          <a:p>
            <a:pPr lvl="1">
              <a:buFont typeface="Wingdings" panose="05000000000000000000" pitchFamily="2" charset="2"/>
              <a:buChar char="Ø"/>
            </a:pPr>
            <a:endParaRPr lang="en-US" sz="2000" dirty="0" smtClean="0">
              <a:latin typeface="Trebuchet MS" pitchFamily="34" charset="0"/>
            </a:endParaRPr>
          </a:p>
          <a:p>
            <a:pPr lvl="1">
              <a:buFont typeface="Wingdings" panose="05000000000000000000" pitchFamily="2" charset="2"/>
              <a:buChar char="Ø"/>
            </a:pPr>
            <a:r>
              <a:rPr lang="en-US" sz="2000" dirty="0" smtClean="0">
                <a:latin typeface="Trebuchet MS" pitchFamily="34" charset="0"/>
              </a:rPr>
              <a:t>01.01.2014 </a:t>
            </a:r>
            <a:r>
              <a:rPr lang="en-US" sz="2000" dirty="0">
                <a:latin typeface="Trebuchet MS" pitchFamily="34" charset="0"/>
              </a:rPr>
              <a:t>-&gt; Submission of application form (step 2</a:t>
            </a:r>
            <a:r>
              <a:rPr lang="en-US" sz="2000" dirty="0" smtClean="0">
                <a:latin typeface="Trebuchet MS" pitchFamily="34" charset="0"/>
              </a:rPr>
              <a:t>)</a:t>
            </a:r>
          </a:p>
          <a:p>
            <a:pPr marL="457200" lvl="1" indent="0">
              <a:buNone/>
            </a:pPr>
            <a:r>
              <a:rPr lang="en-US" sz="2000" dirty="0" smtClean="0">
                <a:latin typeface="Trebuchet MS" pitchFamily="34" charset="0"/>
              </a:rPr>
              <a:t>          </a:t>
            </a:r>
            <a:endParaRPr lang="en-US" sz="2000" dirty="0">
              <a:latin typeface="Trebuchet MS" pitchFamily="34" charset="0"/>
            </a:endParaRPr>
          </a:p>
          <a:p>
            <a:pPr lvl="1">
              <a:buFont typeface="Wingdings" panose="05000000000000000000" pitchFamily="2" charset="2"/>
              <a:buChar char="Ø"/>
            </a:pPr>
            <a:r>
              <a:rPr lang="en-US" sz="2000" dirty="0" smtClean="0">
                <a:latin typeface="Trebuchet MS" pitchFamily="34" charset="0"/>
              </a:rPr>
              <a:t>Submitted </a:t>
            </a:r>
            <a:r>
              <a:rPr lang="en-US" sz="2000" dirty="0">
                <a:latin typeface="Trebuchet MS" pitchFamily="34" charset="0"/>
              </a:rPr>
              <a:t>in the first reimbursement </a:t>
            </a:r>
            <a:r>
              <a:rPr lang="en-US" sz="2000" dirty="0" smtClean="0">
                <a:latin typeface="Trebuchet MS" pitchFamily="34" charset="0"/>
              </a:rPr>
              <a:t>claim</a:t>
            </a:r>
          </a:p>
          <a:p>
            <a:pPr lvl="1">
              <a:buFont typeface="Wingdings" panose="05000000000000000000" pitchFamily="2" charset="2"/>
              <a:buChar char="Ø"/>
            </a:pPr>
            <a:endParaRPr lang="en-US" sz="2000" dirty="0" smtClean="0">
              <a:latin typeface="Trebuchet MS" pitchFamily="34" charset="0"/>
            </a:endParaRPr>
          </a:p>
          <a:p>
            <a:pPr lvl="1">
              <a:buFont typeface="Wingdings" panose="05000000000000000000" pitchFamily="2" charset="2"/>
              <a:buChar char="ü"/>
            </a:pPr>
            <a:r>
              <a:rPr lang="en-US" sz="2000" dirty="0" smtClean="0">
                <a:solidFill>
                  <a:srgbClr val="00B050"/>
                </a:solidFill>
                <a:latin typeface="Trebuchet MS" pitchFamily="34" charset="0"/>
              </a:rPr>
              <a:t>Travel and accommodation</a:t>
            </a:r>
          </a:p>
          <a:p>
            <a:pPr lvl="1">
              <a:buFont typeface="Wingdings" panose="05000000000000000000" pitchFamily="2" charset="2"/>
              <a:buChar char="ü"/>
            </a:pPr>
            <a:r>
              <a:rPr lang="en-US" sz="2000" dirty="0" smtClean="0">
                <a:solidFill>
                  <a:srgbClr val="00B050"/>
                </a:solidFill>
                <a:latin typeface="Trebuchet MS" pitchFamily="34" charset="0"/>
              </a:rPr>
              <a:t>External expertise and services</a:t>
            </a:r>
          </a:p>
          <a:p>
            <a:pPr lvl="1">
              <a:buFont typeface="Wingdings" panose="05000000000000000000" pitchFamily="2" charset="2"/>
              <a:buChar char="ü"/>
            </a:pPr>
            <a:r>
              <a:rPr lang="en-US" sz="2000" dirty="0" smtClean="0">
                <a:solidFill>
                  <a:srgbClr val="00B050"/>
                </a:solidFill>
                <a:latin typeface="Trebuchet MS" pitchFamily="34" charset="0"/>
              </a:rPr>
              <a:t>Feasibility study/equivalent</a:t>
            </a:r>
          </a:p>
          <a:p>
            <a:pPr lvl="1">
              <a:buFont typeface="Wingdings" panose="05000000000000000000" pitchFamily="2" charset="2"/>
              <a:buChar char="ü"/>
            </a:pPr>
            <a:r>
              <a:rPr lang="en-US" sz="2000" dirty="0" smtClean="0">
                <a:solidFill>
                  <a:srgbClr val="00B050"/>
                </a:solidFill>
                <a:latin typeface="Trebuchet MS" pitchFamily="34" charset="0"/>
              </a:rPr>
              <a:t>CBA</a:t>
            </a:r>
          </a:p>
          <a:p>
            <a:pPr lvl="1">
              <a:buFont typeface="Wingdings" panose="05000000000000000000" pitchFamily="2" charset="2"/>
              <a:buChar char="ü"/>
            </a:pPr>
            <a:r>
              <a:rPr lang="en-US" sz="2000" dirty="0" smtClean="0">
                <a:solidFill>
                  <a:srgbClr val="00B050"/>
                </a:solidFill>
                <a:latin typeface="Trebuchet MS" pitchFamily="34" charset="0"/>
              </a:rPr>
              <a:t>Other studies</a:t>
            </a:r>
          </a:p>
          <a:p>
            <a:pPr lvl="1">
              <a:buFont typeface="Wingdings" panose="05000000000000000000" pitchFamily="2" charset="2"/>
              <a:buChar char="ü"/>
            </a:pPr>
            <a:r>
              <a:rPr lang="en-US" sz="2000" dirty="0" smtClean="0">
                <a:solidFill>
                  <a:srgbClr val="00B050"/>
                </a:solidFill>
                <a:latin typeface="Trebuchet MS" pitchFamily="34" charset="0"/>
              </a:rPr>
              <a:t>Costs for authorizations</a:t>
            </a:r>
          </a:p>
          <a:p>
            <a:pPr lvl="1">
              <a:buFont typeface="Wingdings" panose="05000000000000000000" pitchFamily="2" charset="2"/>
              <a:buChar char="ü"/>
            </a:pPr>
            <a:r>
              <a:rPr lang="en-US" sz="2000" dirty="0" smtClean="0">
                <a:solidFill>
                  <a:srgbClr val="00B050"/>
                </a:solidFill>
                <a:latin typeface="Trebuchet MS" pitchFamily="34" charset="0"/>
              </a:rPr>
              <a:t>Documentation for urban permit</a:t>
            </a:r>
          </a:p>
          <a:p>
            <a:pPr lvl="1">
              <a:buFont typeface="Wingdings" panose="05000000000000000000" pitchFamily="2" charset="2"/>
              <a:buChar char="ü"/>
            </a:pPr>
            <a:r>
              <a:rPr lang="en-US" sz="2000" dirty="0" smtClean="0">
                <a:solidFill>
                  <a:srgbClr val="00B050"/>
                </a:solidFill>
                <a:latin typeface="Trebuchet MS" pitchFamily="34" charset="0"/>
              </a:rPr>
              <a:t>Impact assessments</a:t>
            </a:r>
          </a:p>
          <a:p>
            <a:pPr lvl="1">
              <a:buFont typeface="Wingdings" panose="05000000000000000000" pitchFamily="2" charset="2"/>
              <a:buChar char="ü"/>
            </a:pPr>
            <a:r>
              <a:rPr lang="en-US" sz="2000" dirty="0" smtClean="0">
                <a:solidFill>
                  <a:srgbClr val="00B050"/>
                </a:solidFill>
                <a:latin typeface="Trebuchet MS" pitchFamily="34" charset="0"/>
              </a:rPr>
              <a:t>Location studies/appraisals, including technical verification</a:t>
            </a:r>
            <a:endParaRPr lang="en-US" sz="2000" dirty="0">
              <a:solidFill>
                <a:srgbClr val="00B050"/>
              </a:solidFill>
              <a:latin typeface="Trebuchet MS" pitchFamily="34" charset="0"/>
            </a:endParaRPr>
          </a:p>
          <a:p>
            <a:endParaRPr lang="en-US" dirty="0"/>
          </a:p>
        </p:txBody>
      </p:sp>
    </p:spTree>
    <p:extLst>
      <p:ext uri="{BB962C8B-B14F-4D97-AF65-F5344CB8AC3E}">
        <p14:creationId xmlns:p14="http://schemas.microsoft.com/office/powerpoint/2010/main" val="30259051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r>
              <a:rPr lang="en-US" sz="3200" b="1" dirty="0" smtClean="0">
                <a:solidFill>
                  <a:srgbClr val="002060"/>
                </a:solidFill>
                <a:latin typeface="Trebuchet MS" panose="020B0603020202020204" pitchFamily="34" charset="0"/>
              </a:rPr>
              <a:t>What are we launching?</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0" y="914400"/>
            <a:ext cx="9144000" cy="5424487"/>
          </a:xfrm>
        </p:spPr>
        <p:txBody>
          <a:bodyPr/>
          <a:lstStyle/>
          <a:p>
            <a:pPr marL="457200" lvl="1" indent="0">
              <a:buNone/>
            </a:pPr>
            <a:endParaRPr lang="en-US" sz="2400" dirty="0" smtClean="0">
              <a:latin typeface="Trebuchet MS" pitchFamily="34" charset="0"/>
            </a:endParaRPr>
          </a:p>
          <a:p>
            <a:pPr marL="0" indent="0">
              <a:buNone/>
            </a:pPr>
            <a:r>
              <a:rPr lang="en-US" sz="2000" b="1" dirty="0">
                <a:solidFill>
                  <a:schemeClr val="tx1">
                    <a:lumMod val="95000"/>
                    <a:lumOff val="5000"/>
                  </a:schemeClr>
                </a:solidFill>
                <a:latin typeface="Trebuchet MS" panose="020B0603020202020204" pitchFamily="34" charset="0"/>
              </a:rPr>
              <a:t>PA 1 – A well connected </a:t>
            </a:r>
            <a:r>
              <a:rPr lang="en-US" sz="2000" b="1" dirty="0" smtClean="0">
                <a:solidFill>
                  <a:schemeClr val="tx1">
                    <a:lumMod val="95000"/>
                    <a:lumOff val="5000"/>
                  </a:schemeClr>
                </a:solidFill>
                <a:latin typeface="Trebuchet MS" panose="020B0603020202020204" pitchFamily="34" charset="0"/>
              </a:rPr>
              <a:t>region </a:t>
            </a:r>
            <a:r>
              <a:rPr lang="en-US" sz="2000" dirty="0" smtClean="0">
                <a:solidFill>
                  <a:schemeClr val="tx1">
                    <a:lumMod val="95000"/>
                    <a:lumOff val="5000"/>
                  </a:schemeClr>
                </a:solidFill>
                <a:latin typeface="Trebuchet MS" panose="020B0603020202020204" pitchFamily="34" charset="0"/>
                <a:cs typeface="Times New Roman" panose="02020603050405020304" pitchFamily="18" charset="0"/>
              </a:rPr>
              <a:t>(~59 </a:t>
            </a:r>
            <a:r>
              <a:rPr lang="en-US" sz="2000" dirty="0">
                <a:solidFill>
                  <a:schemeClr val="tx1">
                    <a:lumMod val="95000"/>
                    <a:lumOff val="5000"/>
                  </a:schemeClr>
                </a:solidFill>
                <a:latin typeface="Trebuchet MS" panose="020B0603020202020204" pitchFamily="34" charset="0"/>
                <a:cs typeface="Times New Roman" panose="02020603050405020304" pitchFamily="18" charset="0"/>
              </a:rPr>
              <a:t>mil euro</a:t>
            </a:r>
            <a:r>
              <a:rPr lang="en-US" sz="2000" dirty="0" smtClean="0">
                <a:solidFill>
                  <a:schemeClr val="tx1">
                    <a:lumMod val="95000"/>
                    <a:lumOff val="5000"/>
                  </a:schemeClr>
                </a:solidFill>
                <a:latin typeface="Trebuchet MS" panose="020B0603020202020204" pitchFamily="34" charset="0"/>
                <a:cs typeface="Times New Roman" panose="02020603050405020304" pitchFamily="18" charset="0"/>
              </a:rPr>
              <a:t>)</a:t>
            </a:r>
          </a:p>
          <a:p>
            <a:pPr marL="0" indent="0">
              <a:buNone/>
            </a:pPr>
            <a:endParaRPr lang="en-US" sz="2000" dirty="0">
              <a:solidFill>
                <a:schemeClr val="tx1">
                  <a:lumMod val="95000"/>
                  <a:lumOff val="5000"/>
                </a:schemeClr>
              </a:solidFill>
              <a:latin typeface="Trebuchet MS" panose="020B0603020202020204" pitchFamily="34" charset="0"/>
              <a:ea typeface="Times New Roman" panose="02020603050405020304" pitchFamily="18" charset="0"/>
              <a:cs typeface="Times New Roman" panose="02020603050405020304" pitchFamily="18" charset="0"/>
            </a:endParaRPr>
          </a:p>
          <a:p>
            <a:pPr marL="400050" lvl="1" indent="0">
              <a:buNone/>
            </a:pPr>
            <a:r>
              <a:rPr lang="en-US" sz="2000" dirty="0" smtClean="0">
                <a:solidFill>
                  <a:schemeClr val="tx1">
                    <a:lumMod val="95000"/>
                    <a:lumOff val="5000"/>
                  </a:schemeClr>
                </a:solidFill>
                <a:latin typeface="Trebuchet MS" panose="020B0603020202020204" pitchFamily="34" charset="0"/>
              </a:rPr>
              <a:t>SO 1.1 Better </a:t>
            </a:r>
            <a:r>
              <a:rPr lang="en-US" sz="2000" dirty="0">
                <a:solidFill>
                  <a:schemeClr val="tx1">
                    <a:lumMod val="95000"/>
                    <a:lumOff val="5000"/>
                  </a:schemeClr>
                </a:solidFill>
                <a:latin typeface="Trebuchet MS" panose="020B0603020202020204" pitchFamily="34" charset="0"/>
              </a:rPr>
              <a:t>connections to </a:t>
            </a:r>
            <a:r>
              <a:rPr lang="en-US" sz="2000" dirty="0" smtClean="0">
                <a:solidFill>
                  <a:schemeClr val="tx1">
                    <a:lumMod val="95000"/>
                    <a:lumOff val="5000"/>
                  </a:schemeClr>
                </a:solidFill>
                <a:latin typeface="Trebuchet MS" panose="020B0603020202020204" pitchFamily="34" charset="0"/>
              </a:rPr>
              <a:t>TEN-T</a:t>
            </a:r>
            <a:endParaRPr lang="en-US" sz="2000" dirty="0">
              <a:solidFill>
                <a:schemeClr val="tx1">
                  <a:lumMod val="95000"/>
                  <a:lumOff val="5000"/>
                </a:schemeClr>
              </a:solidFill>
              <a:latin typeface="Trebuchet MS" panose="020B0603020202020204" pitchFamily="34" charset="0"/>
            </a:endParaRPr>
          </a:p>
          <a:p>
            <a:pPr marL="400050" lvl="1" indent="0">
              <a:buNone/>
            </a:pPr>
            <a:r>
              <a:rPr lang="en-US" sz="2000" dirty="0" smtClean="0">
                <a:solidFill>
                  <a:schemeClr val="tx1">
                    <a:lumMod val="95000"/>
                    <a:lumOff val="5000"/>
                  </a:schemeClr>
                </a:solidFill>
                <a:latin typeface="Trebuchet MS" panose="020B0603020202020204" pitchFamily="34" charset="0"/>
              </a:rPr>
              <a:t>SO 1.2 </a:t>
            </a:r>
            <a:r>
              <a:rPr lang="en-US" sz="2000" dirty="0">
                <a:solidFill>
                  <a:schemeClr val="tx1">
                    <a:lumMod val="95000"/>
                    <a:lumOff val="5000"/>
                  </a:schemeClr>
                </a:solidFill>
                <a:latin typeface="Trebuchet MS" panose="020B0603020202020204" pitchFamily="34" charset="0"/>
              </a:rPr>
              <a:t>Increase transport safety on waterways and maritime transport </a:t>
            </a:r>
            <a:r>
              <a:rPr lang="en-US" sz="2000" dirty="0" smtClean="0">
                <a:solidFill>
                  <a:schemeClr val="tx1">
                    <a:lumMod val="95000"/>
                    <a:lumOff val="5000"/>
                  </a:schemeClr>
                </a:solidFill>
                <a:latin typeface="Trebuchet MS" panose="020B0603020202020204" pitchFamily="34" charset="0"/>
              </a:rPr>
              <a:t>routes</a:t>
            </a:r>
          </a:p>
          <a:p>
            <a:pPr marL="400050" lvl="1" indent="0">
              <a:buNone/>
            </a:pPr>
            <a:endParaRPr lang="en-US" sz="2000" dirty="0" smtClean="0">
              <a:solidFill>
                <a:schemeClr val="tx1">
                  <a:lumMod val="95000"/>
                  <a:lumOff val="5000"/>
                </a:schemeClr>
              </a:solidFill>
              <a:latin typeface="Trebuchet MS" panose="020B0603020202020204" pitchFamily="34" charset="0"/>
            </a:endParaRPr>
          </a:p>
          <a:p>
            <a:pPr marL="0" indent="0">
              <a:buNone/>
            </a:pPr>
            <a:r>
              <a:rPr lang="en-US" sz="2000" b="1" dirty="0" smtClean="0">
                <a:solidFill>
                  <a:schemeClr val="tx1">
                    <a:lumMod val="95000"/>
                    <a:lumOff val="5000"/>
                  </a:schemeClr>
                </a:solidFill>
                <a:latin typeface="Trebuchet MS" pitchFamily="34" charset="0"/>
              </a:rPr>
              <a:t>PA </a:t>
            </a:r>
            <a:r>
              <a:rPr lang="en-US" sz="2000" b="1" dirty="0">
                <a:solidFill>
                  <a:schemeClr val="tx1">
                    <a:lumMod val="95000"/>
                    <a:lumOff val="5000"/>
                  </a:schemeClr>
                </a:solidFill>
                <a:latin typeface="Trebuchet MS" pitchFamily="34" charset="0"/>
              </a:rPr>
              <a:t>2 – A green </a:t>
            </a:r>
            <a:r>
              <a:rPr lang="en-US" sz="2000" b="1" dirty="0" smtClean="0">
                <a:solidFill>
                  <a:schemeClr val="tx1">
                    <a:lumMod val="95000"/>
                    <a:lumOff val="5000"/>
                  </a:schemeClr>
                </a:solidFill>
                <a:latin typeface="Trebuchet MS" pitchFamily="34" charset="0"/>
              </a:rPr>
              <a:t>region </a:t>
            </a:r>
            <a:r>
              <a:rPr lang="en-US" sz="2000" dirty="0" smtClean="0">
                <a:solidFill>
                  <a:schemeClr val="tx1">
                    <a:lumMod val="95000"/>
                    <a:lumOff val="5000"/>
                  </a:schemeClr>
                </a:solidFill>
                <a:latin typeface="Trebuchet MS" panose="020B0603020202020204" pitchFamily="34" charset="0"/>
                <a:cs typeface="Times New Roman" panose="02020603050405020304" pitchFamily="18" charset="0"/>
              </a:rPr>
              <a:t>(~34 </a:t>
            </a:r>
            <a:r>
              <a:rPr lang="en-US" sz="2000" dirty="0">
                <a:solidFill>
                  <a:schemeClr val="tx1">
                    <a:lumMod val="95000"/>
                    <a:lumOff val="5000"/>
                  </a:schemeClr>
                </a:solidFill>
                <a:latin typeface="Trebuchet MS" panose="020B0603020202020204" pitchFamily="34" charset="0"/>
                <a:cs typeface="Times New Roman" panose="02020603050405020304" pitchFamily="18" charset="0"/>
              </a:rPr>
              <a:t>mil euro)</a:t>
            </a:r>
            <a:endParaRPr lang="en-US" sz="2000" dirty="0">
              <a:solidFill>
                <a:schemeClr val="tx1">
                  <a:lumMod val="95000"/>
                  <a:lumOff val="5000"/>
                </a:schemeClr>
              </a:solidFill>
              <a:latin typeface="Trebuchet MS" panose="020B0603020202020204" pitchFamily="34" charset="0"/>
              <a:ea typeface="Times New Roman" panose="02020603050405020304" pitchFamily="18" charset="0"/>
              <a:cs typeface="Times New Roman" panose="02020603050405020304" pitchFamily="18" charset="0"/>
            </a:endParaRPr>
          </a:p>
          <a:p>
            <a:pPr marL="0" indent="0">
              <a:buNone/>
            </a:pPr>
            <a:endParaRPr lang="en-US" sz="2000" b="1" dirty="0">
              <a:solidFill>
                <a:schemeClr val="tx1">
                  <a:lumMod val="95000"/>
                  <a:lumOff val="5000"/>
                </a:schemeClr>
              </a:solidFill>
              <a:latin typeface="Trebuchet MS" pitchFamily="34" charset="0"/>
            </a:endParaRPr>
          </a:p>
          <a:p>
            <a:pPr marL="400050" lvl="1" indent="0">
              <a:buNone/>
            </a:pPr>
            <a:r>
              <a:rPr lang="en-US" sz="2000" dirty="0" smtClean="0">
                <a:solidFill>
                  <a:schemeClr val="tx1">
                    <a:lumMod val="95000"/>
                    <a:lumOff val="5000"/>
                  </a:schemeClr>
                </a:solidFill>
                <a:latin typeface="Trebuchet MS" pitchFamily="34" charset="0"/>
              </a:rPr>
              <a:t>SO 2.1 Sustainable </a:t>
            </a:r>
            <a:r>
              <a:rPr lang="en-US" sz="2000" dirty="0">
                <a:solidFill>
                  <a:schemeClr val="tx1">
                    <a:lumMod val="95000"/>
                    <a:lumOff val="5000"/>
                  </a:schemeClr>
                </a:solidFill>
                <a:latin typeface="Trebuchet MS" panose="020B0603020202020204" pitchFamily="34" charset="0"/>
              </a:rPr>
              <a:t>use of natural heritage and resources and cultural heritage</a:t>
            </a:r>
          </a:p>
          <a:p>
            <a:pPr marL="400050" lvl="1" indent="0">
              <a:buNone/>
            </a:pPr>
            <a:r>
              <a:rPr lang="en-US" sz="2000" dirty="0" smtClean="0">
                <a:solidFill>
                  <a:schemeClr val="tx1">
                    <a:lumMod val="95000"/>
                    <a:lumOff val="5000"/>
                  </a:schemeClr>
                </a:solidFill>
                <a:latin typeface="Trebuchet MS" panose="020B0603020202020204" pitchFamily="34" charset="0"/>
              </a:rPr>
              <a:t>SO 2.2 Sustainable </a:t>
            </a:r>
            <a:r>
              <a:rPr lang="en-US" sz="2000" dirty="0">
                <a:solidFill>
                  <a:schemeClr val="tx1">
                    <a:lumMod val="95000"/>
                    <a:lumOff val="5000"/>
                  </a:schemeClr>
                </a:solidFill>
                <a:latin typeface="Trebuchet MS" panose="020B0603020202020204" pitchFamily="34" charset="0"/>
              </a:rPr>
              <a:t>management of the ecosystems </a:t>
            </a:r>
            <a:endParaRPr lang="en-US" sz="2000" dirty="0" smtClean="0">
              <a:solidFill>
                <a:schemeClr val="tx1">
                  <a:lumMod val="95000"/>
                  <a:lumOff val="5000"/>
                </a:schemeClr>
              </a:solidFill>
              <a:latin typeface="Trebuchet MS" panose="020B0603020202020204" pitchFamily="34" charset="0"/>
            </a:endParaRPr>
          </a:p>
          <a:p>
            <a:pPr marL="400050" lvl="1" indent="0">
              <a:buNone/>
            </a:pPr>
            <a:endParaRPr lang="en-US" sz="2000" dirty="0" smtClean="0">
              <a:solidFill>
                <a:schemeClr val="tx1">
                  <a:lumMod val="95000"/>
                  <a:lumOff val="5000"/>
                </a:schemeClr>
              </a:solidFill>
              <a:latin typeface="Trebuchet MS" panose="020B0603020202020204" pitchFamily="34" charset="0"/>
            </a:endParaRPr>
          </a:p>
          <a:p>
            <a:pPr marL="0" indent="0">
              <a:buNone/>
            </a:pPr>
            <a:r>
              <a:rPr lang="en-US" sz="2000" b="1" dirty="0" smtClean="0">
                <a:solidFill>
                  <a:schemeClr val="tx1">
                    <a:lumMod val="95000"/>
                    <a:lumOff val="5000"/>
                  </a:schemeClr>
                </a:solidFill>
                <a:latin typeface="Trebuchet MS" panose="020B0603020202020204" pitchFamily="34" charset="0"/>
              </a:rPr>
              <a:t>PA 3 – A safe region </a:t>
            </a:r>
            <a:r>
              <a:rPr lang="en-US" sz="2000" dirty="0" smtClean="0">
                <a:solidFill>
                  <a:schemeClr val="tx1">
                    <a:lumMod val="95000"/>
                    <a:lumOff val="5000"/>
                  </a:schemeClr>
                </a:solidFill>
                <a:latin typeface="Trebuchet MS" panose="020B0603020202020204" pitchFamily="34" charset="0"/>
                <a:cs typeface="Times New Roman" panose="02020603050405020304" pitchFamily="18" charset="0"/>
              </a:rPr>
              <a:t>(~16 </a:t>
            </a:r>
            <a:r>
              <a:rPr lang="en-US" sz="2000" dirty="0">
                <a:solidFill>
                  <a:schemeClr val="tx1">
                    <a:lumMod val="95000"/>
                    <a:lumOff val="5000"/>
                  </a:schemeClr>
                </a:solidFill>
                <a:latin typeface="Trebuchet MS" panose="020B0603020202020204" pitchFamily="34" charset="0"/>
                <a:cs typeface="Times New Roman" panose="02020603050405020304" pitchFamily="18" charset="0"/>
              </a:rPr>
              <a:t>mil euro</a:t>
            </a:r>
            <a:r>
              <a:rPr lang="en-US" sz="2000" dirty="0" smtClean="0">
                <a:solidFill>
                  <a:schemeClr val="tx1">
                    <a:lumMod val="95000"/>
                    <a:lumOff val="5000"/>
                  </a:schemeClr>
                </a:solidFill>
                <a:latin typeface="Trebuchet MS" panose="020B0603020202020204" pitchFamily="34" charset="0"/>
                <a:cs typeface="Times New Roman" panose="02020603050405020304" pitchFamily="18" charset="0"/>
              </a:rPr>
              <a:t>)</a:t>
            </a:r>
          </a:p>
          <a:p>
            <a:pPr marL="0" indent="0">
              <a:buNone/>
            </a:pPr>
            <a:endParaRPr lang="en-US" sz="2000" dirty="0">
              <a:solidFill>
                <a:schemeClr val="tx1">
                  <a:lumMod val="95000"/>
                  <a:lumOff val="5000"/>
                </a:schemeClr>
              </a:solidFill>
              <a:latin typeface="Trebuchet MS" panose="020B0603020202020204" pitchFamily="34" charset="0"/>
              <a:ea typeface="Times New Roman" panose="02020603050405020304" pitchFamily="18" charset="0"/>
              <a:cs typeface="Times New Roman" panose="02020603050405020304" pitchFamily="18" charset="0"/>
            </a:endParaRPr>
          </a:p>
          <a:p>
            <a:pPr marL="400050" lvl="1" indent="0">
              <a:buNone/>
            </a:pPr>
            <a:r>
              <a:rPr lang="en-US" sz="2000" dirty="0" smtClean="0">
                <a:solidFill>
                  <a:schemeClr val="tx1">
                    <a:lumMod val="95000"/>
                    <a:lumOff val="5000"/>
                  </a:schemeClr>
                </a:solidFill>
                <a:latin typeface="Trebuchet MS" panose="020B0603020202020204" pitchFamily="34" charset="0"/>
              </a:rPr>
              <a:t>SO 3.1 Joint </a:t>
            </a:r>
            <a:r>
              <a:rPr lang="en-US" sz="2000" dirty="0">
                <a:solidFill>
                  <a:schemeClr val="tx1">
                    <a:lumMod val="95000"/>
                    <a:lumOff val="5000"/>
                  </a:schemeClr>
                </a:solidFill>
                <a:latin typeface="Trebuchet MS" panose="020B0603020202020204" pitchFamily="34" charset="0"/>
              </a:rPr>
              <a:t>risk management in the cross-border area</a:t>
            </a:r>
          </a:p>
        </p:txBody>
      </p:sp>
    </p:spTree>
    <p:extLst>
      <p:ext uri="{BB962C8B-B14F-4D97-AF65-F5344CB8AC3E}">
        <p14:creationId xmlns:p14="http://schemas.microsoft.com/office/powerpoint/2010/main" val="31877158"/>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56183"/>
            <a:ext cx="8229600" cy="1143000"/>
          </a:xfrm>
        </p:spPr>
        <p:txBody>
          <a:bodyPr/>
          <a:lstStyle/>
          <a:p>
            <a:r>
              <a:rPr lang="en-US" sz="3200" b="1" dirty="0" smtClean="0">
                <a:solidFill>
                  <a:srgbClr val="002060"/>
                </a:solidFill>
                <a:latin typeface="Trebuchet MS" panose="020B0603020202020204" pitchFamily="34" charset="0"/>
              </a:rPr>
              <a:t>Full application form (step 2)</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304800" y="570332"/>
            <a:ext cx="9982200" cy="6897267"/>
          </a:xfrm>
        </p:spPr>
        <p:txBody>
          <a:bodyPr/>
          <a:lstStyle/>
          <a:p>
            <a:pPr marL="457200" lvl="1" indent="0" algn="ctr">
              <a:buNone/>
            </a:pPr>
            <a:endParaRPr lang="en-US" sz="2400" dirty="0" smtClean="0">
              <a:latin typeface="Trebuchet MS" pitchFamily="34" charset="0"/>
            </a:endParaRPr>
          </a:p>
          <a:p>
            <a:pPr lvl="1">
              <a:buFont typeface="Wingdings" panose="05000000000000000000" pitchFamily="2" charset="2"/>
              <a:buChar char="Ø"/>
            </a:pPr>
            <a:endParaRPr lang="en-US" sz="1800" dirty="0" smtClean="0">
              <a:latin typeface="Trebuchet MS" pitchFamily="34" charset="0"/>
            </a:endParaRPr>
          </a:p>
          <a:p>
            <a:pPr lvl="1">
              <a:lnSpc>
                <a:spcPct val="150000"/>
              </a:lnSpc>
              <a:buFont typeface="Wingdings" panose="05000000000000000000" pitchFamily="2" charset="2"/>
              <a:buChar char="Ø"/>
            </a:pPr>
            <a:r>
              <a:rPr lang="en-US" sz="2000" dirty="0" smtClean="0">
                <a:latin typeface="Trebuchet MS" pitchFamily="34" charset="0"/>
              </a:rPr>
              <a:t>Annex M- indicative for step 2</a:t>
            </a:r>
          </a:p>
          <a:p>
            <a:pPr lvl="1">
              <a:lnSpc>
                <a:spcPct val="150000"/>
              </a:lnSpc>
              <a:buFont typeface="Wingdings" panose="05000000000000000000" pitchFamily="2" charset="2"/>
              <a:buChar char="Ø"/>
            </a:pPr>
            <a:r>
              <a:rPr lang="en-US" sz="2000" dirty="0" err="1" smtClean="0">
                <a:latin typeface="Trebuchet MS" pitchFamily="34" charset="0"/>
              </a:rPr>
              <a:t>Workplan</a:t>
            </a:r>
            <a:r>
              <a:rPr lang="en-US" sz="2000" dirty="0" smtClean="0">
                <a:latin typeface="Trebuchet MS" pitchFamily="34" charset="0"/>
              </a:rPr>
              <a:t> per work packages </a:t>
            </a:r>
          </a:p>
          <a:p>
            <a:pPr lvl="1">
              <a:lnSpc>
                <a:spcPct val="150000"/>
              </a:lnSpc>
              <a:buFont typeface="Wingdings" panose="05000000000000000000" pitchFamily="2" charset="2"/>
              <a:buChar char="Ø"/>
            </a:pPr>
            <a:r>
              <a:rPr lang="en-US" sz="2000" dirty="0" smtClean="0">
                <a:latin typeface="Trebuchet MS" pitchFamily="34" charset="0"/>
              </a:rPr>
              <a:t>Project Budget </a:t>
            </a:r>
          </a:p>
          <a:p>
            <a:pPr lvl="1">
              <a:lnSpc>
                <a:spcPct val="150000"/>
              </a:lnSpc>
              <a:buFont typeface="Wingdings" panose="05000000000000000000" pitchFamily="2" charset="2"/>
              <a:buChar char="Ø"/>
            </a:pPr>
            <a:r>
              <a:rPr lang="en-US" sz="2000" dirty="0" smtClean="0">
                <a:latin typeface="Trebuchet MS" pitchFamily="34" charset="0"/>
              </a:rPr>
              <a:t>Project Budget overview</a:t>
            </a:r>
          </a:p>
          <a:p>
            <a:pPr lvl="1">
              <a:lnSpc>
                <a:spcPct val="150000"/>
              </a:lnSpc>
              <a:buFont typeface="Wingdings" panose="05000000000000000000" pitchFamily="2" charset="2"/>
              <a:buChar char="Ø"/>
            </a:pPr>
            <a:r>
              <a:rPr lang="en-US" sz="2000" dirty="0" smtClean="0">
                <a:latin typeface="Trebuchet MS" pitchFamily="34" charset="0"/>
              </a:rPr>
              <a:t>Horizontal principles</a:t>
            </a:r>
          </a:p>
          <a:p>
            <a:pPr lvl="1">
              <a:lnSpc>
                <a:spcPct val="150000"/>
              </a:lnSpc>
              <a:buFont typeface="Wingdings" panose="05000000000000000000" pitchFamily="2" charset="2"/>
              <a:buChar char="Ø"/>
            </a:pPr>
            <a:r>
              <a:rPr lang="en-US" sz="2000" dirty="0" smtClean="0">
                <a:latin typeface="Trebuchet MS" pitchFamily="34" charset="0"/>
              </a:rPr>
              <a:t>Exit Strategy</a:t>
            </a:r>
          </a:p>
          <a:p>
            <a:pPr lvl="1">
              <a:lnSpc>
                <a:spcPct val="150000"/>
              </a:lnSpc>
              <a:buFont typeface="Wingdings" panose="05000000000000000000" pitchFamily="2" charset="2"/>
              <a:buChar char="Ø"/>
            </a:pPr>
            <a:r>
              <a:rPr lang="en-US" sz="2000" dirty="0" smtClean="0">
                <a:latin typeface="Trebuchet MS" pitchFamily="34" charset="0"/>
              </a:rPr>
              <a:t>Non-Eligible Expenditures</a:t>
            </a:r>
          </a:p>
          <a:p>
            <a:pPr lvl="1">
              <a:lnSpc>
                <a:spcPct val="150000"/>
              </a:lnSpc>
              <a:buFont typeface="Wingdings" panose="05000000000000000000" pitchFamily="2" charset="2"/>
              <a:buChar char="Ø"/>
            </a:pPr>
            <a:r>
              <a:rPr lang="en-US" sz="2000" dirty="0" smtClean="0">
                <a:latin typeface="Trebuchet MS" pitchFamily="34" charset="0"/>
              </a:rPr>
              <a:t>Synergies</a:t>
            </a:r>
          </a:p>
          <a:p>
            <a:pPr lvl="1">
              <a:lnSpc>
                <a:spcPct val="150000"/>
              </a:lnSpc>
              <a:buFont typeface="Wingdings" panose="05000000000000000000" pitchFamily="2" charset="2"/>
              <a:buChar char="Ø"/>
            </a:pPr>
            <a:r>
              <a:rPr lang="en-US" sz="2000" dirty="0" smtClean="0">
                <a:latin typeface="Trebuchet MS" pitchFamily="34" charset="0"/>
              </a:rPr>
              <a:t>Financing History</a:t>
            </a:r>
          </a:p>
          <a:p>
            <a:pPr lvl="1">
              <a:lnSpc>
                <a:spcPct val="150000"/>
              </a:lnSpc>
              <a:buFont typeface="Wingdings" panose="05000000000000000000" pitchFamily="2" charset="2"/>
              <a:buChar char="Ø"/>
            </a:pPr>
            <a:r>
              <a:rPr lang="en-US" sz="2000" dirty="0" smtClean="0">
                <a:latin typeface="Trebuchet MS" pitchFamily="34" charset="0"/>
                <a:hlinkClick r:id="rId4" action="ppaction://hlinksldjump"/>
              </a:rPr>
              <a:t>Revenue Generation</a:t>
            </a:r>
            <a:endParaRPr lang="en-US" sz="2000" dirty="0" smtClean="0">
              <a:latin typeface="Trebuchet MS" pitchFamily="34" charset="0"/>
            </a:endParaRPr>
          </a:p>
          <a:p>
            <a:pPr marL="457200" lvl="1" indent="0">
              <a:lnSpc>
                <a:spcPct val="150000"/>
              </a:lnSpc>
              <a:buNone/>
            </a:pPr>
            <a:endParaRPr lang="en-US" sz="2000" dirty="0">
              <a:latin typeface="Trebuchet MS" pitchFamily="34" charset="0"/>
            </a:endParaRPr>
          </a:p>
          <a:p>
            <a:pPr marL="457200" lvl="1" indent="0">
              <a:lnSpc>
                <a:spcPct val="150000"/>
              </a:lnSpc>
              <a:buNone/>
            </a:pPr>
            <a:endParaRPr lang="en-US" sz="2000" dirty="0" smtClean="0">
              <a:latin typeface="Trebuchet MS" pitchFamily="34" charset="0"/>
            </a:endParaRPr>
          </a:p>
          <a:p>
            <a:pPr marL="457200" lvl="1" indent="0">
              <a:lnSpc>
                <a:spcPct val="150000"/>
              </a:lnSpc>
              <a:buNone/>
            </a:pPr>
            <a:endParaRPr lang="en-US" sz="20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6000" y="3321817"/>
            <a:ext cx="2514600" cy="1676400"/>
          </a:xfrm>
          <a:prstGeom prst="rect">
            <a:avLst/>
          </a:prstGeom>
        </p:spPr>
      </p:pic>
    </p:spTree>
    <p:extLst>
      <p:ext uri="{BB962C8B-B14F-4D97-AF65-F5344CB8AC3E}">
        <p14:creationId xmlns:p14="http://schemas.microsoft.com/office/powerpoint/2010/main" val="3434800501"/>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r>
              <a:rPr lang="en-US" sz="3200" b="1" dirty="0" smtClean="0">
                <a:solidFill>
                  <a:srgbClr val="002060"/>
                </a:solidFill>
                <a:latin typeface="Trebuchet MS" panose="020B0603020202020204" pitchFamily="34" charset="0"/>
              </a:rPr>
              <a:t>Revenue generating projects</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335973" y="1212551"/>
            <a:ext cx="9525000" cy="5645449"/>
          </a:xfrm>
        </p:spPr>
        <p:txBody>
          <a:bodyPr/>
          <a:lstStyle/>
          <a:p>
            <a:pPr marL="457200" lvl="1" indent="0" algn="ctr">
              <a:buNone/>
            </a:pPr>
            <a:endParaRPr lang="en-US" sz="2400" dirty="0" smtClean="0">
              <a:latin typeface="Trebuchet MS" pitchFamily="34" charset="0"/>
            </a:endParaRPr>
          </a:p>
          <a:p>
            <a:pPr marL="457200" lvl="1" indent="0" algn="ctr">
              <a:buNone/>
            </a:pPr>
            <a:r>
              <a:rPr lang="en-US" sz="2400" dirty="0" smtClean="0">
                <a:latin typeface="Trebuchet MS" pitchFamily="34" charset="0"/>
              </a:rPr>
              <a:t>Do you obtain </a:t>
            </a:r>
            <a:r>
              <a:rPr lang="en-US" sz="2400" dirty="0" smtClean="0">
                <a:solidFill>
                  <a:srgbClr val="00B050"/>
                </a:solidFill>
                <a:latin typeface="Trebuchet MS" pitchFamily="34" charset="0"/>
              </a:rPr>
              <a:t>any</a:t>
            </a:r>
            <a:r>
              <a:rPr lang="en-US" sz="2400" dirty="0" smtClean="0">
                <a:latin typeface="Trebuchet MS" pitchFamily="34" charset="0"/>
              </a:rPr>
              <a:t> revenues?</a:t>
            </a:r>
          </a:p>
          <a:p>
            <a:pPr marL="457200" lvl="1" indent="0" algn="ctr">
              <a:buNone/>
            </a:pPr>
            <a:endParaRPr lang="en-US" sz="2400" dirty="0" smtClean="0">
              <a:latin typeface="Trebuchet MS" pitchFamily="34" charset="0"/>
            </a:endParaRPr>
          </a:p>
          <a:p>
            <a:pPr marL="457200" lvl="1" indent="0">
              <a:buNone/>
            </a:pPr>
            <a:r>
              <a:rPr lang="en-US" sz="2400" dirty="0" smtClean="0">
                <a:solidFill>
                  <a:srgbClr val="FF0000"/>
                </a:solidFill>
                <a:latin typeface="Trebuchet MS" pitchFamily="34" charset="0"/>
              </a:rPr>
              <a:t>Yes </a:t>
            </a:r>
            <a:r>
              <a:rPr lang="en-US" sz="2400" dirty="0" smtClean="0">
                <a:latin typeface="Trebuchet MS" pitchFamily="34" charset="0"/>
              </a:rPr>
              <a:t>=&gt; CBA analysis is to be annexed step 2     </a:t>
            </a:r>
            <a:r>
              <a:rPr lang="en-US" sz="2400" dirty="0" smtClean="0">
                <a:solidFill>
                  <a:srgbClr val="00B050"/>
                </a:solidFill>
                <a:latin typeface="Trebuchet MS" pitchFamily="34" charset="0"/>
              </a:rPr>
              <a:t>No</a:t>
            </a:r>
            <a:r>
              <a:rPr lang="en-US" sz="2400" dirty="0" smtClean="0">
                <a:latin typeface="Trebuchet MS" pitchFamily="34" charset="0"/>
              </a:rPr>
              <a:t>?</a:t>
            </a:r>
          </a:p>
          <a:p>
            <a:pPr marL="457200" lvl="1" indent="0" algn="ctr">
              <a:buNone/>
            </a:pPr>
            <a:endParaRPr lang="en-US" sz="2400" dirty="0">
              <a:latin typeface="Trebuchet MS" pitchFamily="34" charset="0"/>
            </a:endParaRPr>
          </a:p>
          <a:p>
            <a:pPr marL="457200" lvl="1" indent="0" algn="ctr">
              <a:buNone/>
            </a:pPr>
            <a:r>
              <a:rPr lang="en-US" sz="2400" dirty="0" smtClean="0">
                <a:latin typeface="Trebuchet MS" pitchFamily="34" charset="0"/>
              </a:rPr>
              <a:t>Can you calculate </a:t>
            </a:r>
            <a:r>
              <a:rPr lang="en-US" sz="2400" dirty="0" smtClean="0">
                <a:solidFill>
                  <a:srgbClr val="FF0000"/>
                </a:solidFill>
                <a:latin typeface="Trebuchet MS" pitchFamily="34" charset="0"/>
              </a:rPr>
              <a:t>net</a:t>
            </a:r>
            <a:r>
              <a:rPr lang="en-US" sz="2400" dirty="0" smtClean="0">
                <a:latin typeface="Trebuchet MS" pitchFamily="34" charset="0"/>
              </a:rPr>
              <a:t> revenues?</a:t>
            </a:r>
          </a:p>
          <a:p>
            <a:pPr marL="457200" lvl="1" indent="0" algn="ctr">
              <a:buNone/>
            </a:pPr>
            <a:endParaRPr lang="en-US" sz="2400" dirty="0">
              <a:latin typeface="Trebuchet MS" pitchFamily="34" charset="0"/>
            </a:endParaRPr>
          </a:p>
          <a:p>
            <a:pPr marL="457200" lvl="1" indent="0" algn="just">
              <a:buNone/>
            </a:pPr>
            <a:r>
              <a:rPr lang="en-US" sz="2400" dirty="0" smtClean="0">
                <a:solidFill>
                  <a:srgbClr val="00B050"/>
                </a:solidFill>
                <a:latin typeface="Trebuchet MS" pitchFamily="34" charset="0"/>
              </a:rPr>
              <a:t>    Yes</a:t>
            </a:r>
            <a:r>
              <a:rPr lang="en-US" sz="2400" dirty="0" smtClean="0">
                <a:latin typeface="Trebuchet MS" pitchFamily="34" charset="0"/>
              </a:rPr>
              <a:t>? Do it, but don’t                    </a:t>
            </a:r>
            <a:r>
              <a:rPr lang="en-US" sz="2400" dirty="0" smtClean="0">
                <a:solidFill>
                  <a:srgbClr val="FC2812"/>
                </a:solidFill>
                <a:latin typeface="Trebuchet MS" pitchFamily="34" charset="0"/>
              </a:rPr>
              <a:t>No</a:t>
            </a:r>
            <a:r>
              <a:rPr lang="en-US" sz="2400" dirty="0" smtClean="0">
                <a:latin typeface="Trebuchet MS" pitchFamily="34" charset="0"/>
              </a:rPr>
              <a:t>? It’s ok, we’ll do it   include it in the budget,                         under implementation!</a:t>
            </a:r>
          </a:p>
          <a:p>
            <a:pPr marL="457200" lvl="1" indent="0" algn="just">
              <a:buNone/>
            </a:pPr>
            <a:r>
              <a:rPr lang="en-US" sz="2400" dirty="0" smtClean="0">
                <a:latin typeface="Trebuchet MS" pitchFamily="34" charset="0"/>
              </a:rPr>
              <a:t>         just mention it!</a:t>
            </a:r>
          </a:p>
          <a:p>
            <a:pPr marL="457200" lvl="1" indent="0" algn="ctr">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pic>
        <p:nvPicPr>
          <p:cNvPr id="3" name="Picture 2">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67550" y="2133600"/>
            <a:ext cx="2076450" cy="1362151"/>
          </a:xfrm>
          <a:prstGeom prst="rect">
            <a:avLst/>
          </a:prstGeom>
        </p:spPr>
      </p:pic>
      <p:cxnSp>
        <p:nvCxnSpPr>
          <p:cNvPr id="6" name="Straight Arrow Connector 5"/>
          <p:cNvCxnSpPr/>
          <p:nvPr/>
        </p:nvCxnSpPr>
        <p:spPr>
          <a:xfrm flipH="1">
            <a:off x="3276600" y="1981200"/>
            <a:ext cx="1295400" cy="6096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4572000" y="1981200"/>
            <a:ext cx="1905000" cy="685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3276600" y="2895600"/>
            <a:ext cx="0" cy="6001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2438400" y="3800551"/>
            <a:ext cx="2667000" cy="5861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5105400" y="3800551"/>
            <a:ext cx="1371600" cy="5213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6925456"/>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56183"/>
            <a:ext cx="8229600" cy="1143000"/>
          </a:xfrm>
        </p:spPr>
        <p:txBody>
          <a:bodyPr/>
          <a:lstStyle/>
          <a:p>
            <a:r>
              <a:rPr lang="en-US" sz="2800" b="1" dirty="0" smtClean="0">
                <a:solidFill>
                  <a:srgbClr val="002060"/>
                </a:solidFill>
                <a:latin typeface="Trebuchet MS" panose="020B0603020202020204" pitchFamily="34" charset="0"/>
              </a:rPr>
              <a:t>Full application form (step 2)</a:t>
            </a:r>
            <a:br>
              <a:rPr lang="en-US" sz="2800" b="1" dirty="0" smtClean="0">
                <a:solidFill>
                  <a:srgbClr val="002060"/>
                </a:solidFill>
                <a:latin typeface="Trebuchet MS" panose="020B0603020202020204" pitchFamily="34" charset="0"/>
              </a:rPr>
            </a:br>
            <a:r>
              <a:rPr lang="en-US" sz="2800" b="1" dirty="0" smtClean="0">
                <a:solidFill>
                  <a:srgbClr val="002060"/>
                </a:solidFill>
                <a:latin typeface="Trebuchet MS" panose="020B0603020202020204" pitchFamily="34" charset="0"/>
              </a:rPr>
              <a:t>Annexes</a:t>
            </a:r>
            <a:endParaRPr lang="en-US" sz="28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381000" y="678656"/>
            <a:ext cx="7467600" cy="6861275"/>
          </a:xfrm>
        </p:spPr>
        <p:txBody>
          <a:bodyPr/>
          <a:lstStyle/>
          <a:p>
            <a:pPr marL="457200" lvl="1" indent="0" algn="ctr">
              <a:buNone/>
            </a:pPr>
            <a:endParaRPr lang="en-US" sz="2400" dirty="0" smtClean="0">
              <a:latin typeface="Trebuchet MS" pitchFamily="34" charset="0"/>
            </a:endParaRPr>
          </a:p>
          <a:p>
            <a:pPr marL="457200" lvl="1" indent="0">
              <a:buNone/>
            </a:pPr>
            <a:endParaRPr lang="en-US" sz="1800" dirty="0" smtClean="0">
              <a:latin typeface="Trebuchet MS" pitchFamily="34" charset="0"/>
            </a:endParaRPr>
          </a:p>
          <a:p>
            <a:pPr marL="800100" lvl="1" indent="-342900" algn="just">
              <a:lnSpc>
                <a:spcPct val="150000"/>
              </a:lnSpc>
              <a:buFont typeface="+mj-lt"/>
              <a:buAutoNum type="arabicPeriod"/>
            </a:pPr>
            <a:r>
              <a:rPr lang="en-US" sz="2000" dirty="0" smtClean="0">
                <a:latin typeface="Trebuchet MS" pitchFamily="34" charset="0"/>
              </a:rPr>
              <a:t>CBA –(</a:t>
            </a:r>
            <a:r>
              <a:rPr lang="en-US" sz="2000" dirty="0" err="1" smtClean="0">
                <a:latin typeface="Trebuchet MS" pitchFamily="34" charset="0"/>
              </a:rPr>
              <a:t>investments+RGP</a:t>
            </a:r>
            <a:r>
              <a:rPr lang="en-US" sz="2000" dirty="0" smtClean="0">
                <a:latin typeface="Trebuchet MS" pitchFamily="34" charset="0"/>
              </a:rPr>
              <a:t>)-risk prevention/local roads </a:t>
            </a:r>
          </a:p>
          <a:p>
            <a:pPr marL="800100" lvl="1" indent="-342900" algn="just">
              <a:lnSpc>
                <a:spcPct val="150000"/>
              </a:lnSpc>
              <a:buFont typeface="+mj-lt"/>
              <a:buAutoNum type="arabicPeriod"/>
            </a:pPr>
            <a:r>
              <a:rPr lang="en-US" sz="2000" dirty="0" smtClean="0">
                <a:latin typeface="Trebuchet MS" pitchFamily="34" charset="0"/>
              </a:rPr>
              <a:t>Feasibility study/equivalent documents - ! In RO/BG</a:t>
            </a:r>
          </a:p>
          <a:p>
            <a:pPr marL="800100" lvl="1" indent="-342900" algn="just">
              <a:lnSpc>
                <a:spcPct val="150000"/>
              </a:lnSpc>
              <a:buFont typeface="+mj-lt"/>
              <a:buAutoNum type="arabicPeriod"/>
            </a:pPr>
            <a:r>
              <a:rPr lang="en-US" sz="2000" dirty="0" smtClean="0">
                <a:latin typeface="Trebuchet MS" pitchFamily="34" charset="0"/>
              </a:rPr>
              <a:t>Urban planning permit (for Romanian only)</a:t>
            </a:r>
          </a:p>
          <a:p>
            <a:pPr marL="800100" lvl="1" indent="-342900" algn="just">
              <a:lnSpc>
                <a:spcPct val="150000"/>
              </a:lnSpc>
              <a:buFont typeface="+mj-lt"/>
              <a:buAutoNum type="arabicPeriod"/>
            </a:pPr>
            <a:r>
              <a:rPr lang="en-US" sz="2000" dirty="0" smtClean="0">
                <a:latin typeface="Trebuchet MS" pitchFamily="34" charset="0"/>
              </a:rPr>
              <a:t>Environmental agreement </a:t>
            </a:r>
          </a:p>
          <a:p>
            <a:pPr marL="800100" lvl="1" indent="-342900" algn="just">
              <a:lnSpc>
                <a:spcPct val="150000"/>
              </a:lnSpc>
              <a:buFont typeface="+mj-lt"/>
              <a:buAutoNum type="arabicPeriod"/>
            </a:pPr>
            <a:r>
              <a:rPr lang="en-US" sz="2000" dirty="0" smtClean="0">
                <a:latin typeface="Trebuchet MS" pitchFamily="34" charset="0"/>
              </a:rPr>
              <a:t>Environmental Impact Report</a:t>
            </a:r>
          </a:p>
          <a:p>
            <a:pPr marL="800100" lvl="1" indent="-342900" algn="just">
              <a:lnSpc>
                <a:spcPct val="150000"/>
              </a:lnSpc>
              <a:buFont typeface="+mj-lt"/>
              <a:buAutoNum type="arabicPeriod"/>
            </a:pPr>
            <a:r>
              <a:rPr lang="en-US" sz="2000" dirty="0">
                <a:latin typeface="Trebuchet MS" pitchFamily="34" charset="0"/>
              </a:rPr>
              <a:t>Environmental </a:t>
            </a:r>
            <a:r>
              <a:rPr lang="en-US" sz="2000" dirty="0" smtClean="0">
                <a:latin typeface="Trebuchet MS" pitchFamily="34" charset="0"/>
              </a:rPr>
              <a:t>Impact Study</a:t>
            </a:r>
          </a:p>
          <a:p>
            <a:pPr marL="800100" lvl="1" indent="-342900" algn="just">
              <a:lnSpc>
                <a:spcPct val="150000"/>
              </a:lnSpc>
              <a:buFont typeface="+mj-lt"/>
              <a:buAutoNum type="arabicPeriod"/>
            </a:pPr>
            <a:r>
              <a:rPr lang="en-US" sz="2000" dirty="0" smtClean="0">
                <a:latin typeface="Trebuchet MS" pitchFamily="34" charset="0"/>
              </a:rPr>
              <a:t> Overview of equipment, services, works </a:t>
            </a:r>
          </a:p>
          <a:p>
            <a:pPr marL="457200" lvl="1" indent="0" algn="just">
              <a:lnSpc>
                <a:spcPct val="150000"/>
              </a:lnSpc>
              <a:buNone/>
            </a:pPr>
            <a:r>
              <a:rPr lang="en-US" sz="2000" dirty="0">
                <a:latin typeface="Trebuchet MS" pitchFamily="34" charset="0"/>
              </a:rPr>
              <a:t> </a:t>
            </a:r>
            <a:r>
              <a:rPr lang="en-US" sz="2000" dirty="0" smtClean="0">
                <a:latin typeface="Trebuchet MS" pitchFamily="34" charset="0"/>
              </a:rPr>
              <a:t>     (quantity + ceiling/other)</a:t>
            </a:r>
            <a:endParaRPr lang="en-US" sz="2000" dirty="0">
              <a:solidFill>
                <a:srgbClr val="FF0000"/>
              </a:solidFill>
              <a:latin typeface="Trebuchet MS" pitchFamily="34" charset="0"/>
            </a:endParaRPr>
          </a:p>
          <a:p>
            <a:pPr marL="800100" lvl="1" indent="-342900">
              <a:buFont typeface="+mj-lt"/>
              <a:buAutoNum type="arabicPeriod"/>
            </a:pPr>
            <a:endParaRPr lang="en-US" sz="1800" dirty="0" smtClean="0">
              <a:solidFill>
                <a:srgbClr val="FF0000"/>
              </a:solidFill>
              <a:latin typeface="Trebuchet MS" pitchFamily="34" charset="0"/>
            </a:endParaRPr>
          </a:p>
          <a:p>
            <a:pPr marL="800100" lvl="1" indent="-342900">
              <a:buFont typeface="+mj-lt"/>
              <a:buAutoNum type="arabicPeriod"/>
            </a:pPr>
            <a:endParaRPr lang="en-US" sz="1800" dirty="0" smtClean="0">
              <a:latin typeface="Trebuchet MS" pitchFamily="34" charset="0"/>
            </a:endParaRPr>
          </a:p>
          <a:p>
            <a:pPr marL="914400" lvl="1" indent="-457200">
              <a:buFont typeface="+mj-lt"/>
              <a:buAutoNum type="arabicPeriod"/>
            </a:pPr>
            <a:endParaRPr lang="en-US" sz="2000" dirty="0" smtClean="0">
              <a:latin typeface="Trebuchet MS" pitchFamily="34" charset="0"/>
            </a:endParaRPr>
          </a:p>
          <a:p>
            <a:pPr marL="457200" lvl="1" indent="0">
              <a:buNone/>
            </a:pPr>
            <a:endParaRPr lang="en-US" sz="2000" dirty="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sp>
        <p:nvSpPr>
          <p:cNvPr id="7" name="Content Placeholder 1"/>
          <p:cNvSpPr txBox="1">
            <a:spLocks/>
          </p:cNvSpPr>
          <p:nvPr/>
        </p:nvSpPr>
        <p:spPr bwMode="auto">
          <a:xfrm>
            <a:off x="6324600" y="381000"/>
            <a:ext cx="2896606" cy="6477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1" indent="0" algn="ctr">
              <a:buFont typeface="Arial" charset="0"/>
              <a:buNone/>
            </a:pPr>
            <a:endParaRPr lang="en-US" sz="2400" dirty="0" smtClean="0">
              <a:latin typeface="Trebuchet MS" pitchFamily="34" charset="0"/>
            </a:endParaRPr>
          </a:p>
          <a:p>
            <a:pPr marL="457200" lvl="1" indent="0">
              <a:buFont typeface="Arial" charset="0"/>
              <a:buNone/>
            </a:pPr>
            <a:endParaRPr lang="en-US" sz="1800" dirty="0" smtClean="0">
              <a:latin typeface="Trebuchet MS" pitchFamily="34" charset="0"/>
            </a:endParaRPr>
          </a:p>
          <a:p>
            <a:pPr marL="914400" lvl="2" indent="0" algn="ctr">
              <a:lnSpc>
                <a:spcPct val="150000"/>
              </a:lnSpc>
              <a:buFont typeface="Arial" charset="0"/>
              <a:buNone/>
            </a:pPr>
            <a:r>
              <a:rPr lang="en-US" sz="1800" dirty="0" smtClean="0">
                <a:solidFill>
                  <a:srgbClr val="00B050"/>
                </a:solidFill>
                <a:latin typeface="Trebuchet MS" pitchFamily="34" charset="0"/>
              </a:rPr>
              <a:t>3 years before the call</a:t>
            </a:r>
          </a:p>
          <a:p>
            <a:pPr marL="914400" lvl="2" indent="0" algn="ctr">
              <a:lnSpc>
                <a:spcPct val="150000"/>
              </a:lnSpc>
              <a:buFont typeface="Arial" charset="0"/>
              <a:buNone/>
            </a:pPr>
            <a:r>
              <a:rPr lang="en-US" sz="1800" dirty="0" smtClean="0">
                <a:solidFill>
                  <a:srgbClr val="00B050"/>
                </a:solidFill>
                <a:latin typeface="Trebuchet MS" pitchFamily="34" charset="0"/>
              </a:rPr>
              <a:t>PA2: OKs from Ministry of Culture/relevant body (at least started)</a:t>
            </a:r>
            <a:endParaRPr lang="en-US" sz="1800" dirty="0" smtClean="0">
              <a:latin typeface="Trebuchet MS" pitchFamily="34" charset="0"/>
            </a:endParaRPr>
          </a:p>
          <a:p>
            <a:pPr marL="457200" lvl="1" indent="0" algn="ctr">
              <a:lnSpc>
                <a:spcPct val="150000"/>
              </a:lnSpc>
              <a:buFont typeface="Arial" charset="0"/>
              <a:buNone/>
            </a:pPr>
            <a:r>
              <a:rPr lang="en-US" sz="1800" dirty="0" smtClean="0">
                <a:solidFill>
                  <a:srgbClr val="FF0000"/>
                </a:solidFill>
                <a:latin typeface="Trebuchet MS" pitchFamily="34" charset="0"/>
              </a:rPr>
              <a:t>  </a:t>
            </a:r>
          </a:p>
          <a:p>
            <a:pPr marL="800100" lvl="1" indent="-342900">
              <a:buFont typeface="+mj-lt"/>
              <a:buAutoNum type="arabicPeriod"/>
            </a:pPr>
            <a:endParaRPr lang="en-US" sz="1800" dirty="0" smtClean="0">
              <a:latin typeface="Trebuchet MS" pitchFamily="34" charset="0"/>
            </a:endParaRPr>
          </a:p>
          <a:p>
            <a:pPr marL="914400" lvl="1" indent="-457200">
              <a:buFont typeface="+mj-lt"/>
              <a:buAutoNum type="arabicPeriod"/>
            </a:pPr>
            <a:endParaRPr lang="en-US" sz="2000" dirty="0" smtClean="0">
              <a:latin typeface="Trebuchet MS" pitchFamily="34" charset="0"/>
            </a:endParaRPr>
          </a:p>
          <a:p>
            <a:pPr marL="457200" lvl="1" indent="0">
              <a:buFont typeface="Arial" charset="0"/>
              <a:buNone/>
            </a:pPr>
            <a:endParaRPr lang="en-US" sz="2000" dirty="0" smtClean="0">
              <a:latin typeface="Trebuchet MS" pitchFamily="34" charset="0"/>
            </a:endParaRPr>
          </a:p>
          <a:p>
            <a:pPr marL="457200" lvl="1" indent="0">
              <a:buFont typeface="Arial" charset="0"/>
              <a:buNone/>
            </a:pPr>
            <a:endParaRPr lang="en-US" sz="2000" dirty="0" smtClean="0">
              <a:latin typeface="Trebuchet MS" pitchFamily="34" charset="0"/>
            </a:endParaRPr>
          </a:p>
          <a:p>
            <a:pPr marL="457200" lvl="1" indent="0">
              <a:buFont typeface="Arial" charset="0"/>
              <a:buNone/>
            </a:pPr>
            <a:endParaRPr lang="en-US" sz="2000" dirty="0" smtClean="0">
              <a:latin typeface="Trebuchet MS" pitchFamily="34" charset="0"/>
            </a:endParaRPr>
          </a:p>
          <a:p>
            <a:pPr marL="457200" lvl="1" indent="0">
              <a:buFont typeface="Arial" charset="0"/>
              <a:buNone/>
            </a:pPr>
            <a:endParaRPr lang="en-US" sz="2400" dirty="0" smtClean="0">
              <a:latin typeface="Trebuchet MS" pitchFamily="34" charset="0"/>
            </a:endParaRPr>
          </a:p>
          <a:p>
            <a:pPr marL="457200" lvl="1" indent="0">
              <a:buFont typeface="Arial" charset="0"/>
              <a:buNone/>
            </a:pPr>
            <a:endParaRPr lang="en-US" sz="2400" dirty="0" smtClean="0">
              <a:latin typeface="Trebuchet MS" pitchFamily="34" charset="0"/>
            </a:endParaRPr>
          </a:p>
          <a:p>
            <a:pPr marL="457200" lvl="1" indent="0">
              <a:buFont typeface="Arial" charset="0"/>
              <a:buNone/>
            </a:pPr>
            <a:endParaRPr lang="en-US" sz="2400" dirty="0" smtClean="0">
              <a:latin typeface="Trebuchet MS" pitchFamily="34" charset="0"/>
            </a:endParaRPr>
          </a:p>
          <a:p>
            <a:pPr marL="457200" lvl="1" indent="0">
              <a:buFont typeface="Arial" charset="0"/>
              <a:buNone/>
            </a:pPr>
            <a:endParaRPr lang="en-US" sz="2400" dirty="0" smtClean="0">
              <a:latin typeface="Trebuchet MS" pitchFamily="34" charset="0"/>
            </a:endParaRPr>
          </a:p>
          <a:p>
            <a:pPr marL="457200" lvl="1" indent="0">
              <a:buFont typeface="Arial" charset="0"/>
              <a:buNone/>
            </a:pPr>
            <a:endParaRPr lang="en-US" sz="2400" dirty="0">
              <a:latin typeface="Trebuchet MS" pitchFamily="34" charset="0"/>
            </a:endParaRPr>
          </a:p>
        </p:txBody>
      </p:sp>
      <p:sp>
        <p:nvSpPr>
          <p:cNvPr id="3" name="Right Arrow 2"/>
          <p:cNvSpPr/>
          <p:nvPr/>
        </p:nvSpPr>
        <p:spPr>
          <a:xfrm>
            <a:off x="6629400" y="2209800"/>
            <a:ext cx="7620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p:cNvSpPr txBox="1">
            <a:spLocks/>
          </p:cNvSpPr>
          <p:nvPr/>
        </p:nvSpPr>
        <p:spPr bwMode="auto">
          <a:xfrm>
            <a:off x="-685800" y="5943600"/>
            <a:ext cx="10134600"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lvl="1">
              <a:lnSpc>
                <a:spcPct val="150000"/>
              </a:lnSpc>
            </a:pPr>
            <a:r>
              <a:rPr lang="en-US" sz="2000" dirty="0">
                <a:solidFill>
                  <a:srgbClr val="FF0000"/>
                </a:solidFill>
                <a:latin typeface="Trebuchet MS" pitchFamily="34" charset="0"/>
              </a:rPr>
              <a:t>No legalization; Scanned (50MB); 3/more completely </a:t>
            </a:r>
          </a:p>
          <a:p>
            <a:pPr lvl="1">
              <a:lnSpc>
                <a:spcPct val="150000"/>
              </a:lnSpc>
            </a:pPr>
            <a:r>
              <a:rPr lang="en-US" sz="2000" dirty="0">
                <a:solidFill>
                  <a:srgbClr val="FF0000"/>
                </a:solidFill>
                <a:latin typeface="Trebuchet MS" pitchFamily="34" charset="0"/>
              </a:rPr>
              <a:t>missing in </a:t>
            </a:r>
            <a:r>
              <a:rPr lang="en-US" sz="2000" dirty="0" smtClean="0">
                <a:solidFill>
                  <a:srgbClr val="FF0000"/>
                </a:solidFill>
                <a:latin typeface="Trebuchet MS" pitchFamily="34" charset="0"/>
              </a:rPr>
              <a:t>initial </a:t>
            </a:r>
            <a:r>
              <a:rPr lang="en-US" sz="2000" dirty="0">
                <a:solidFill>
                  <a:srgbClr val="FF0000"/>
                </a:solidFill>
                <a:latin typeface="Trebuchet MS" pitchFamily="34" charset="0"/>
              </a:rPr>
              <a:t>=&gt; rejection</a:t>
            </a:r>
          </a:p>
        </p:txBody>
      </p:sp>
    </p:spTree>
    <p:extLst>
      <p:ext uri="{BB962C8B-B14F-4D97-AF65-F5344CB8AC3E}">
        <p14:creationId xmlns:p14="http://schemas.microsoft.com/office/powerpoint/2010/main" val="2699740885"/>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56183"/>
            <a:ext cx="8229600" cy="1143000"/>
          </a:xfrm>
        </p:spPr>
        <p:txBody>
          <a:bodyPr/>
          <a:lstStyle/>
          <a:p>
            <a:r>
              <a:rPr lang="en-US" sz="3200" b="1" dirty="0" smtClean="0">
                <a:solidFill>
                  <a:srgbClr val="002060"/>
                </a:solidFill>
                <a:latin typeface="Trebuchet MS" panose="020B0603020202020204" pitchFamily="34" charset="0"/>
              </a:rPr>
              <a:t>Evaluation</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381000" y="-56183"/>
            <a:ext cx="9677400" cy="7295183"/>
          </a:xfrm>
        </p:spPr>
        <p:txBody>
          <a:bodyPr/>
          <a:lstStyle/>
          <a:p>
            <a:pPr marL="457200" lvl="1" indent="0" algn="ctr">
              <a:buNone/>
            </a:pPr>
            <a:endParaRPr lang="en-US" sz="2400" dirty="0" smtClean="0">
              <a:latin typeface="Trebuchet MS" pitchFamily="34" charset="0"/>
            </a:endParaRPr>
          </a:p>
          <a:p>
            <a:pPr marL="457200" lvl="1" indent="0">
              <a:buNone/>
            </a:pPr>
            <a:endParaRPr lang="en-US" sz="1800" dirty="0" smtClean="0">
              <a:latin typeface="Trebuchet MS" pitchFamily="34" charset="0"/>
            </a:endParaRPr>
          </a:p>
          <a:p>
            <a:pPr marL="800100" lvl="1" indent="-342900">
              <a:buFont typeface="+mj-lt"/>
              <a:buAutoNum type="arabicPeriod"/>
            </a:pPr>
            <a:endParaRPr lang="en-US" sz="1800" dirty="0" smtClean="0">
              <a:latin typeface="Trebuchet MS" pitchFamily="34" charset="0"/>
            </a:endParaRPr>
          </a:p>
          <a:p>
            <a:pPr lvl="1">
              <a:lnSpc>
                <a:spcPct val="200000"/>
              </a:lnSpc>
              <a:buFont typeface="Wingdings" panose="05000000000000000000" pitchFamily="2" charset="2"/>
              <a:buChar char="Ø"/>
            </a:pPr>
            <a:r>
              <a:rPr lang="en-US" sz="1800" dirty="0" smtClean="0">
                <a:latin typeface="Trebuchet MS" pitchFamily="34" charset="0"/>
              </a:rPr>
              <a:t>Two (one for each step)</a:t>
            </a:r>
          </a:p>
          <a:p>
            <a:pPr lvl="1">
              <a:lnSpc>
                <a:spcPct val="200000"/>
              </a:lnSpc>
              <a:buFont typeface="Wingdings" panose="05000000000000000000" pitchFamily="2" charset="2"/>
              <a:buChar char="Ø"/>
            </a:pPr>
            <a:r>
              <a:rPr lang="en-US" sz="1800" dirty="0" smtClean="0">
                <a:latin typeface="Trebuchet MS" pitchFamily="34" charset="0"/>
              </a:rPr>
              <a:t>Performed by JS (+external experts, if the case)</a:t>
            </a:r>
          </a:p>
          <a:p>
            <a:pPr lvl="1">
              <a:lnSpc>
                <a:spcPct val="200000"/>
              </a:lnSpc>
              <a:buFont typeface="Wingdings" panose="05000000000000000000" pitchFamily="2" charset="2"/>
              <a:buChar char="Ø"/>
            </a:pPr>
            <a:r>
              <a:rPr lang="en-US" sz="1800" dirty="0" smtClean="0">
                <a:latin typeface="Trebuchet MS" pitchFamily="34" charset="0"/>
              </a:rPr>
              <a:t>Assessor’s Guide: published (20</a:t>
            </a:r>
            <a:r>
              <a:rPr lang="en-US" sz="1800" baseline="30000" dirty="0" smtClean="0">
                <a:latin typeface="Trebuchet MS" pitchFamily="34" charset="0"/>
              </a:rPr>
              <a:t>th</a:t>
            </a:r>
            <a:r>
              <a:rPr lang="en-US" sz="1800" dirty="0" smtClean="0">
                <a:latin typeface="Trebuchet MS" pitchFamily="34" charset="0"/>
              </a:rPr>
              <a:t> of April 2017)</a:t>
            </a:r>
          </a:p>
          <a:p>
            <a:pPr lvl="1">
              <a:lnSpc>
                <a:spcPct val="200000"/>
              </a:lnSpc>
              <a:buFont typeface="Wingdings" panose="05000000000000000000" pitchFamily="2" charset="2"/>
              <a:buChar char="Ø"/>
            </a:pPr>
            <a:r>
              <a:rPr lang="en-US" sz="1800" dirty="0" smtClean="0">
                <a:latin typeface="Trebuchet MS" pitchFamily="34" charset="0"/>
                <a:hlinkClick r:id="rId4" action="ppaction://hlinksldjump"/>
              </a:rPr>
              <a:t>Grids for EOI:</a:t>
            </a:r>
            <a:r>
              <a:rPr lang="en-US" sz="1800" dirty="0" smtClean="0">
                <a:latin typeface="Trebuchet MS" pitchFamily="34" charset="0"/>
              </a:rPr>
              <a:t> Annex B (35 points, everything 20+ is presented to MC -&gt; decides which EOIs go to step 2. 20+ is not a guarantee of selection). </a:t>
            </a:r>
          </a:p>
          <a:p>
            <a:pPr lvl="1">
              <a:lnSpc>
                <a:spcPct val="200000"/>
              </a:lnSpc>
              <a:buFont typeface="Wingdings" panose="05000000000000000000" pitchFamily="2" charset="2"/>
              <a:buChar char="Ø"/>
            </a:pPr>
            <a:r>
              <a:rPr lang="en-US" sz="1800" dirty="0" smtClean="0">
                <a:latin typeface="Trebuchet MS" pitchFamily="34" charset="0"/>
              </a:rPr>
              <a:t>Grids for Application Form: Annex C (revised scoring, similar with call 1/2). </a:t>
            </a:r>
          </a:p>
          <a:p>
            <a:pPr lvl="1">
              <a:lnSpc>
                <a:spcPct val="200000"/>
              </a:lnSpc>
              <a:buFont typeface="Wingdings" panose="05000000000000000000" pitchFamily="2" charset="2"/>
              <a:buChar char="Ø"/>
            </a:pPr>
            <a:r>
              <a:rPr lang="en-US" sz="1800" dirty="0" smtClean="0">
                <a:latin typeface="Trebuchet MS" pitchFamily="34" charset="0"/>
              </a:rPr>
              <a:t>60+ projects are presented to MC</a:t>
            </a:r>
            <a:r>
              <a:rPr lang="en-US" sz="1800" dirty="0">
                <a:latin typeface="Trebuchet MS" pitchFamily="34" charset="0"/>
              </a:rPr>
              <a:t>-&gt; decides </a:t>
            </a:r>
            <a:r>
              <a:rPr lang="en-US" sz="1800" dirty="0" smtClean="0">
                <a:latin typeface="Trebuchet MS" pitchFamily="34" charset="0"/>
              </a:rPr>
              <a:t>on selection 60+ </a:t>
            </a:r>
            <a:r>
              <a:rPr lang="en-US" sz="1800" dirty="0">
                <a:latin typeface="Trebuchet MS" pitchFamily="34" charset="0"/>
              </a:rPr>
              <a:t>is not a guarantee of selection. </a:t>
            </a:r>
            <a:r>
              <a:rPr lang="en-US" sz="1800" dirty="0" smtClean="0">
                <a:latin typeface="Trebuchet MS" pitchFamily="34" charset="0"/>
              </a:rPr>
              <a:t>80+ -&gt; fast lane for selection + contracting </a:t>
            </a:r>
            <a:endParaRPr lang="en-US" sz="1800" dirty="0">
              <a:latin typeface="Trebuchet MS" pitchFamily="34" charset="0"/>
            </a:endParaRPr>
          </a:p>
          <a:p>
            <a:pPr lvl="1">
              <a:lnSpc>
                <a:spcPct val="200000"/>
              </a:lnSpc>
              <a:buFont typeface="Wingdings" panose="05000000000000000000" pitchFamily="2" charset="2"/>
              <a:buChar char="Ø"/>
            </a:pPr>
            <a:r>
              <a:rPr lang="en-US" sz="1800" dirty="0" smtClean="0">
                <a:latin typeface="Trebuchet MS" pitchFamily="34" charset="0"/>
              </a:rPr>
              <a:t>Clarifications (via E-MS + e-mail)</a:t>
            </a:r>
          </a:p>
          <a:p>
            <a:pPr lvl="1">
              <a:lnSpc>
                <a:spcPct val="200000"/>
              </a:lnSpc>
              <a:buFont typeface="Wingdings" panose="05000000000000000000" pitchFamily="2" charset="2"/>
              <a:buChar char="Ø"/>
            </a:pPr>
            <a:r>
              <a:rPr lang="en-US" sz="1800" dirty="0" smtClean="0">
                <a:latin typeface="Trebuchet MS" pitchFamily="34" charset="0"/>
              </a:rPr>
              <a:t>Complaints (Annex G) </a:t>
            </a:r>
          </a:p>
          <a:p>
            <a:pPr marL="457200" lvl="1" indent="0">
              <a:lnSpc>
                <a:spcPct val="150000"/>
              </a:lnSpc>
              <a:buNone/>
            </a:pPr>
            <a:endParaRPr lang="en-US" sz="1800" dirty="0">
              <a:latin typeface="Trebuchet MS" pitchFamily="34" charset="0"/>
            </a:endParaRPr>
          </a:p>
          <a:p>
            <a:pPr marL="457200" lvl="1" indent="0">
              <a:buNone/>
            </a:pPr>
            <a:endParaRPr lang="en-US" sz="1800" dirty="0" smtClean="0">
              <a:latin typeface="Trebuchet MS" pitchFamily="34" charset="0"/>
            </a:endParaRPr>
          </a:p>
          <a:p>
            <a:pPr marL="457200" lvl="1" indent="0">
              <a:buNone/>
            </a:pPr>
            <a:endParaRPr lang="en-US" sz="1800" dirty="0" smtClean="0">
              <a:latin typeface="Trebuchet MS" pitchFamily="34" charset="0"/>
            </a:endParaRPr>
          </a:p>
          <a:p>
            <a:pPr marL="914400" lvl="1" indent="-457200">
              <a:buFont typeface="+mj-lt"/>
              <a:buAutoNum type="arabicPeriod"/>
            </a:pPr>
            <a:endParaRPr lang="en-US" sz="2000" dirty="0" smtClean="0">
              <a:latin typeface="Trebuchet MS" pitchFamily="34" charset="0"/>
            </a:endParaRPr>
          </a:p>
          <a:p>
            <a:pPr marL="457200" lvl="1" indent="0">
              <a:buNone/>
            </a:pPr>
            <a:endParaRPr lang="en-US" sz="2000" dirty="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spTree>
    <p:extLst>
      <p:ext uri="{BB962C8B-B14F-4D97-AF65-F5344CB8AC3E}">
        <p14:creationId xmlns:p14="http://schemas.microsoft.com/office/powerpoint/2010/main" val="4032255900"/>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56183"/>
            <a:ext cx="8229600" cy="1143000"/>
          </a:xfrm>
        </p:spPr>
        <p:txBody>
          <a:bodyPr/>
          <a:lstStyle/>
          <a:p>
            <a:r>
              <a:rPr lang="en-US" sz="3200" b="1" dirty="0" smtClean="0">
                <a:solidFill>
                  <a:srgbClr val="002060"/>
                </a:solidFill>
                <a:latin typeface="Trebuchet MS" panose="020B0603020202020204" pitchFamily="34" charset="0"/>
                <a:hlinkClick r:id="" action="ppaction://hlinkshowjump?jump=previousslide"/>
              </a:rPr>
              <a:t>Evaluation EOIs</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304800" y="215228"/>
            <a:ext cx="9982200" cy="5360743"/>
          </a:xfrm>
        </p:spPr>
        <p:txBody>
          <a:bodyPr/>
          <a:lstStyle/>
          <a:p>
            <a:pPr marL="457200" lvl="1" indent="0" algn="ctr">
              <a:buNone/>
            </a:pPr>
            <a:endParaRPr lang="en-US" sz="2400" dirty="0" smtClean="0">
              <a:latin typeface="Trebuchet MS" pitchFamily="34" charset="0"/>
            </a:endParaRPr>
          </a:p>
          <a:p>
            <a:pPr marL="457200" lvl="1" indent="0">
              <a:buNone/>
            </a:pPr>
            <a:endParaRPr lang="en-US" sz="1800" dirty="0" smtClean="0">
              <a:latin typeface="Trebuchet MS" pitchFamily="34" charset="0"/>
            </a:endParaRPr>
          </a:p>
          <a:p>
            <a:pPr marL="800100" lvl="1" indent="-342900">
              <a:buFont typeface="+mj-lt"/>
              <a:buAutoNum type="arabicPeriod"/>
            </a:pPr>
            <a:endParaRPr lang="en-US" sz="1800" dirty="0" smtClean="0">
              <a:latin typeface="Trebuchet MS" pitchFamily="34" charset="0"/>
            </a:endParaRPr>
          </a:p>
          <a:p>
            <a:pPr marL="457200" lvl="1" indent="0">
              <a:buNone/>
            </a:pPr>
            <a:r>
              <a:rPr lang="en-US" sz="1800" dirty="0" smtClean="0">
                <a:solidFill>
                  <a:srgbClr val="00B050"/>
                </a:solidFill>
                <a:latin typeface="Trebuchet MS" pitchFamily="34" charset="0"/>
              </a:rPr>
              <a:t>Admissibility</a:t>
            </a:r>
            <a:r>
              <a:rPr lang="en-US" sz="1800" dirty="0" smtClean="0">
                <a:latin typeface="Trebuchet MS" pitchFamily="34" charset="0"/>
              </a:rPr>
              <a:t> (deadline, everything requested is submitted, English is used, signed and stamped annexes) </a:t>
            </a:r>
          </a:p>
          <a:p>
            <a:pPr marL="457200" lvl="1" indent="0">
              <a:buNone/>
            </a:pPr>
            <a:r>
              <a:rPr lang="en-US" sz="1800" dirty="0" smtClean="0">
                <a:solidFill>
                  <a:srgbClr val="FF0000"/>
                </a:solidFill>
                <a:latin typeface="Trebuchet MS" pitchFamily="34" charset="0"/>
              </a:rPr>
              <a:t>! 3 completely missing annexes @ submission =&gt; rejection</a:t>
            </a:r>
          </a:p>
          <a:p>
            <a:pPr marL="457200" lvl="1" indent="0">
              <a:buNone/>
            </a:pPr>
            <a:r>
              <a:rPr lang="en-US" sz="1800" dirty="0" smtClean="0">
                <a:solidFill>
                  <a:srgbClr val="00B050"/>
                </a:solidFill>
                <a:latin typeface="Trebuchet MS" pitchFamily="34" charset="0"/>
              </a:rPr>
              <a:t>Eligibility</a:t>
            </a:r>
            <a:r>
              <a:rPr lang="en-US" sz="1800" dirty="0" smtClean="0">
                <a:latin typeface="Trebuchet MS" pitchFamily="34" charset="0"/>
              </a:rPr>
              <a:t> (partnership, in line with specific objective, output, result, budget in limits)</a:t>
            </a:r>
          </a:p>
          <a:p>
            <a:pPr marL="457200" lvl="1" indent="0">
              <a:buNone/>
            </a:pPr>
            <a:endParaRPr lang="en-US" sz="1800" dirty="0" smtClean="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000" dirty="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912361319"/>
              </p:ext>
            </p:extLst>
          </p:nvPr>
        </p:nvGraphicFramePr>
        <p:xfrm>
          <a:off x="76200" y="2895600"/>
          <a:ext cx="8991600" cy="3724656"/>
        </p:xfrm>
        <a:graphic>
          <a:graphicData uri="http://schemas.openxmlformats.org/drawingml/2006/table">
            <a:tbl>
              <a:tblPr firstRow="1" firstCol="1" bandRow="1">
                <a:tableStyleId>{5C22544A-7EE6-4342-B048-85BDC9FD1C3A}</a:tableStyleId>
              </a:tblPr>
              <a:tblGrid>
                <a:gridCol w="499690"/>
                <a:gridCol w="7501310"/>
                <a:gridCol w="990600"/>
              </a:tblGrid>
              <a:tr h="0">
                <a:tc>
                  <a:txBody>
                    <a:bodyPr/>
                    <a:lstStyle/>
                    <a:p>
                      <a:pPr marL="0" marR="0" algn="just">
                        <a:lnSpc>
                          <a:spcPct val="150000"/>
                        </a:lnSpc>
                        <a:spcBef>
                          <a:spcPts val="0"/>
                        </a:spcBef>
                        <a:spcAft>
                          <a:spcPts val="0"/>
                        </a:spcAft>
                      </a:pPr>
                      <a:r>
                        <a:rPr lang="en-US" sz="1200" dirty="0">
                          <a:effectLst/>
                        </a:rPr>
                        <a:t>No.</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200" dirty="0">
                          <a:effectLst/>
                        </a:rPr>
                        <a:t>Guiding </a:t>
                      </a:r>
                      <a:r>
                        <a:rPr lang="en-US" sz="1200" dirty="0" smtClean="0">
                          <a:effectLst/>
                        </a:rPr>
                        <a:t>questions </a:t>
                      </a:r>
                      <a:r>
                        <a:rPr lang="en-US" sz="1200" dirty="0" smtClean="0">
                          <a:solidFill>
                            <a:srgbClr val="00B050"/>
                          </a:solidFill>
                          <a:effectLst/>
                        </a:rPr>
                        <a:t>Quality</a:t>
                      </a:r>
                      <a:endParaRPr lang="en-US" sz="1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200">
                          <a:effectLst/>
                        </a:rPr>
                        <a:t>Points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193675">
                <a:tc>
                  <a:txBody>
                    <a:bodyPr/>
                    <a:lstStyle/>
                    <a:p>
                      <a:pPr marL="0" marR="0" algn="ctr">
                        <a:lnSpc>
                          <a:spcPct val="150000"/>
                        </a:lnSpc>
                        <a:spcBef>
                          <a:spcPts val="0"/>
                        </a:spcBef>
                        <a:spcAft>
                          <a:spcPts val="0"/>
                        </a:spcAft>
                      </a:pPr>
                      <a:r>
                        <a:rPr lang="en-US" sz="1200">
                          <a:effectLst/>
                        </a:rPr>
                        <a: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15000"/>
                        </a:lnSpc>
                        <a:spcBef>
                          <a:spcPts val="600"/>
                        </a:spcBef>
                        <a:spcAft>
                          <a:spcPts val="600"/>
                        </a:spcAft>
                      </a:pPr>
                      <a:r>
                        <a:rPr lang="en-US" sz="1600" dirty="0">
                          <a:effectLst/>
                          <a:latin typeface="Trebuchet MS" panose="020B0603020202020204" pitchFamily="34" charset="0"/>
                        </a:rPr>
                        <a:t>To what extent are the described needs/ challenges relevant for achieving the project results and respectively </a:t>
                      </a:r>
                      <a:r>
                        <a:rPr lang="en-US" sz="1600" dirty="0" err="1">
                          <a:effectLst/>
                          <a:latin typeface="Trebuchet MS" panose="020B0603020202020204" pitchFamily="34" charset="0"/>
                        </a:rPr>
                        <a:t>programme</a:t>
                      </a:r>
                      <a:r>
                        <a:rPr lang="en-US" sz="1600" dirty="0">
                          <a:effectLst/>
                          <a:latin typeface="Trebuchet MS" panose="020B0603020202020204" pitchFamily="34" charset="0"/>
                        </a:rPr>
                        <a:t> OIs?</a:t>
                      </a:r>
                      <a:endParaRPr lang="en-US" sz="1600" dirty="0">
                        <a:effectLst/>
                        <a:latin typeface="Trebuchet MS" panose="020B0603020202020204" pitchFamily="34" charset="0"/>
                        <a:ea typeface="Calibri" panose="020F0502020204030204" pitchFamily="34" charset="0"/>
                        <a:cs typeface="Times New Roman" panose="02020603050405020304" pitchFamily="18" charset="0"/>
                      </a:endParaRPr>
                    </a:p>
                  </a:txBody>
                  <a:tcPr marL="68580" marR="68580" marT="0" marB="0" anchor="b"/>
                </a:tc>
                <a:tc rowSpan="7">
                  <a:txBody>
                    <a:bodyPr/>
                    <a:lstStyle/>
                    <a:p>
                      <a:pPr marL="0" marR="0" algn="ctr">
                        <a:lnSpc>
                          <a:spcPct val="150000"/>
                        </a:lnSpc>
                        <a:spcBef>
                          <a:spcPts val="0"/>
                        </a:spcBef>
                        <a:spcAft>
                          <a:spcPts val="0"/>
                        </a:spcAft>
                      </a:pPr>
                      <a:r>
                        <a:rPr lang="en-US" sz="1600">
                          <a:effectLst/>
                          <a:latin typeface="Trebuchet MS" panose="020B0603020202020204" pitchFamily="34" charset="0"/>
                        </a:rPr>
                        <a:t>5 points are granted</a:t>
                      </a:r>
                    </a:p>
                    <a:p>
                      <a:pPr marL="0" marR="0" algn="ctr">
                        <a:lnSpc>
                          <a:spcPct val="150000"/>
                        </a:lnSpc>
                        <a:spcBef>
                          <a:spcPts val="0"/>
                        </a:spcBef>
                        <a:spcAft>
                          <a:spcPts val="0"/>
                        </a:spcAft>
                      </a:pPr>
                      <a:r>
                        <a:rPr lang="en-US" sz="1600">
                          <a:effectLst/>
                          <a:latin typeface="Trebuchet MS" panose="020B0603020202020204" pitchFamily="34" charset="0"/>
                        </a:rPr>
                        <a:t>for each question</a:t>
                      </a:r>
                      <a:endParaRPr lang="en-US" sz="1600">
                        <a:effectLst/>
                        <a:latin typeface="Trebuchet MS" panose="020B0603020202020204" pitchFamily="34" charset="0"/>
                        <a:ea typeface="Calibri" panose="020F0502020204030204" pitchFamily="34" charset="0"/>
                        <a:cs typeface="Times New Roman" panose="02020603050405020304" pitchFamily="18" charset="0"/>
                      </a:endParaRPr>
                    </a:p>
                  </a:txBody>
                  <a:tcPr marL="68580" marR="68580" marT="0" marB="0" anchor="ctr"/>
                </a:tc>
              </a:tr>
              <a:tr h="209550">
                <a:tc>
                  <a:txBody>
                    <a:bodyPr/>
                    <a:lstStyle/>
                    <a:p>
                      <a:pPr marL="0" marR="0" algn="ctr">
                        <a:lnSpc>
                          <a:spcPct val="150000"/>
                        </a:lnSpc>
                        <a:spcBef>
                          <a:spcPts val="0"/>
                        </a:spcBef>
                        <a:spcAft>
                          <a:spcPts val="0"/>
                        </a:spcAft>
                      </a:pPr>
                      <a:r>
                        <a:rPr lang="en-US" sz="1200">
                          <a:effectLst/>
                        </a:rPr>
                        <a:t>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15000"/>
                        </a:lnSpc>
                        <a:spcBef>
                          <a:spcPts val="600"/>
                        </a:spcBef>
                        <a:spcAft>
                          <a:spcPts val="600"/>
                        </a:spcAft>
                      </a:pPr>
                      <a:r>
                        <a:rPr lang="en-US" sz="1600" dirty="0">
                          <a:effectLst/>
                          <a:latin typeface="Trebuchet MS" panose="020B0603020202020204" pitchFamily="34" charset="0"/>
                        </a:rPr>
                        <a:t>To what extent are the envisaged project activities/interventions feasible for solving the identified problem/s?</a:t>
                      </a:r>
                      <a:endParaRPr lang="en-US" sz="1600" dirty="0">
                        <a:effectLst/>
                        <a:latin typeface="Trebuchet MS" panose="020B0603020202020204" pitchFamily="34" charset="0"/>
                        <a:ea typeface="Calibri" panose="020F0502020204030204" pitchFamily="34" charset="0"/>
                        <a:cs typeface="Times New Roman" panose="02020603050405020304" pitchFamily="18" charset="0"/>
                      </a:endParaRPr>
                    </a:p>
                  </a:txBody>
                  <a:tcPr marL="68580" marR="68580" marT="0" marB="0" anchor="b"/>
                </a:tc>
                <a:tc vMerge="1">
                  <a:txBody>
                    <a:bodyPr/>
                    <a:lstStyle/>
                    <a:p>
                      <a:endParaRPr lang="en-US"/>
                    </a:p>
                  </a:txBody>
                  <a:tcPr/>
                </a:tc>
              </a:tr>
              <a:tr h="257175">
                <a:tc>
                  <a:txBody>
                    <a:bodyPr/>
                    <a:lstStyle/>
                    <a:p>
                      <a:pPr marL="0" marR="0" algn="ctr">
                        <a:lnSpc>
                          <a:spcPct val="150000"/>
                        </a:lnSpc>
                        <a:spcBef>
                          <a:spcPts val="0"/>
                        </a:spcBef>
                        <a:spcAft>
                          <a:spcPts val="0"/>
                        </a:spcAft>
                      </a:pPr>
                      <a:r>
                        <a:rPr lang="en-US" sz="1200">
                          <a:effectLst/>
                        </a:rPr>
                        <a:t>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15000"/>
                        </a:lnSpc>
                        <a:spcBef>
                          <a:spcPts val="600"/>
                        </a:spcBef>
                        <a:spcAft>
                          <a:spcPts val="600"/>
                        </a:spcAft>
                      </a:pPr>
                      <a:r>
                        <a:rPr lang="en-US" sz="1600" dirty="0">
                          <a:effectLst/>
                          <a:latin typeface="Trebuchet MS" panose="020B0603020202020204" pitchFamily="34" charset="0"/>
                        </a:rPr>
                        <a:t>To what level does the proposal contribute to a specific objective?</a:t>
                      </a:r>
                      <a:endParaRPr lang="en-US" sz="1600" dirty="0">
                        <a:effectLst/>
                        <a:latin typeface="Trebuchet MS" panose="020B0603020202020204" pitchFamily="34" charset="0"/>
                        <a:ea typeface="Calibri" panose="020F0502020204030204" pitchFamily="34" charset="0"/>
                        <a:cs typeface="Times New Roman" panose="02020603050405020304" pitchFamily="18" charset="0"/>
                      </a:endParaRPr>
                    </a:p>
                  </a:txBody>
                  <a:tcPr marL="68580" marR="68580" marT="0" marB="0" anchor="b"/>
                </a:tc>
                <a:tc vMerge="1">
                  <a:txBody>
                    <a:bodyPr/>
                    <a:lstStyle/>
                    <a:p>
                      <a:endParaRPr lang="en-US"/>
                    </a:p>
                  </a:txBody>
                  <a:tcPr/>
                </a:tc>
              </a:tr>
              <a:tr h="247650">
                <a:tc>
                  <a:txBody>
                    <a:bodyPr/>
                    <a:lstStyle/>
                    <a:p>
                      <a:pPr marL="0" marR="0" algn="ctr">
                        <a:lnSpc>
                          <a:spcPct val="150000"/>
                        </a:lnSpc>
                        <a:spcBef>
                          <a:spcPts val="0"/>
                        </a:spcBef>
                        <a:spcAft>
                          <a:spcPts val="0"/>
                        </a:spcAft>
                      </a:pPr>
                      <a:r>
                        <a:rPr lang="en-US" sz="1200">
                          <a:effectLst/>
                        </a:rPr>
                        <a: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15000"/>
                        </a:lnSpc>
                        <a:spcBef>
                          <a:spcPts val="600"/>
                        </a:spcBef>
                        <a:spcAft>
                          <a:spcPts val="600"/>
                        </a:spcAft>
                      </a:pPr>
                      <a:r>
                        <a:rPr lang="en-US" sz="1600" dirty="0">
                          <a:effectLst/>
                          <a:latin typeface="Trebuchet MS" panose="020B0603020202020204" pitchFamily="34" charset="0"/>
                        </a:rPr>
                        <a:t>What is the level of project contribution to the targeted OIs</a:t>
                      </a:r>
                      <a:r>
                        <a:rPr lang="bg-BG" sz="1600" dirty="0">
                          <a:effectLst/>
                          <a:latin typeface="Trebuchet MS" panose="020B0603020202020204" pitchFamily="34" charset="0"/>
                        </a:rPr>
                        <a:t>?</a:t>
                      </a:r>
                      <a:endParaRPr lang="en-US" sz="1600" dirty="0">
                        <a:effectLst/>
                        <a:latin typeface="Trebuchet MS" panose="020B0603020202020204" pitchFamily="34" charset="0"/>
                        <a:ea typeface="Calibri" panose="020F0502020204030204" pitchFamily="34" charset="0"/>
                        <a:cs typeface="Times New Roman" panose="02020603050405020304" pitchFamily="18" charset="0"/>
                      </a:endParaRPr>
                    </a:p>
                  </a:txBody>
                  <a:tcPr marL="68580" marR="68580" marT="0" marB="0" anchor="b"/>
                </a:tc>
                <a:tc vMerge="1">
                  <a:txBody>
                    <a:bodyPr/>
                    <a:lstStyle/>
                    <a:p>
                      <a:endParaRPr lang="en-US"/>
                    </a:p>
                  </a:txBody>
                  <a:tcPr/>
                </a:tc>
              </a:tr>
              <a:tr h="257175">
                <a:tc>
                  <a:txBody>
                    <a:bodyPr/>
                    <a:lstStyle/>
                    <a:p>
                      <a:pPr marL="0" marR="0" algn="ctr">
                        <a:lnSpc>
                          <a:spcPct val="150000"/>
                        </a:lnSpc>
                        <a:spcBef>
                          <a:spcPts val="0"/>
                        </a:spcBef>
                        <a:spcAft>
                          <a:spcPts val="0"/>
                        </a:spcAft>
                      </a:pPr>
                      <a:r>
                        <a:rPr lang="en-US" sz="1200">
                          <a:effectLst/>
                        </a:rPr>
                        <a:t>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15000"/>
                        </a:lnSpc>
                        <a:spcBef>
                          <a:spcPts val="600"/>
                        </a:spcBef>
                        <a:spcAft>
                          <a:spcPts val="600"/>
                        </a:spcAft>
                      </a:pPr>
                      <a:r>
                        <a:rPr lang="en-US" sz="1600" dirty="0">
                          <a:effectLst/>
                          <a:latin typeface="Trebuchet MS" panose="020B0603020202020204" pitchFamily="34" charset="0"/>
                        </a:rPr>
                        <a:t>To what extent does the proposal contribute to the targeted result indicator/s?</a:t>
                      </a:r>
                      <a:endParaRPr lang="en-US" sz="1600" dirty="0">
                        <a:effectLst/>
                        <a:latin typeface="Trebuchet MS" panose="020B0603020202020204" pitchFamily="34" charset="0"/>
                        <a:ea typeface="Calibri" panose="020F0502020204030204" pitchFamily="34" charset="0"/>
                        <a:cs typeface="Times New Roman" panose="02020603050405020304" pitchFamily="18" charset="0"/>
                      </a:endParaRPr>
                    </a:p>
                  </a:txBody>
                  <a:tcPr marL="68580" marR="68580" marT="0" marB="0" anchor="b"/>
                </a:tc>
                <a:tc vMerge="1">
                  <a:txBody>
                    <a:bodyPr/>
                    <a:lstStyle/>
                    <a:p>
                      <a:endParaRPr lang="en-US"/>
                    </a:p>
                  </a:txBody>
                  <a:tcPr/>
                </a:tc>
              </a:tr>
              <a:tr h="304800">
                <a:tc>
                  <a:txBody>
                    <a:bodyPr/>
                    <a:lstStyle/>
                    <a:p>
                      <a:pPr marL="0" marR="0" algn="ctr">
                        <a:lnSpc>
                          <a:spcPct val="150000"/>
                        </a:lnSpc>
                        <a:spcBef>
                          <a:spcPts val="0"/>
                        </a:spcBef>
                        <a:spcAft>
                          <a:spcPts val="0"/>
                        </a:spcAft>
                      </a:pPr>
                      <a:r>
                        <a:rPr lang="en-US" sz="1200">
                          <a:effectLst/>
                        </a:rPr>
                        <a:t>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15000"/>
                        </a:lnSpc>
                        <a:spcBef>
                          <a:spcPts val="600"/>
                        </a:spcBef>
                        <a:spcAft>
                          <a:spcPts val="600"/>
                        </a:spcAft>
                      </a:pPr>
                      <a:r>
                        <a:rPr lang="en-US" sz="1600" dirty="0">
                          <a:effectLst/>
                          <a:latin typeface="Trebuchet MS" panose="020B0603020202020204" pitchFamily="34" charset="0"/>
                        </a:rPr>
                        <a:t>To what extent and how clear is the cross border added value of the project described?</a:t>
                      </a:r>
                      <a:endParaRPr lang="en-US" sz="1600" dirty="0">
                        <a:effectLst/>
                        <a:latin typeface="Trebuchet MS" panose="020B0603020202020204" pitchFamily="34" charset="0"/>
                        <a:ea typeface="Calibri" panose="020F0502020204030204" pitchFamily="34" charset="0"/>
                        <a:cs typeface="Times New Roman" panose="02020603050405020304" pitchFamily="18" charset="0"/>
                      </a:endParaRPr>
                    </a:p>
                  </a:txBody>
                  <a:tcPr marL="68580" marR="68580" marT="0" marB="0" anchor="b"/>
                </a:tc>
                <a:tc vMerge="1">
                  <a:txBody>
                    <a:bodyPr/>
                    <a:lstStyle/>
                    <a:p>
                      <a:endParaRPr lang="en-US"/>
                    </a:p>
                  </a:txBody>
                  <a:tcPr/>
                </a:tc>
              </a:tr>
              <a:tr h="276225">
                <a:tc>
                  <a:txBody>
                    <a:bodyPr/>
                    <a:lstStyle/>
                    <a:p>
                      <a:pPr marL="0" marR="0" algn="ctr">
                        <a:lnSpc>
                          <a:spcPct val="150000"/>
                        </a:lnSpc>
                        <a:spcBef>
                          <a:spcPts val="0"/>
                        </a:spcBef>
                        <a:spcAft>
                          <a:spcPts val="0"/>
                        </a:spcAft>
                      </a:pPr>
                      <a:r>
                        <a:rPr lang="en-US" sz="1200">
                          <a:effectLst/>
                        </a:rPr>
                        <a:t>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15000"/>
                        </a:lnSpc>
                        <a:spcBef>
                          <a:spcPts val="600"/>
                        </a:spcBef>
                        <a:spcAft>
                          <a:spcPts val="600"/>
                        </a:spcAft>
                      </a:pPr>
                      <a:r>
                        <a:rPr lang="en-US" sz="1600" dirty="0">
                          <a:effectLst/>
                          <a:latin typeface="Trebuchet MS" panose="020B0603020202020204" pitchFamily="34" charset="0"/>
                        </a:rPr>
                        <a:t>Is the project idea feasible and clearly contributing to the achievement of the set targets?</a:t>
                      </a:r>
                      <a:endParaRPr lang="en-US" sz="1600" dirty="0">
                        <a:effectLst/>
                        <a:latin typeface="Trebuchet MS" panose="020B0603020202020204" pitchFamily="34" charset="0"/>
                        <a:ea typeface="Calibri" panose="020F0502020204030204" pitchFamily="34" charset="0"/>
                        <a:cs typeface="Times New Roman" panose="02020603050405020304" pitchFamily="18" charset="0"/>
                      </a:endParaRPr>
                    </a:p>
                  </a:txBody>
                  <a:tcPr marL="68580" marR="68580" marT="0" marB="0" anchor="b"/>
                </a:tc>
                <a:tc vMerge="1">
                  <a:txBody>
                    <a:bodyPr/>
                    <a:lstStyle/>
                    <a:p>
                      <a:endParaRPr lang="en-US"/>
                    </a:p>
                  </a:txBody>
                  <a:tcPr/>
                </a:tc>
              </a:tr>
              <a:tr h="276225">
                <a:tc>
                  <a:txBody>
                    <a:bodyPr/>
                    <a:lstStyle/>
                    <a:p>
                      <a:pPr marL="0" marR="0" algn="just">
                        <a:lnSpc>
                          <a:spcPct val="150000"/>
                        </a:lnSpc>
                        <a:spcBef>
                          <a:spcPts val="0"/>
                        </a:spcBef>
                        <a:spcAft>
                          <a:spcPts val="0"/>
                        </a:spcAft>
                      </a:pPr>
                      <a:r>
                        <a:rPr lang="en-US" sz="12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r">
                        <a:lnSpc>
                          <a:spcPct val="150000"/>
                        </a:lnSpc>
                        <a:spcBef>
                          <a:spcPts val="0"/>
                        </a:spcBef>
                        <a:spcAft>
                          <a:spcPts val="0"/>
                        </a:spcAft>
                      </a:pPr>
                      <a:r>
                        <a:rPr lang="en-US" sz="1600" dirty="0">
                          <a:effectLst/>
                          <a:latin typeface="Trebuchet MS" panose="020B0603020202020204" pitchFamily="34" charset="0"/>
                        </a:rPr>
                        <a:t>Total:</a:t>
                      </a:r>
                      <a:endParaRPr lang="en-US" sz="1600" dirty="0">
                        <a:effectLst/>
                        <a:latin typeface="Trebuchet MS" panose="020B0603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ctr">
                        <a:lnSpc>
                          <a:spcPct val="150000"/>
                        </a:lnSpc>
                        <a:spcBef>
                          <a:spcPts val="0"/>
                        </a:spcBef>
                        <a:spcAft>
                          <a:spcPts val="0"/>
                        </a:spcAft>
                      </a:pPr>
                      <a:r>
                        <a:rPr lang="en-US" sz="1600" dirty="0" smtClean="0">
                          <a:effectLst/>
                          <a:latin typeface="Trebuchet MS" panose="020B0603020202020204" pitchFamily="34" charset="0"/>
                        </a:rPr>
                        <a:t>35 </a:t>
                      </a:r>
                      <a:r>
                        <a:rPr lang="en-US" sz="1600" dirty="0">
                          <a:effectLst/>
                          <a:latin typeface="Trebuchet MS" panose="020B0603020202020204" pitchFamily="34" charset="0"/>
                        </a:rPr>
                        <a:t>points</a:t>
                      </a:r>
                      <a:endParaRPr lang="en-US" sz="1600" dirty="0">
                        <a:effectLst/>
                        <a:latin typeface="Trebuchet MS" panose="020B060302020202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spTree>
    <p:extLst>
      <p:ext uri="{BB962C8B-B14F-4D97-AF65-F5344CB8AC3E}">
        <p14:creationId xmlns:p14="http://schemas.microsoft.com/office/powerpoint/2010/main" val="593902524"/>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76200" y="0"/>
            <a:ext cx="8229600" cy="1143000"/>
          </a:xfrm>
        </p:spPr>
        <p:txBody>
          <a:bodyPr/>
          <a:lstStyle/>
          <a:p>
            <a:r>
              <a:rPr lang="en-US" sz="2800" b="1" dirty="0" smtClean="0">
                <a:solidFill>
                  <a:srgbClr val="002060"/>
                </a:solidFill>
                <a:latin typeface="Trebuchet MS" panose="020B0603020202020204" pitchFamily="34" charset="0"/>
              </a:rPr>
              <a:t>Pre-contracting + Implementation</a:t>
            </a:r>
            <a:endParaRPr lang="en-US" sz="28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381000" y="678656"/>
            <a:ext cx="9448800" cy="6096000"/>
          </a:xfrm>
        </p:spPr>
        <p:txBody>
          <a:bodyPr/>
          <a:lstStyle/>
          <a:p>
            <a:pPr marL="457200" lvl="1" indent="0" algn="ctr">
              <a:buNone/>
            </a:pPr>
            <a:endParaRPr lang="en-US" sz="2400" dirty="0" smtClean="0">
              <a:latin typeface="Trebuchet MS" pitchFamily="34" charset="0"/>
            </a:endParaRPr>
          </a:p>
          <a:p>
            <a:pPr marL="457200" lvl="1" indent="0">
              <a:lnSpc>
                <a:spcPct val="150000"/>
              </a:lnSpc>
              <a:buNone/>
            </a:pPr>
            <a:r>
              <a:rPr lang="en-US" sz="1800" dirty="0" smtClean="0">
                <a:solidFill>
                  <a:srgbClr val="00B050"/>
                </a:solidFill>
                <a:latin typeface="Trebuchet MS" pitchFamily="34" charset="0"/>
              </a:rPr>
              <a:t>Pre-contracting</a:t>
            </a:r>
          </a:p>
          <a:p>
            <a:pPr lvl="1">
              <a:lnSpc>
                <a:spcPct val="150000"/>
              </a:lnSpc>
              <a:buFont typeface="Wingdings" panose="05000000000000000000" pitchFamily="2" charset="2"/>
              <a:buChar char="ü"/>
            </a:pPr>
            <a:r>
              <a:rPr lang="en-US" sz="1800" dirty="0" smtClean="0">
                <a:latin typeface="Trebuchet MS" pitchFamily="34" charset="0"/>
                <a:hlinkClick r:id="rId4" action="ppaction://hlinksldjump"/>
              </a:rPr>
              <a:t>Documents requested </a:t>
            </a:r>
            <a:endParaRPr lang="en-US" sz="1800" dirty="0" smtClean="0">
              <a:latin typeface="Trebuchet MS" pitchFamily="34" charset="0"/>
            </a:endParaRPr>
          </a:p>
          <a:p>
            <a:pPr lvl="1">
              <a:lnSpc>
                <a:spcPct val="150000"/>
              </a:lnSpc>
              <a:buFont typeface="Wingdings" panose="05000000000000000000" pitchFamily="2" charset="2"/>
              <a:buChar char="ü"/>
            </a:pPr>
            <a:r>
              <a:rPr lang="en-US" sz="1800" dirty="0" smtClean="0">
                <a:latin typeface="Trebuchet MS" pitchFamily="34" charset="0"/>
              </a:rPr>
              <a:t>On the spot visits may take place </a:t>
            </a:r>
            <a:endParaRPr lang="en-US" sz="1800" dirty="0">
              <a:latin typeface="Trebuchet MS" pitchFamily="34" charset="0"/>
            </a:endParaRPr>
          </a:p>
          <a:p>
            <a:pPr lvl="1">
              <a:lnSpc>
                <a:spcPct val="150000"/>
              </a:lnSpc>
              <a:buFont typeface="Wingdings" panose="05000000000000000000" pitchFamily="2" charset="2"/>
              <a:buChar char="ü"/>
            </a:pPr>
            <a:r>
              <a:rPr lang="en-US" sz="1800" dirty="0" smtClean="0">
                <a:latin typeface="Trebuchet MS" pitchFamily="34" charset="0"/>
              </a:rPr>
              <a:t>4 projects in implementation / beneficiary</a:t>
            </a:r>
          </a:p>
          <a:p>
            <a:pPr marL="457200" lvl="1" indent="0">
              <a:lnSpc>
                <a:spcPct val="150000"/>
              </a:lnSpc>
              <a:buNone/>
            </a:pPr>
            <a:r>
              <a:rPr lang="en-US" sz="1800" dirty="0" smtClean="0">
                <a:solidFill>
                  <a:srgbClr val="00B050"/>
                </a:solidFill>
                <a:latin typeface="Trebuchet MS" pitchFamily="34" charset="0"/>
              </a:rPr>
              <a:t>Implementation</a:t>
            </a:r>
          </a:p>
          <a:p>
            <a:pPr lvl="1">
              <a:lnSpc>
                <a:spcPct val="150000"/>
              </a:lnSpc>
              <a:buFont typeface="Wingdings" panose="05000000000000000000" pitchFamily="2" charset="2"/>
              <a:buChar char="ü"/>
            </a:pPr>
            <a:r>
              <a:rPr lang="en-US" sz="1800" dirty="0" smtClean="0">
                <a:latin typeface="Trebuchet MS" pitchFamily="34" charset="0"/>
              </a:rPr>
              <a:t>Start as soon as possible (after MC), public procurements take a long time</a:t>
            </a:r>
          </a:p>
          <a:p>
            <a:pPr lvl="1">
              <a:lnSpc>
                <a:spcPct val="150000"/>
              </a:lnSpc>
              <a:buFont typeface="Wingdings" panose="05000000000000000000" pitchFamily="2" charset="2"/>
              <a:buChar char="ü"/>
            </a:pPr>
            <a:r>
              <a:rPr lang="en-US" sz="1800" dirty="0" smtClean="0">
                <a:latin typeface="Trebuchet MS" pitchFamily="34" charset="0"/>
              </a:rPr>
              <a:t>Pay attention to indicators and target at half implementation </a:t>
            </a:r>
          </a:p>
          <a:p>
            <a:pPr lvl="2">
              <a:lnSpc>
                <a:spcPct val="150000"/>
              </a:lnSpc>
              <a:buFont typeface="Wingdings" panose="05000000000000000000" pitchFamily="2" charset="2"/>
              <a:buChar char="Ø"/>
            </a:pPr>
            <a:r>
              <a:rPr lang="en-US" sz="1800" dirty="0" smtClean="0">
                <a:latin typeface="Trebuchet MS" pitchFamily="34" charset="0"/>
              </a:rPr>
              <a:t>lower than 75% =&gt; 10% </a:t>
            </a:r>
            <a:r>
              <a:rPr lang="en-US" sz="1800" dirty="0" err="1" smtClean="0">
                <a:latin typeface="Trebuchet MS" pitchFamily="34" charset="0"/>
              </a:rPr>
              <a:t>decommitment</a:t>
            </a:r>
            <a:endParaRPr lang="en-US" sz="1800" dirty="0" smtClean="0">
              <a:latin typeface="Trebuchet MS" pitchFamily="34" charset="0"/>
            </a:endParaRPr>
          </a:p>
          <a:p>
            <a:pPr lvl="2">
              <a:lnSpc>
                <a:spcPct val="150000"/>
              </a:lnSpc>
              <a:buFont typeface="Wingdings" panose="05000000000000000000" pitchFamily="2" charset="2"/>
              <a:buChar char="Ø"/>
            </a:pPr>
            <a:r>
              <a:rPr lang="en-US" sz="1800" dirty="0" smtClean="0">
                <a:latin typeface="Trebuchet MS" pitchFamily="34" charset="0"/>
              </a:rPr>
              <a:t>Lower than 50% =&gt; 25% </a:t>
            </a:r>
            <a:r>
              <a:rPr lang="en-US" sz="1800" dirty="0" err="1" smtClean="0">
                <a:latin typeface="Trebuchet MS" pitchFamily="34" charset="0"/>
              </a:rPr>
              <a:t>decommitment</a:t>
            </a:r>
            <a:endParaRPr lang="en-US" sz="1800" dirty="0" smtClean="0">
              <a:latin typeface="Trebuchet MS" pitchFamily="34" charset="0"/>
            </a:endParaRPr>
          </a:p>
          <a:p>
            <a:pPr lvl="1">
              <a:lnSpc>
                <a:spcPct val="150000"/>
              </a:lnSpc>
              <a:buFont typeface="Wingdings" panose="05000000000000000000" pitchFamily="2" charset="2"/>
              <a:buChar char="ü"/>
            </a:pPr>
            <a:r>
              <a:rPr lang="en-US" sz="1800" dirty="0" smtClean="0">
                <a:latin typeface="Trebuchet MS" pitchFamily="34" charset="0"/>
              </a:rPr>
              <a:t>Project </a:t>
            </a:r>
            <a:r>
              <a:rPr lang="en-US" sz="1800" dirty="0">
                <a:latin typeface="Trebuchet MS" pitchFamily="34" charset="0"/>
              </a:rPr>
              <a:t>Implementation Manual </a:t>
            </a:r>
            <a:r>
              <a:rPr lang="en-US" sz="1000" dirty="0">
                <a:latin typeface="Trebuchet MS" pitchFamily="34" charset="0"/>
              </a:rPr>
              <a:t>(</a:t>
            </a:r>
            <a:r>
              <a:rPr lang="en-US" sz="1000" dirty="0">
                <a:latin typeface="Trebuchet MS" pitchFamily="34" charset="0"/>
                <a:hlinkClick r:id="rId5"/>
              </a:rPr>
              <a:t>http://</a:t>
            </a:r>
            <a:r>
              <a:rPr lang="en-US" sz="1000" dirty="0" smtClean="0">
                <a:latin typeface="Trebuchet MS" pitchFamily="34" charset="0"/>
                <a:hlinkClick r:id="rId5"/>
              </a:rPr>
              <a:t>www.interregrobg.eu/en/rules-of-implementation/programme-rules/project-implementation-manual.html</a:t>
            </a:r>
            <a:r>
              <a:rPr lang="en-US" sz="1000" dirty="0" smtClean="0">
                <a:latin typeface="Trebuchet MS" pitchFamily="34" charset="0"/>
              </a:rPr>
              <a:t>)</a:t>
            </a:r>
          </a:p>
          <a:p>
            <a:pPr lvl="1">
              <a:lnSpc>
                <a:spcPct val="150000"/>
              </a:lnSpc>
              <a:buFont typeface="Wingdings" panose="05000000000000000000" pitchFamily="2" charset="2"/>
              <a:buChar char="ü"/>
            </a:pPr>
            <a:r>
              <a:rPr lang="en-US" sz="1800" dirty="0">
                <a:latin typeface="Trebuchet MS" pitchFamily="34" charset="0"/>
              </a:rPr>
              <a:t>Website (</a:t>
            </a:r>
            <a:r>
              <a:rPr lang="en-US" sz="1800" dirty="0">
                <a:latin typeface="Trebuchet MS" pitchFamily="34" charset="0"/>
                <a:hlinkClick r:id="rId6"/>
              </a:rPr>
              <a:t>http://www.interregrobg.eu/en/</a:t>
            </a:r>
            <a:r>
              <a:rPr lang="en-US" sz="1800" dirty="0">
                <a:latin typeface="Trebuchet MS" pitchFamily="34" charset="0"/>
              </a:rPr>
              <a:t>)</a:t>
            </a:r>
          </a:p>
          <a:p>
            <a:pPr marL="457200" lvl="1" indent="0">
              <a:buNone/>
            </a:pPr>
            <a:endParaRPr lang="en-US" sz="1800" dirty="0">
              <a:latin typeface="Trebuchet MS" pitchFamily="34" charset="0"/>
            </a:endParaRPr>
          </a:p>
          <a:p>
            <a:pPr marL="457200" lvl="1" indent="0">
              <a:buNone/>
            </a:pPr>
            <a:endParaRPr lang="en-US" sz="1800" dirty="0" smtClean="0">
              <a:latin typeface="Trebuchet MS" pitchFamily="34" charset="0"/>
            </a:endParaRPr>
          </a:p>
          <a:p>
            <a:pPr marL="457200" lvl="1" indent="0">
              <a:buNone/>
            </a:pPr>
            <a:endParaRPr lang="en-US" sz="1800" dirty="0" smtClean="0">
              <a:latin typeface="Trebuchet MS" pitchFamily="34" charset="0"/>
            </a:endParaRPr>
          </a:p>
          <a:p>
            <a:pPr marL="914400" lvl="1" indent="-457200">
              <a:buFont typeface="+mj-lt"/>
              <a:buAutoNum type="arabicPeriod"/>
            </a:pPr>
            <a:endParaRPr lang="en-US" sz="2000" dirty="0" smtClean="0">
              <a:latin typeface="Trebuchet MS" pitchFamily="34" charset="0"/>
            </a:endParaRPr>
          </a:p>
          <a:p>
            <a:pPr marL="457200" lvl="1" indent="0">
              <a:buNone/>
            </a:pPr>
            <a:endParaRPr lang="en-US" sz="2000" dirty="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0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sp>
        <p:nvSpPr>
          <p:cNvPr id="8" name="Title 1"/>
          <p:cNvSpPr txBox="1">
            <a:spLocks/>
          </p:cNvSpPr>
          <p:nvPr/>
        </p:nvSpPr>
        <p:spPr bwMode="auto">
          <a:xfrm>
            <a:off x="96982" y="6203156"/>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lvl="2">
              <a:buFont typeface="Wingdings" panose="05000000000000000000" pitchFamily="2" charset="2"/>
              <a:buChar char="Ø"/>
            </a:pPr>
            <a:endParaRPr lang="en-US" sz="2000" dirty="0">
              <a:latin typeface="Trebuchet MS" pitchFamily="34" charset="0"/>
              <a:cs typeface="+mn-cs"/>
            </a:endParaRPr>
          </a:p>
          <a:p>
            <a:pPr lvl="1"/>
            <a:r>
              <a:rPr lang="en-US" sz="2000" dirty="0">
                <a:solidFill>
                  <a:srgbClr val="FF0000"/>
                </a:solidFill>
                <a:latin typeface="Trebuchet MS" pitchFamily="34" charset="0"/>
              </a:rPr>
              <a:t>A functional partnership is essential!</a:t>
            </a:r>
          </a:p>
          <a:p>
            <a:pPr lvl="1"/>
            <a:endParaRPr lang="en-US" sz="1800" dirty="0">
              <a:latin typeface="Trebuchet MS" pitchFamily="34" charset="0"/>
            </a:endParaRPr>
          </a:p>
          <a:p>
            <a:pPr lvl="1"/>
            <a:endParaRPr lang="en-US" sz="1800" dirty="0">
              <a:latin typeface="Trebuchet MS" pitchFamily="34" charset="0"/>
            </a:endParaRPr>
          </a:p>
        </p:txBody>
      </p:sp>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81589" y="1143000"/>
            <a:ext cx="2581411" cy="1778701"/>
          </a:xfrm>
          <a:prstGeom prst="rect">
            <a:avLst/>
          </a:prstGeom>
        </p:spPr>
      </p:pic>
    </p:spTree>
    <p:extLst>
      <p:ext uri="{BB962C8B-B14F-4D97-AF65-F5344CB8AC3E}">
        <p14:creationId xmlns:p14="http://schemas.microsoft.com/office/powerpoint/2010/main" val="717341749"/>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76200" y="0"/>
            <a:ext cx="8229600" cy="1143000"/>
          </a:xfrm>
        </p:spPr>
        <p:txBody>
          <a:bodyPr/>
          <a:lstStyle/>
          <a:p>
            <a:r>
              <a:rPr lang="en-US" sz="2800" b="1" dirty="0" smtClean="0">
                <a:solidFill>
                  <a:srgbClr val="002060"/>
                </a:solidFill>
                <a:latin typeface="Trebuchet MS" panose="020B0603020202020204" pitchFamily="34" charset="0"/>
                <a:hlinkClick r:id="rId4" action="ppaction://hlinksldjump"/>
              </a:rPr>
              <a:t>Pre-contracting Documents</a:t>
            </a:r>
            <a:endParaRPr lang="en-US" sz="28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80818" y="557645"/>
            <a:ext cx="7391400" cy="6096000"/>
          </a:xfrm>
        </p:spPr>
        <p:txBody>
          <a:bodyPr/>
          <a:lstStyle/>
          <a:p>
            <a:pPr marL="457200" lvl="1" indent="0" algn="ctr">
              <a:buNone/>
            </a:pPr>
            <a:endParaRPr lang="en-US" sz="2400" dirty="0" smtClean="0">
              <a:latin typeface="Trebuchet MS" pitchFamily="34" charset="0"/>
            </a:endParaRPr>
          </a:p>
          <a:p>
            <a:pPr lvl="1">
              <a:lnSpc>
                <a:spcPct val="150000"/>
              </a:lnSpc>
              <a:buFont typeface="Wingdings" panose="05000000000000000000" pitchFamily="2" charset="2"/>
              <a:buChar char="ü"/>
            </a:pPr>
            <a:r>
              <a:rPr lang="en-US" sz="1800" dirty="0" smtClean="0">
                <a:latin typeface="Trebuchet MS" pitchFamily="34" charset="0"/>
              </a:rPr>
              <a:t>rights </a:t>
            </a:r>
            <a:r>
              <a:rPr lang="en-US" sz="1800" dirty="0">
                <a:latin typeface="Trebuchet MS" pitchFamily="34" charset="0"/>
              </a:rPr>
              <a:t>of </a:t>
            </a:r>
            <a:r>
              <a:rPr lang="en-US" sz="1800" dirty="0" smtClean="0">
                <a:latin typeface="Trebuchet MS" pitchFamily="34" charset="0"/>
              </a:rPr>
              <a:t>property/similar</a:t>
            </a:r>
          </a:p>
          <a:p>
            <a:pPr lvl="1">
              <a:lnSpc>
                <a:spcPct val="150000"/>
              </a:lnSpc>
              <a:buFont typeface="Wingdings" panose="05000000000000000000" pitchFamily="2" charset="2"/>
              <a:buChar char="ü"/>
            </a:pPr>
            <a:r>
              <a:rPr lang="en-US" sz="1800" dirty="0" smtClean="0">
                <a:latin typeface="Trebuchet MS" pitchFamily="34" charset="0"/>
              </a:rPr>
              <a:t>legal </a:t>
            </a:r>
            <a:r>
              <a:rPr lang="en-US" sz="1800" dirty="0">
                <a:latin typeface="Trebuchet MS" pitchFamily="34" charset="0"/>
              </a:rPr>
              <a:t>approvals for Annex 2: Feasibility </a:t>
            </a:r>
            <a:r>
              <a:rPr lang="en-US" sz="1800" dirty="0" smtClean="0">
                <a:latin typeface="Trebuchet MS" pitchFamily="34" charset="0"/>
              </a:rPr>
              <a:t>study/similar</a:t>
            </a:r>
          </a:p>
          <a:p>
            <a:pPr lvl="1">
              <a:lnSpc>
                <a:spcPct val="150000"/>
              </a:lnSpc>
              <a:buFont typeface="Wingdings" panose="05000000000000000000" pitchFamily="2" charset="2"/>
              <a:buChar char="ü"/>
            </a:pPr>
            <a:r>
              <a:rPr lang="en-US" sz="1800" dirty="0" smtClean="0">
                <a:latin typeface="Trebuchet MS" pitchFamily="34" charset="0"/>
              </a:rPr>
              <a:t>partnership agreement</a:t>
            </a:r>
            <a:endParaRPr lang="en-US" sz="1800" dirty="0">
              <a:latin typeface="Trebuchet MS" pitchFamily="34" charset="0"/>
            </a:endParaRPr>
          </a:p>
          <a:p>
            <a:pPr lvl="1">
              <a:lnSpc>
                <a:spcPct val="150000"/>
              </a:lnSpc>
              <a:buFont typeface="Wingdings" panose="05000000000000000000" pitchFamily="2" charset="2"/>
              <a:buChar char="ü"/>
            </a:pPr>
            <a:r>
              <a:rPr lang="en-US" sz="1800" dirty="0" smtClean="0">
                <a:latin typeface="Trebuchet MS" panose="020B0603020202020204" pitchFamily="34" charset="0"/>
              </a:rPr>
              <a:t>proof </a:t>
            </a:r>
            <a:r>
              <a:rPr lang="en-US" sz="1800" dirty="0">
                <a:latin typeface="Trebuchet MS" panose="020B0603020202020204" pitchFamily="34" charset="0"/>
              </a:rPr>
              <a:t>that there are no debts to the consolidated budgets or to the Programme </a:t>
            </a:r>
            <a:r>
              <a:rPr lang="en-US" sz="1800" dirty="0" smtClean="0">
                <a:latin typeface="Trebuchet MS" panose="020B0603020202020204" pitchFamily="34" charset="0"/>
              </a:rPr>
              <a:t>budget (fiscal records)</a:t>
            </a:r>
          </a:p>
          <a:p>
            <a:pPr lvl="1">
              <a:lnSpc>
                <a:spcPct val="150000"/>
              </a:lnSpc>
              <a:buFont typeface="Wingdings" panose="05000000000000000000" pitchFamily="2" charset="2"/>
              <a:buChar char="ü"/>
            </a:pPr>
            <a:r>
              <a:rPr lang="en-US" sz="1800" dirty="0" smtClean="0">
                <a:latin typeface="Trebuchet MS" panose="020B0603020202020204" pitchFamily="34" charset="0"/>
              </a:rPr>
              <a:t>Criminal records</a:t>
            </a:r>
          </a:p>
          <a:p>
            <a:pPr lvl="1">
              <a:lnSpc>
                <a:spcPct val="150000"/>
              </a:lnSpc>
              <a:buFont typeface="Wingdings" panose="05000000000000000000" pitchFamily="2" charset="2"/>
              <a:buChar char="ü"/>
            </a:pPr>
            <a:r>
              <a:rPr lang="en-US" sz="1800" dirty="0" smtClean="0">
                <a:latin typeface="Trebuchet MS" panose="020B0603020202020204" pitchFamily="34" charset="0"/>
              </a:rPr>
              <a:t>proof </a:t>
            </a:r>
            <a:r>
              <a:rPr lang="en-US" sz="1800" dirty="0">
                <a:latin typeface="Trebuchet MS" panose="020B0603020202020204" pitchFamily="34" charset="0"/>
              </a:rPr>
              <a:t>that the VAT is non-recoverable from other </a:t>
            </a:r>
            <a:r>
              <a:rPr lang="en-US" sz="1800" dirty="0" smtClean="0">
                <a:latin typeface="Trebuchet MS" panose="020B0603020202020204" pitchFamily="34" charset="0"/>
              </a:rPr>
              <a:t>sources (if you stated so)</a:t>
            </a:r>
          </a:p>
          <a:p>
            <a:pPr lvl="1">
              <a:lnSpc>
                <a:spcPct val="150000"/>
              </a:lnSpc>
              <a:buFont typeface="Wingdings" panose="05000000000000000000" pitchFamily="2" charset="2"/>
              <a:buChar char="ü"/>
            </a:pPr>
            <a:r>
              <a:rPr lang="en-US" sz="1800" dirty="0" smtClean="0">
                <a:latin typeface="Trebuchet MS" panose="020B0603020202020204" pitchFamily="34" charset="0"/>
              </a:rPr>
              <a:t>Proof of project budget reflected at the level of your institution budget (F98-RO)</a:t>
            </a:r>
          </a:p>
          <a:p>
            <a:pPr lvl="1">
              <a:lnSpc>
                <a:spcPct val="150000"/>
              </a:lnSpc>
              <a:buFont typeface="Wingdings" panose="05000000000000000000" pitchFamily="2" charset="2"/>
              <a:buChar char="ü"/>
            </a:pPr>
            <a:r>
              <a:rPr lang="en-US" sz="1800" dirty="0" smtClean="0">
                <a:latin typeface="Trebuchet MS" panose="020B0603020202020204" pitchFamily="34" charset="0"/>
              </a:rPr>
              <a:t>New legal documents</a:t>
            </a:r>
          </a:p>
          <a:p>
            <a:pPr lvl="1">
              <a:lnSpc>
                <a:spcPct val="150000"/>
              </a:lnSpc>
              <a:buFont typeface="Wingdings" panose="05000000000000000000" pitchFamily="2" charset="2"/>
              <a:buChar char="ü"/>
            </a:pPr>
            <a:r>
              <a:rPr lang="en-US" sz="1800" dirty="0" smtClean="0">
                <a:latin typeface="Trebuchet MS" panose="020B0603020202020204" pitchFamily="34" charset="0"/>
              </a:rPr>
              <a:t>Decision on availability of own resources</a:t>
            </a:r>
          </a:p>
          <a:p>
            <a:pPr lvl="1">
              <a:lnSpc>
                <a:spcPct val="150000"/>
              </a:lnSpc>
              <a:buFont typeface="Wingdings" panose="05000000000000000000" pitchFamily="2" charset="2"/>
              <a:buChar char="ü"/>
            </a:pPr>
            <a:r>
              <a:rPr lang="en-US" sz="1800" dirty="0" smtClean="0">
                <a:latin typeface="Trebuchet MS" panose="020B0603020202020204" pitchFamily="34" charset="0"/>
              </a:rPr>
              <a:t>Accounts (financial identification form)</a:t>
            </a:r>
          </a:p>
          <a:p>
            <a:pPr lvl="1">
              <a:lnSpc>
                <a:spcPct val="150000"/>
              </a:lnSpc>
              <a:buFont typeface="Wingdings" panose="05000000000000000000" pitchFamily="2" charset="2"/>
              <a:buChar char="ü"/>
            </a:pPr>
            <a:r>
              <a:rPr lang="en-US" sz="1800" dirty="0" smtClean="0">
                <a:latin typeface="Trebuchet MS" panose="020B0603020202020204" pitchFamily="34" charset="0"/>
              </a:rPr>
              <a:t>Declaration double financing, state aid </a:t>
            </a:r>
          </a:p>
          <a:p>
            <a:pPr lvl="1">
              <a:buFont typeface="Wingdings" panose="05000000000000000000" pitchFamily="2" charset="2"/>
              <a:buChar char="ü"/>
            </a:pPr>
            <a:endParaRPr lang="en-US" sz="2000" dirty="0">
              <a:latin typeface="Trebuchet MS" pitchFamily="34" charset="0"/>
            </a:endParaRPr>
          </a:p>
          <a:p>
            <a:pPr marL="457200" lvl="1" indent="0">
              <a:buNone/>
            </a:pPr>
            <a:endParaRPr lang="en-US" sz="2000" dirty="0">
              <a:latin typeface="Trebuchet MS" pitchFamily="34" charset="0"/>
            </a:endParaRPr>
          </a:p>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a:latin typeface="Trebuchet MS" pitchFamily="34" charset="0"/>
            </a:endParaRP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62800" y="2286000"/>
            <a:ext cx="1895475" cy="2409825"/>
          </a:xfrm>
          <a:prstGeom prst="rect">
            <a:avLst/>
          </a:prstGeom>
        </p:spPr>
      </p:pic>
    </p:spTree>
    <p:extLst>
      <p:ext uri="{BB962C8B-B14F-4D97-AF65-F5344CB8AC3E}">
        <p14:creationId xmlns:p14="http://schemas.microsoft.com/office/powerpoint/2010/main" val="649656390"/>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8600" y="0"/>
            <a:ext cx="8229600" cy="1143000"/>
          </a:xfrm>
        </p:spPr>
        <p:txBody>
          <a:bodyPr/>
          <a:lstStyle/>
          <a:p>
            <a:r>
              <a:rPr lang="en-US" sz="3600" dirty="0" smtClean="0">
                <a:solidFill>
                  <a:srgbClr val="00B050"/>
                </a:solidFill>
                <a:latin typeface="Trebuchet MS" panose="020B0603020202020204" pitchFamily="34" charset="0"/>
              </a:rPr>
              <a:t>Estimated</a:t>
            </a:r>
            <a:r>
              <a:rPr lang="en-US" sz="3600" dirty="0" smtClean="0">
                <a:solidFill>
                  <a:srgbClr val="FF0000"/>
                </a:solidFill>
                <a:latin typeface="Trebuchet MS" panose="020B0603020202020204" pitchFamily="34" charset="0"/>
              </a:rPr>
              <a:t> </a:t>
            </a:r>
            <a:r>
              <a:rPr lang="en-US" sz="3600" dirty="0" smtClean="0">
                <a:solidFill>
                  <a:schemeClr val="bg2">
                    <a:lumMod val="10000"/>
                  </a:schemeClr>
                </a:solidFill>
                <a:latin typeface="Trebuchet MS" panose="020B0603020202020204" pitchFamily="34" charset="0"/>
              </a:rPr>
              <a:t>schedule</a:t>
            </a:r>
            <a:endParaRPr lang="en-US" sz="3600" dirty="0">
              <a:solidFill>
                <a:schemeClr val="bg2">
                  <a:lumMod val="10000"/>
                </a:schemeClr>
              </a:solidFill>
              <a:latin typeface="Trebuchet MS" panose="020B0603020202020204" pitchFamily="34" charset="0"/>
            </a:endParaRPr>
          </a:p>
        </p:txBody>
      </p:sp>
      <p:sp>
        <p:nvSpPr>
          <p:cNvPr id="29" name="Freeform 28"/>
          <p:cNvSpPr/>
          <p:nvPr/>
        </p:nvSpPr>
        <p:spPr>
          <a:xfrm>
            <a:off x="469849" y="4206062"/>
            <a:ext cx="1004475" cy="723900"/>
          </a:xfrm>
          <a:custGeom>
            <a:avLst/>
            <a:gdLst>
              <a:gd name="connsiteX0" fmla="*/ 0 w 1415305"/>
              <a:gd name="connsiteY0" fmla="*/ 0 h 990714"/>
              <a:gd name="connsiteX1" fmla="*/ 919948 w 1415305"/>
              <a:gd name="connsiteY1" fmla="*/ 0 h 990714"/>
              <a:gd name="connsiteX2" fmla="*/ 1415305 w 1415305"/>
              <a:gd name="connsiteY2" fmla="*/ 495357 h 990714"/>
              <a:gd name="connsiteX3" fmla="*/ 919948 w 1415305"/>
              <a:gd name="connsiteY3" fmla="*/ 990714 h 990714"/>
              <a:gd name="connsiteX4" fmla="*/ 0 w 1415305"/>
              <a:gd name="connsiteY4" fmla="*/ 990714 h 990714"/>
              <a:gd name="connsiteX5" fmla="*/ 495357 w 1415305"/>
              <a:gd name="connsiteY5" fmla="*/ 495357 h 990714"/>
              <a:gd name="connsiteX6" fmla="*/ 0 w 1415305"/>
              <a:gd name="connsiteY6" fmla="*/ 0 h 99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5305" h="990714">
                <a:moveTo>
                  <a:pt x="1415304" y="0"/>
                </a:moveTo>
                <a:lnTo>
                  <a:pt x="1415304" y="643964"/>
                </a:lnTo>
                <a:lnTo>
                  <a:pt x="707653" y="990714"/>
                </a:lnTo>
                <a:lnTo>
                  <a:pt x="1" y="643964"/>
                </a:lnTo>
                <a:lnTo>
                  <a:pt x="1" y="0"/>
                </a:lnTo>
                <a:lnTo>
                  <a:pt x="707653" y="346750"/>
                </a:lnTo>
                <a:lnTo>
                  <a:pt x="1415304"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971" tIns="509327" rIns="13970" bIns="509328" numCol="1" spcCol="1270" anchor="ctr" anchorCtr="0">
            <a:noAutofit/>
          </a:bodyPr>
          <a:lstStyle/>
          <a:p>
            <a:pPr lvl="0" algn="ctr" defTabSz="977900">
              <a:lnSpc>
                <a:spcPct val="90000"/>
              </a:lnSpc>
              <a:spcBef>
                <a:spcPct val="0"/>
              </a:spcBef>
              <a:spcAft>
                <a:spcPct val="35000"/>
              </a:spcAft>
            </a:pPr>
            <a:r>
              <a:rPr lang="en-US" sz="1600" dirty="0" smtClean="0"/>
              <a:t>31.08</a:t>
            </a:r>
            <a:endParaRPr lang="en-US" sz="1600" kern="1200" dirty="0"/>
          </a:p>
        </p:txBody>
      </p:sp>
      <p:sp>
        <p:nvSpPr>
          <p:cNvPr id="7" name="Freeform 6"/>
          <p:cNvSpPr/>
          <p:nvPr/>
        </p:nvSpPr>
        <p:spPr>
          <a:xfrm>
            <a:off x="400905" y="1213059"/>
            <a:ext cx="1004475" cy="685800"/>
          </a:xfrm>
          <a:custGeom>
            <a:avLst/>
            <a:gdLst>
              <a:gd name="connsiteX0" fmla="*/ 0 w 1415305"/>
              <a:gd name="connsiteY0" fmla="*/ 0 h 990714"/>
              <a:gd name="connsiteX1" fmla="*/ 919948 w 1415305"/>
              <a:gd name="connsiteY1" fmla="*/ 0 h 990714"/>
              <a:gd name="connsiteX2" fmla="*/ 1415305 w 1415305"/>
              <a:gd name="connsiteY2" fmla="*/ 495357 h 990714"/>
              <a:gd name="connsiteX3" fmla="*/ 919948 w 1415305"/>
              <a:gd name="connsiteY3" fmla="*/ 990714 h 990714"/>
              <a:gd name="connsiteX4" fmla="*/ 0 w 1415305"/>
              <a:gd name="connsiteY4" fmla="*/ 990714 h 990714"/>
              <a:gd name="connsiteX5" fmla="*/ 495357 w 1415305"/>
              <a:gd name="connsiteY5" fmla="*/ 495357 h 990714"/>
              <a:gd name="connsiteX6" fmla="*/ 0 w 1415305"/>
              <a:gd name="connsiteY6" fmla="*/ 0 h 99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5305" h="990714">
                <a:moveTo>
                  <a:pt x="1415304" y="0"/>
                </a:moveTo>
                <a:lnTo>
                  <a:pt x="1415304" y="643964"/>
                </a:lnTo>
                <a:lnTo>
                  <a:pt x="707653" y="990714"/>
                </a:lnTo>
                <a:lnTo>
                  <a:pt x="1" y="643964"/>
                </a:lnTo>
                <a:lnTo>
                  <a:pt x="1" y="0"/>
                </a:lnTo>
                <a:lnTo>
                  <a:pt x="707653" y="346750"/>
                </a:lnTo>
                <a:lnTo>
                  <a:pt x="1415304"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971" tIns="509327" rIns="13970" bIns="509328" numCol="1" spcCol="1270" anchor="ctr" anchorCtr="0">
            <a:noAutofit/>
          </a:bodyPr>
          <a:lstStyle/>
          <a:p>
            <a:pPr lvl="0" algn="ctr" defTabSz="977900">
              <a:lnSpc>
                <a:spcPct val="90000"/>
              </a:lnSpc>
              <a:spcBef>
                <a:spcPct val="0"/>
              </a:spcBef>
              <a:spcAft>
                <a:spcPct val="35000"/>
              </a:spcAft>
            </a:pPr>
            <a:r>
              <a:rPr lang="en-US" sz="1600" dirty="0" smtClean="0"/>
              <a:t>15</a:t>
            </a:r>
            <a:r>
              <a:rPr lang="en-US" sz="1600" kern="1200" dirty="0" smtClean="0"/>
              <a:t>.05</a:t>
            </a:r>
            <a:endParaRPr lang="en-US" sz="1600" kern="1200" dirty="0"/>
          </a:p>
        </p:txBody>
      </p:sp>
      <p:sp>
        <p:nvSpPr>
          <p:cNvPr id="8" name="Freeform 7"/>
          <p:cNvSpPr/>
          <p:nvPr/>
        </p:nvSpPr>
        <p:spPr>
          <a:xfrm>
            <a:off x="1630590" y="1076619"/>
            <a:ext cx="7339424" cy="737907"/>
          </a:xfrm>
          <a:custGeom>
            <a:avLst/>
            <a:gdLst>
              <a:gd name="connsiteX0" fmla="*/ 153328 w 919948"/>
              <a:gd name="connsiteY0" fmla="*/ 0 h 7238885"/>
              <a:gd name="connsiteX1" fmla="*/ 766620 w 919948"/>
              <a:gd name="connsiteY1" fmla="*/ 0 h 7238885"/>
              <a:gd name="connsiteX2" fmla="*/ 919948 w 919948"/>
              <a:gd name="connsiteY2" fmla="*/ 153328 h 7238885"/>
              <a:gd name="connsiteX3" fmla="*/ 919948 w 919948"/>
              <a:gd name="connsiteY3" fmla="*/ 7238885 h 7238885"/>
              <a:gd name="connsiteX4" fmla="*/ 919948 w 919948"/>
              <a:gd name="connsiteY4" fmla="*/ 7238885 h 7238885"/>
              <a:gd name="connsiteX5" fmla="*/ 0 w 919948"/>
              <a:gd name="connsiteY5" fmla="*/ 7238885 h 7238885"/>
              <a:gd name="connsiteX6" fmla="*/ 0 w 919948"/>
              <a:gd name="connsiteY6" fmla="*/ 7238885 h 7238885"/>
              <a:gd name="connsiteX7" fmla="*/ 0 w 919948"/>
              <a:gd name="connsiteY7" fmla="*/ 153328 h 7238885"/>
              <a:gd name="connsiteX8" fmla="*/ 153328 w 919948"/>
              <a:gd name="connsiteY8" fmla="*/ 0 h 723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948" h="7238885">
                <a:moveTo>
                  <a:pt x="919948" y="1206510"/>
                </a:moveTo>
                <a:lnTo>
                  <a:pt x="919948" y="6032375"/>
                </a:lnTo>
                <a:cubicBezTo>
                  <a:pt x="919948" y="6698712"/>
                  <a:pt x="911224" y="7238881"/>
                  <a:pt x="900462" y="7238881"/>
                </a:cubicBezTo>
                <a:lnTo>
                  <a:pt x="0" y="7238881"/>
                </a:lnTo>
                <a:lnTo>
                  <a:pt x="0" y="7238881"/>
                </a:lnTo>
                <a:lnTo>
                  <a:pt x="0" y="4"/>
                </a:lnTo>
                <a:lnTo>
                  <a:pt x="0" y="4"/>
                </a:lnTo>
                <a:lnTo>
                  <a:pt x="900462" y="4"/>
                </a:lnTo>
                <a:cubicBezTo>
                  <a:pt x="911224" y="4"/>
                  <a:pt x="919948" y="540173"/>
                  <a:pt x="919948" y="120651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61418" rIns="61418" bIns="61419" numCol="1" spcCol="1270" anchor="ctr" anchorCtr="0">
            <a:noAutofit/>
          </a:bodyPr>
          <a:lstStyle/>
          <a:p>
            <a:pPr marL="228600" lvl="1" indent="-228600" algn="l" defTabSz="1155700">
              <a:lnSpc>
                <a:spcPct val="90000"/>
              </a:lnSpc>
              <a:spcBef>
                <a:spcPct val="0"/>
              </a:spcBef>
              <a:spcAft>
                <a:spcPct val="15000"/>
              </a:spcAft>
              <a:buChar char="••"/>
            </a:pPr>
            <a:r>
              <a:rPr lang="en-US" kern="1200" dirty="0" smtClean="0">
                <a:solidFill>
                  <a:srgbClr val="FF0000"/>
                </a:solidFill>
              </a:rPr>
              <a:t>Deadlin</a:t>
            </a:r>
            <a:r>
              <a:rPr lang="en-US" dirty="0" smtClean="0">
                <a:solidFill>
                  <a:srgbClr val="FF0000"/>
                </a:solidFill>
              </a:rPr>
              <a:t>e EOI</a:t>
            </a:r>
            <a:endParaRPr lang="en-US" kern="1200" dirty="0">
              <a:solidFill>
                <a:srgbClr val="FF0000"/>
              </a:solidFill>
            </a:endParaRPr>
          </a:p>
        </p:txBody>
      </p:sp>
      <p:sp>
        <p:nvSpPr>
          <p:cNvPr id="9" name="Freeform 8"/>
          <p:cNvSpPr/>
          <p:nvPr/>
        </p:nvSpPr>
        <p:spPr>
          <a:xfrm>
            <a:off x="395121" y="2184862"/>
            <a:ext cx="1004475" cy="803381"/>
          </a:xfrm>
          <a:custGeom>
            <a:avLst/>
            <a:gdLst>
              <a:gd name="connsiteX0" fmla="*/ 0 w 1415305"/>
              <a:gd name="connsiteY0" fmla="*/ 0 h 990714"/>
              <a:gd name="connsiteX1" fmla="*/ 919948 w 1415305"/>
              <a:gd name="connsiteY1" fmla="*/ 0 h 990714"/>
              <a:gd name="connsiteX2" fmla="*/ 1415305 w 1415305"/>
              <a:gd name="connsiteY2" fmla="*/ 495357 h 990714"/>
              <a:gd name="connsiteX3" fmla="*/ 919948 w 1415305"/>
              <a:gd name="connsiteY3" fmla="*/ 990714 h 990714"/>
              <a:gd name="connsiteX4" fmla="*/ 0 w 1415305"/>
              <a:gd name="connsiteY4" fmla="*/ 990714 h 990714"/>
              <a:gd name="connsiteX5" fmla="*/ 495357 w 1415305"/>
              <a:gd name="connsiteY5" fmla="*/ 495357 h 990714"/>
              <a:gd name="connsiteX6" fmla="*/ 0 w 1415305"/>
              <a:gd name="connsiteY6" fmla="*/ 0 h 99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5305" h="990714">
                <a:moveTo>
                  <a:pt x="1415304" y="0"/>
                </a:moveTo>
                <a:lnTo>
                  <a:pt x="1415304" y="643964"/>
                </a:lnTo>
                <a:lnTo>
                  <a:pt x="707653" y="990714"/>
                </a:lnTo>
                <a:lnTo>
                  <a:pt x="1" y="643964"/>
                </a:lnTo>
                <a:lnTo>
                  <a:pt x="1" y="0"/>
                </a:lnTo>
                <a:lnTo>
                  <a:pt x="707653" y="346750"/>
                </a:lnTo>
                <a:lnTo>
                  <a:pt x="1415304"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971" tIns="509327" rIns="13970" bIns="509328" numCol="1" spcCol="1270" anchor="ctr" anchorCtr="0">
            <a:noAutofit/>
          </a:bodyPr>
          <a:lstStyle/>
          <a:p>
            <a:pPr lvl="0" algn="ctr" defTabSz="977900">
              <a:lnSpc>
                <a:spcPct val="90000"/>
              </a:lnSpc>
              <a:spcBef>
                <a:spcPct val="0"/>
              </a:spcBef>
              <a:spcAft>
                <a:spcPct val="35000"/>
              </a:spcAft>
            </a:pPr>
            <a:r>
              <a:rPr lang="en-US" sz="1600" dirty="0" smtClean="0"/>
              <a:t>15.06</a:t>
            </a:r>
            <a:endParaRPr lang="en-US" sz="1600" kern="1200" dirty="0"/>
          </a:p>
        </p:txBody>
      </p:sp>
      <p:sp>
        <p:nvSpPr>
          <p:cNvPr id="10" name="Freeform 9"/>
          <p:cNvSpPr/>
          <p:nvPr/>
        </p:nvSpPr>
        <p:spPr>
          <a:xfrm>
            <a:off x="1630590" y="2139703"/>
            <a:ext cx="7339424" cy="770881"/>
          </a:xfrm>
          <a:custGeom>
            <a:avLst/>
            <a:gdLst>
              <a:gd name="connsiteX0" fmla="*/ 153328 w 919948"/>
              <a:gd name="connsiteY0" fmla="*/ 0 h 7238885"/>
              <a:gd name="connsiteX1" fmla="*/ 766620 w 919948"/>
              <a:gd name="connsiteY1" fmla="*/ 0 h 7238885"/>
              <a:gd name="connsiteX2" fmla="*/ 919948 w 919948"/>
              <a:gd name="connsiteY2" fmla="*/ 153328 h 7238885"/>
              <a:gd name="connsiteX3" fmla="*/ 919948 w 919948"/>
              <a:gd name="connsiteY3" fmla="*/ 7238885 h 7238885"/>
              <a:gd name="connsiteX4" fmla="*/ 919948 w 919948"/>
              <a:gd name="connsiteY4" fmla="*/ 7238885 h 7238885"/>
              <a:gd name="connsiteX5" fmla="*/ 0 w 919948"/>
              <a:gd name="connsiteY5" fmla="*/ 7238885 h 7238885"/>
              <a:gd name="connsiteX6" fmla="*/ 0 w 919948"/>
              <a:gd name="connsiteY6" fmla="*/ 7238885 h 7238885"/>
              <a:gd name="connsiteX7" fmla="*/ 0 w 919948"/>
              <a:gd name="connsiteY7" fmla="*/ 153328 h 7238885"/>
              <a:gd name="connsiteX8" fmla="*/ 153328 w 919948"/>
              <a:gd name="connsiteY8" fmla="*/ 0 h 723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948" h="7238885">
                <a:moveTo>
                  <a:pt x="919948" y="1206510"/>
                </a:moveTo>
                <a:lnTo>
                  <a:pt x="919948" y="6032375"/>
                </a:lnTo>
                <a:cubicBezTo>
                  <a:pt x="919948" y="6698712"/>
                  <a:pt x="911224" y="7238881"/>
                  <a:pt x="900462" y="7238881"/>
                </a:cubicBezTo>
                <a:lnTo>
                  <a:pt x="0" y="7238881"/>
                </a:lnTo>
                <a:lnTo>
                  <a:pt x="0" y="7238881"/>
                </a:lnTo>
                <a:lnTo>
                  <a:pt x="0" y="4"/>
                </a:lnTo>
                <a:lnTo>
                  <a:pt x="0" y="4"/>
                </a:lnTo>
                <a:lnTo>
                  <a:pt x="900462" y="4"/>
                </a:lnTo>
                <a:cubicBezTo>
                  <a:pt x="911224" y="4"/>
                  <a:pt x="919948" y="540173"/>
                  <a:pt x="919948" y="120651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61418" rIns="61418" bIns="61419" numCol="1" spcCol="1270" anchor="ctr" anchorCtr="0">
            <a:noAutofit/>
          </a:bodyPr>
          <a:lstStyle/>
          <a:p>
            <a:pPr marL="228600" lvl="1" indent="-228600" defTabSz="1155700">
              <a:lnSpc>
                <a:spcPct val="90000"/>
              </a:lnSpc>
              <a:spcAft>
                <a:spcPct val="15000"/>
              </a:spcAft>
              <a:buChar char="••"/>
            </a:pPr>
            <a:endParaRPr lang="en-US" dirty="0"/>
          </a:p>
          <a:p>
            <a:pPr marL="228600" lvl="1" indent="-228600" defTabSz="1155700">
              <a:lnSpc>
                <a:spcPct val="90000"/>
              </a:lnSpc>
              <a:spcAft>
                <a:spcPct val="15000"/>
              </a:spcAft>
              <a:buChar char="••"/>
            </a:pPr>
            <a:r>
              <a:rPr lang="en-US" dirty="0" smtClean="0"/>
              <a:t>Evaluation</a:t>
            </a:r>
            <a:endParaRPr lang="en-US" dirty="0"/>
          </a:p>
        </p:txBody>
      </p:sp>
      <p:sp>
        <p:nvSpPr>
          <p:cNvPr id="30" name="Freeform 29"/>
          <p:cNvSpPr/>
          <p:nvPr/>
        </p:nvSpPr>
        <p:spPr>
          <a:xfrm>
            <a:off x="1665226" y="3042089"/>
            <a:ext cx="7339424" cy="838200"/>
          </a:xfrm>
          <a:custGeom>
            <a:avLst/>
            <a:gdLst>
              <a:gd name="connsiteX0" fmla="*/ 153328 w 919948"/>
              <a:gd name="connsiteY0" fmla="*/ 0 h 7238885"/>
              <a:gd name="connsiteX1" fmla="*/ 766620 w 919948"/>
              <a:gd name="connsiteY1" fmla="*/ 0 h 7238885"/>
              <a:gd name="connsiteX2" fmla="*/ 919948 w 919948"/>
              <a:gd name="connsiteY2" fmla="*/ 153328 h 7238885"/>
              <a:gd name="connsiteX3" fmla="*/ 919948 w 919948"/>
              <a:gd name="connsiteY3" fmla="*/ 7238885 h 7238885"/>
              <a:gd name="connsiteX4" fmla="*/ 919948 w 919948"/>
              <a:gd name="connsiteY4" fmla="*/ 7238885 h 7238885"/>
              <a:gd name="connsiteX5" fmla="*/ 0 w 919948"/>
              <a:gd name="connsiteY5" fmla="*/ 7238885 h 7238885"/>
              <a:gd name="connsiteX6" fmla="*/ 0 w 919948"/>
              <a:gd name="connsiteY6" fmla="*/ 7238885 h 7238885"/>
              <a:gd name="connsiteX7" fmla="*/ 0 w 919948"/>
              <a:gd name="connsiteY7" fmla="*/ 153328 h 7238885"/>
              <a:gd name="connsiteX8" fmla="*/ 153328 w 919948"/>
              <a:gd name="connsiteY8" fmla="*/ 0 h 723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948" h="7238885">
                <a:moveTo>
                  <a:pt x="919948" y="1206510"/>
                </a:moveTo>
                <a:lnTo>
                  <a:pt x="919948" y="6032375"/>
                </a:lnTo>
                <a:cubicBezTo>
                  <a:pt x="919948" y="6698712"/>
                  <a:pt x="911224" y="7238881"/>
                  <a:pt x="900462" y="7238881"/>
                </a:cubicBezTo>
                <a:lnTo>
                  <a:pt x="0" y="7238881"/>
                </a:lnTo>
                <a:lnTo>
                  <a:pt x="0" y="7238881"/>
                </a:lnTo>
                <a:lnTo>
                  <a:pt x="0" y="4"/>
                </a:lnTo>
                <a:lnTo>
                  <a:pt x="0" y="4"/>
                </a:lnTo>
                <a:lnTo>
                  <a:pt x="900462" y="4"/>
                </a:lnTo>
                <a:cubicBezTo>
                  <a:pt x="911224" y="4"/>
                  <a:pt x="919948" y="540173"/>
                  <a:pt x="919948" y="120651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61418" rIns="61418" bIns="61419" numCol="1" spcCol="1270" anchor="ctr" anchorCtr="0">
            <a:noAutofit/>
          </a:bodyPr>
          <a:lstStyle/>
          <a:p>
            <a:pPr marL="228600" lvl="1" indent="-228600" algn="l" defTabSz="1155700">
              <a:lnSpc>
                <a:spcPct val="90000"/>
              </a:lnSpc>
              <a:spcBef>
                <a:spcPct val="0"/>
              </a:spcBef>
              <a:spcAft>
                <a:spcPct val="15000"/>
              </a:spcAft>
              <a:buChar char="••"/>
            </a:pPr>
            <a:endParaRPr lang="en-US" sz="2000" kern="1200" dirty="0" smtClean="0"/>
          </a:p>
          <a:p>
            <a:pPr marL="228600" lvl="1" indent="-228600" algn="l" defTabSz="1155700">
              <a:lnSpc>
                <a:spcPct val="90000"/>
              </a:lnSpc>
              <a:spcBef>
                <a:spcPct val="0"/>
              </a:spcBef>
              <a:spcAft>
                <a:spcPct val="15000"/>
              </a:spcAft>
              <a:buChar char="••"/>
            </a:pPr>
            <a:r>
              <a:rPr lang="en-US" dirty="0" smtClean="0"/>
              <a:t>Monitoring Committee-MC decision on selection of EOI</a:t>
            </a:r>
            <a:endParaRPr lang="en-US" dirty="0"/>
          </a:p>
          <a:p>
            <a:pPr marL="228600" lvl="1" indent="-228600" algn="l" defTabSz="1155700">
              <a:lnSpc>
                <a:spcPct val="90000"/>
              </a:lnSpc>
              <a:spcBef>
                <a:spcPct val="0"/>
              </a:spcBef>
              <a:spcAft>
                <a:spcPct val="15000"/>
              </a:spcAft>
              <a:buChar char="••"/>
            </a:pPr>
            <a:endParaRPr lang="en-US" sz="2600" kern="1200" dirty="0"/>
          </a:p>
        </p:txBody>
      </p:sp>
      <p:sp>
        <p:nvSpPr>
          <p:cNvPr id="32" name="Freeform 31"/>
          <p:cNvSpPr/>
          <p:nvPr/>
        </p:nvSpPr>
        <p:spPr>
          <a:xfrm>
            <a:off x="472158" y="6001469"/>
            <a:ext cx="1004475" cy="734961"/>
          </a:xfrm>
          <a:custGeom>
            <a:avLst/>
            <a:gdLst>
              <a:gd name="connsiteX0" fmla="*/ 0 w 1415305"/>
              <a:gd name="connsiteY0" fmla="*/ 0 h 990714"/>
              <a:gd name="connsiteX1" fmla="*/ 919948 w 1415305"/>
              <a:gd name="connsiteY1" fmla="*/ 0 h 990714"/>
              <a:gd name="connsiteX2" fmla="*/ 1415305 w 1415305"/>
              <a:gd name="connsiteY2" fmla="*/ 495357 h 990714"/>
              <a:gd name="connsiteX3" fmla="*/ 919948 w 1415305"/>
              <a:gd name="connsiteY3" fmla="*/ 990714 h 990714"/>
              <a:gd name="connsiteX4" fmla="*/ 0 w 1415305"/>
              <a:gd name="connsiteY4" fmla="*/ 990714 h 990714"/>
              <a:gd name="connsiteX5" fmla="*/ 495357 w 1415305"/>
              <a:gd name="connsiteY5" fmla="*/ 495357 h 990714"/>
              <a:gd name="connsiteX6" fmla="*/ 0 w 1415305"/>
              <a:gd name="connsiteY6" fmla="*/ 0 h 99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5305" h="990714">
                <a:moveTo>
                  <a:pt x="1415304" y="0"/>
                </a:moveTo>
                <a:lnTo>
                  <a:pt x="1415304" y="643964"/>
                </a:lnTo>
                <a:lnTo>
                  <a:pt x="707653" y="990714"/>
                </a:lnTo>
                <a:lnTo>
                  <a:pt x="1" y="643964"/>
                </a:lnTo>
                <a:lnTo>
                  <a:pt x="1" y="0"/>
                </a:lnTo>
                <a:lnTo>
                  <a:pt x="707653" y="346750"/>
                </a:lnTo>
                <a:lnTo>
                  <a:pt x="1415304"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971" tIns="509327" rIns="13970" bIns="509328" numCol="1" spcCol="1270" anchor="ctr" anchorCtr="0">
            <a:noAutofit/>
          </a:bodyPr>
          <a:lstStyle/>
          <a:p>
            <a:pPr lvl="0" algn="ctr" defTabSz="977900">
              <a:lnSpc>
                <a:spcPct val="90000"/>
              </a:lnSpc>
              <a:spcBef>
                <a:spcPct val="0"/>
              </a:spcBef>
              <a:spcAft>
                <a:spcPct val="35000"/>
              </a:spcAft>
            </a:pPr>
            <a:r>
              <a:rPr lang="en-US" sz="1600" dirty="0" smtClean="0"/>
              <a:t>30.11</a:t>
            </a:r>
            <a:endParaRPr lang="en-US" sz="1600" kern="1200" dirty="0"/>
          </a:p>
        </p:txBody>
      </p:sp>
      <p:sp>
        <p:nvSpPr>
          <p:cNvPr id="33" name="Freeform 32"/>
          <p:cNvSpPr/>
          <p:nvPr/>
        </p:nvSpPr>
        <p:spPr>
          <a:xfrm>
            <a:off x="1630590" y="4128637"/>
            <a:ext cx="7339424" cy="685800"/>
          </a:xfrm>
          <a:custGeom>
            <a:avLst/>
            <a:gdLst>
              <a:gd name="connsiteX0" fmla="*/ 153328 w 919948"/>
              <a:gd name="connsiteY0" fmla="*/ 0 h 7238885"/>
              <a:gd name="connsiteX1" fmla="*/ 766620 w 919948"/>
              <a:gd name="connsiteY1" fmla="*/ 0 h 7238885"/>
              <a:gd name="connsiteX2" fmla="*/ 919948 w 919948"/>
              <a:gd name="connsiteY2" fmla="*/ 153328 h 7238885"/>
              <a:gd name="connsiteX3" fmla="*/ 919948 w 919948"/>
              <a:gd name="connsiteY3" fmla="*/ 7238885 h 7238885"/>
              <a:gd name="connsiteX4" fmla="*/ 919948 w 919948"/>
              <a:gd name="connsiteY4" fmla="*/ 7238885 h 7238885"/>
              <a:gd name="connsiteX5" fmla="*/ 0 w 919948"/>
              <a:gd name="connsiteY5" fmla="*/ 7238885 h 7238885"/>
              <a:gd name="connsiteX6" fmla="*/ 0 w 919948"/>
              <a:gd name="connsiteY6" fmla="*/ 7238885 h 7238885"/>
              <a:gd name="connsiteX7" fmla="*/ 0 w 919948"/>
              <a:gd name="connsiteY7" fmla="*/ 153328 h 7238885"/>
              <a:gd name="connsiteX8" fmla="*/ 153328 w 919948"/>
              <a:gd name="connsiteY8" fmla="*/ 0 h 723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948" h="7238885">
                <a:moveTo>
                  <a:pt x="919948" y="1206510"/>
                </a:moveTo>
                <a:lnTo>
                  <a:pt x="919948" y="6032375"/>
                </a:lnTo>
                <a:cubicBezTo>
                  <a:pt x="919948" y="6698712"/>
                  <a:pt x="911224" y="7238881"/>
                  <a:pt x="900462" y="7238881"/>
                </a:cubicBezTo>
                <a:lnTo>
                  <a:pt x="0" y="7238881"/>
                </a:lnTo>
                <a:lnTo>
                  <a:pt x="0" y="7238881"/>
                </a:lnTo>
                <a:lnTo>
                  <a:pt x="0" y="4"/>
                </a:lnTo>
                <a:lnTo>
                  <a:pt x="0" y="4"/>
                </a:lnTo>
                <a:lnTo>
                  <a:pt x="900462" y="4"/>
                </a:lnTo>
                <a:cubicBezTo>
                  <a:pt x="911224" y="4"/>
                  <a:pt x="919948" y="540173"/>
                  <a:pt x="919948" y="120651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61418" rIns="61418" bIns="61419" numCol="1" spcCol="1270" anchor="ctr" anchorCtr="0">
            <a:noAutofit/>
          </a:bodyPr>
          <a:lstStyle/>
          <a:p>
            <a:pPr marL="228600" lvl="1" indent="-228600" algn="l" defTabSz="1155700">
              <a:lnSpc>
                <a:spcPct val="90000"/>
              </a:lnSpc>
              <a:spcBef>
                <a:spcPct val="0"/>
              </a:spcBef>
              <a:spcAft>
                <a:spcPct val="15000"/>
              </a:spcAft>
              <a:buChar char="••"/>
            </a:pPr>
            <a:r>
              <a:rPr lang="en-US" kern="1200" dirty="0" smtClean="0"/>
              <a:t>Estimated deadline full application form (at least 1.5 months from MC decision on EOIs)</a:t>
            </a:r>
            <a:endParaRPr lang="en-US" dirty="0"/>
          </a:p>
        </p:txBody>
      </p:sp>
      <p:sp>
        <p:nvSpPr>
          <p:cNvPr id="12" name="Freeform 11"/>
          <p:cNvSpPr/>
          <p:nvPr/>
        </p:nvSpPr>
        <p:spPr>
          <a:xfrm>
            <a:off x="1644445" y="4953000"/>
            <a:ext cx="7339424" cy="770881"/>
          </a:xfrm>
          <a:custGeom>
            <a:avLst/>
            <a:gdLst>
              <a:gd name="connsiteX0" fmla="*/ 153328 w 919948"/>
              <a:gd name="connsiteY0" fmla="*/ 0 h 7238885"/>
              <a:gd name="connsiteX1" fmla="*/ 766620 w 919948"/>
              <a:gd name="connsiteY1" fmla="*/ 0 h 7238885"/>
              <a:gd name="connsiteX2" fmla="*/ 919948 w 919948"/>
              <a:gd name="connsiteY2" fmla="*/ 153328 h 7238885"/>
              <a:gd name="connsiteX3" fmla="*/ 919948 w 919948"/>
              <a:gd name="connsiteY3" fmla="*/ 7238885 h 7238885"/>
              <a:gd name="connsiteX4" fmla="*/ 919948 w 919948"/>
              <a:gd name="connsiteY4" fmla="*/ 7238885 h 7238885"/>
              <a:gd name="connsiteX5" fmla="*/ 0 w 919948"/>
              <a:gd name="connsiteY5" fmla="*/ 7238885 h 7238885"/>
              <a:gd name="connsiteX6" fmla="*/ 0 w 919948"/>
              <a:gd name="connsiteY6" fmla="*/ 7238885 h 7238885"/>
              <a:gd name="connsiteX7" fmla="*/ 0 w 919948"/>
              <a:gd name="connsiteY7" fmla="*/ 153328 h 7238885"/>
              <a:gd name="connsiteX8" fmla="*/ 153328 w 919948"/>
              <a:gd name="connsiteY8" fmla="*/ 0 h 723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948" h="7238885">
                <a:moveTo>
                  <a:pt x="919948" y="1206510"/>
                </a:moveTo>
                <a:lnTo>
                  <a:pt x="919948" y="6032375"/>
                </a:lnTo>
                <a:cubicBezTo>
                  <a:pt x="919948" y="6698712"/>
                  <a:pt x="911224" y="7238881"/>
                  <a:pt x="900462" y="7238881"/>
                </a:cubicBezTo>
                <a:lnTo>
                  <a:pt x="0" y="7238881"/>
                </a:lnTo>
                <a:lnTo>
                  <a:pt x="0" y="7238881"/>
                </a:lnTo>
                <a:lnTo>
                  <a:pt x="0" y="4"/>
                </a:lnTo>
                <a:lnTo>
                  <a:pt x="0" y="4"/>
                </a:lnTo>
                <a:lnTo>
                  <a:pt x="900462" y="4"/>
                </a:lnTo>
                <a:cubicBezTo>
                  <a:pt x="911224" y="4"/>
                  <a:pt x="919948" y="540173"/>
                  <a:pt x="919948" y="120651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61418" rIns="61418" bIns="61419" numCol="1" spcCol="1270" anchor="ctr" anchorCtr="0">
            <a:noAutofit/>
          </a:bodyPr>
          <a:lstStyle/>
          <a:p>
            <a:pPr marL="228600" lvl="1" indent="-228600" defTabSz="1155700">
              <a:lnSpc>
                <a:spcPct val="90000"/>
              </a:lnSpc>
              <a:spcAft>
                <a:spcPct val="15000"/>
              </a:spcAft>
              <a:buChar char="••"/>
            </a:pPr>
            <a:endParaRPr lang="en-US" dirty="0"/>
          </a:p>
          <a:p>
            <a:pPr marL="228600" lvl="1" indent="-228600" defTabSz="1155700">
              <a:lnSpc>
                <a:spcPct val="90000"/>
              </a:lnSpc>
              <a:spcAft>
                <a:spcPct val="15000"/>
              </a:spcAft>
              <a:buChar char="••"/>
            </a:pPr>
            <a:r>
              <a:rPr lang="en-US" dirty="0" smtClean="0"/>
              <a:t>Evaluation </a:t>
            </a:r>
            <a:endParaRPr lang="en-US" dirty="0"/>
          </a:p>
        </p:txBody>
      </p:sp>
      <p:sp>
        <p:nvSpPr>
          <p:cNvPr id="13" name="Freeform 12"/>
          <p:cNvSpPr/>
          <p:nvPr/>
        </p:nvSpPr>
        <p:spPr>
          <a:xfrm>
            <a:off x="1665226" y="5965549"/>
            <a:ext cx="7339424" cy="770881"/>
          </a:xfrm>
          <a:custGeom>
            <a:avLst/>
            <a:gdLst>
              <a:gd name="connsiteX0" fmla="*/ 153328 w 919948"/>
              <a:gd name="connsiteY0" fmla="*/ 0 h 7238885"/>
              <a:gd name="connsiteX1" fmla="*/ 766620 w 919948"/>
              <a:gd name="connsiteY1" fmla="*/ 0 h 7238885"/>
              <a:gd name="connsiteX2" fmla="*/ 919948 w 919948"/>
              <a:gd name="connsiteY2" fmla="*/ 153328 h 7238885"/>
              <a:gd name="connsiteX3" fmla="*/ 919948 w 919948"/>
              <a:gd name="connsiteY3" fmla="*/ 7238885 h 7238885"/>
              <a:gd name="connsiteX4" fmla="*/ 919948 w 919948"/>
              <a:gd name="connsiteY4" fmla="*/ 7238885 h 7238885"/>
              <a:gd name="connsiteX5" fmla="*/ 0 w 919948"/>
              <a:gd name="connsiteY5" fmla="*/ 7238885 h 7238885"/>
              <a:gd name="connsiteX6" fmla="*/ 0 w 919948"/>
              <a:gd name="connsiteY6" fmla="*/ 7238885 h 7238885"/>
              <a:gd name="connsiteX7" fmla="*/ 0 w 919948"/>
              <a:gd name="connsiteY7" fmla="*/ 153328 h 7238885"/>
              <a:gd name="connsiteX8" fmla="*/ 153328 w 919948"/>
              <a:gd name="connsiteY8" fmla="*/ 0 h 723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9948" h="7238885">
                <a:moveTo>
                  <a:pt x="919948" y="1206510"/>
                </a:moveTo>
                <a:lnTo>
                  <a:pt x="919948" y="6032375"/>
                </a:lnTo>
                <a:cubicBezTo>
                  <a:pt x="919948" y="6698712"/>
                  <a:pt x="911224" y="7238881"/>
                  <a:pt x="900462" y="7238881"/>
                </a:cubicBezTo>
                <a:lnTo>
                  <a:pt x="0" y="7238881"/>
                </a:lnTo>
                <a:lnTo>
                  <a:pt x="0" y="7238881"/>
                </a:lnTo>
                <a:lnTo>
                  <a:pt x="0" y="4"/>
                </a:lnTo>
                <a:lnTo>
                  <a:pt x="0" y="4"/>
                </a:lnTo>
                <a:lnTo>
                  <a:pt x="900462" y="4"/>
                </a:lnTo>
                <a:cubicBezTo>
                  <a:pt x="911224" y="4"/>
                  <a:pt x="919948" y="540173"/>
                  <a:pt x="919948" y="120651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61418" rIns="61418" bIns="61419" numCol="1" spcCol="1270" anchor="ctr" anchorCtr="0">
            <a:noAutofit/>
          </a:bodyPr>
          <a:lstStyle/>
          <a:p>
            <a:pPr marL="228600" lvl="1" indent="-228600" defTabSz="1155700">
              <a:lnSpc>
                <a:spcPct val="90000"/>
              </a:lnSpc>
              <a:spcAft>
                <a:spcPct val="15000"/>
              </a:spcAft>
              <a:buChar char="••"/>
            </a:pPr>
            <a:endParaRPr lang="en-US" dirty="0"/>
          </a:p>
          <a:p>
            <a:pPr marL="228600" lvl="1" indent="-228600" defTabSz="1155700">
              <a:lnSpc>
                <a:spcPct val="90000"/>
              </a:lnSpc>
              <a:spcAft>
                <a:spcPct val="15000"/>
              </a:spcAft>
              <a:buChar char="••"/>
            </a:pPr>
            <a:r>
              <a:rPr lang="en-US" dirty="0" smtClean="0"/>
              <a:t>Project selection (MC) </a:t>
            </a:r>
            <a:endParaRPr lang="en-US" dirty="0"/>
          </a:p>
        </p:txBody>
      </p:sp>
      <p:sp>
        <p:nvSpPr>
          <p:cNvPr id="14" name="Freeform 13"/>
          <p:cNvSpPr/>
          <p:nvPr/>
        </p:nvSpPr>
        <p:spPr>
          <a:xfrm>
            <a:off x="411285" y="3087335"/>
            <a:ext cx="1004475" cy="803381"/>
          </a:xfrm>
          <a:custGeom>
            <a:avLst/>
            <a:gdLst>
              <a:gd name="connsiteX0" fmla="*/ 0 w 1415305"/>
              <a:gd name="connsiteY0" fmla="*/ 0 h 990714"/>
              <a:gd name="connsiteX1" fmla="*/ 919948 w 1415305"/>
              <a:gd name="connsiteY1" fmla="*/ 0 h 990714"/>
              <a:gd name="connsiteX2" fmla="*/ 1415305 w 1415305"/>
              <a:gd name="connsiteY2" fmla="*/ 495357 h 990714"/>
              <a:gd name="connsiteX3" fmla="*/ 919948 w 1415305"/>
              <a:gd name="connsiteY3" fmla="*/ 990714 h 990714"/>
              <a:gd name="connsiteX4" fmla="*/ 0 w 1415305"/>
              <a:gd name="connsiteY4" fmla="*/ 990714 h 990714"/>
              <a:gd name="connsiteX5" fmla="*/ 495357 w 1415305"/>
              <a:gd name="connsiteY5" fmla="*/ 495357 h 990714"/>
              <a:gd name="connsiteX6" fmla="*/ 0 w 1415305"/>
              <a:gd name="connsiteY6" fmla="*/ 0 h 99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5305" h="990714">
                <a:moveTo>
                  <a:pt x="1415304" y="0"/>
                </a:moveTo>
                <a:lnTo>
                  <a:pt x="1415304" y="643964"/>
                </a:lnTo>
                <a:lnTo>
                  <a:pt x="707653" y="990714"/>
                </a:lnTo>
                <a:lnTo>
                  <a:pt x="1" y="643964"/>
                </a:lnTo>
                <a:lnTo>
                  <a:pt x="1" y="0"/>
                </a:lnTo>
                <a:lnTo>
                  <a:pt x="707653" y="346750"/>
                </a:lnTo>
                <a:lnTo>
                  <a:pt x="1415304"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971" tIns="509327" rIns="13970" bIns="509328" numCol="1" spcCol="1270" anchor="ctr" anchorCtr="0">
            <a:noAutofit/>
          </a:bodyPr>
          <a:lstStyle/>
          <a:p>
            <a:pPr lvl="0" algn="ctr" defTabSz="977900">
              <a:lnSpc>
                <a:spcPct val="90000"/>
              </a:lnSpc>
              <a:spcBef>
                <a:spcPct val="0"/>
              </a:spcBef>
              <a:spcAft>
                <a:spcPct val="35000"/>
              </a:spcAft>
            </a:pPr>
            <a:r>
              <a:rPr lang="en-US" sz="1600" dirty="0" smtClean="0"/>
              <a:t>15.07</a:t>
            </a:r>
            <a:endParaRPr lang="en-US" sz="1600" kern="1200" dirty="0"/>
          </a:p>
        </p:txBody>
      </p:sp>
      <p:sp>
        <p:nvSpPr>
          <p:cNvPr id="15" name="Freeform 14"/>
          <p:cNvSpPr/>
          <p:nvPr/>
        </p:nvSpPr>
        <p:spPr>
          <a:xfrm>
            <a:off x="469849" y="5079192"/>
            <a:ext cx="1004475" cy="723900"/>
          </a:xfrm>
          <a:custGeom>
            <a:avLst/>
            <a:gdLst>
              <a:gd name="connsiteX0" fmla="*/ 0 w 1415305"/>
              <a:gd name="connsiteY0" fmla="*/ 0 h 990714"/>
              <a:gd name="connsiteX1" fmla="*/ 919948 w 1415305"/>
              <a:gd name="connsiteY1" fmla="*/ 0 h 990714"/>
              <a:gd name="connsiteX2" fmla="*/ 1415305 w 1415305"/>
              <a:gd name="connsiteY2" fmla="*/ 495357 h 990714"/>
              <a:gd name="connsiteX3" fmla="*/ 919948 w 1415305"/>
              <a:gd name="connsiteY3" fmla="*/ 990714 h 990714"/>
              <a:gd name="connsiteX4" fmla="*/ 0 w 1415305"/>
              <a:gd name="connsiteY4" fmla="*/ 990714 h 990714"/>
              <a:gd name="connsiteX5" fmla="*/ 495357 w 1415305"/>
              <a:gd name="connsiteY5" fmla="*/ 495357 h 990714"/>
              <a:gd name="connsiteX6" fmla="*/ 0 w 1415305"/>
              <a:gd name="connsiteY6" fmla="*/ 0 h 990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5305" h="990714">
                <a:moveTo>
                  <a:pt x="1415304" y="0"/>
                </a:moveTo>
                <a:lnTo>
                  <a:pt x="1415304" y="643964"/>
                </a:lnTo>
                <a:lnTo>
                  <a:pt x="707653" y="990714"/>
                </a:lnTo>
                <a:lnTo>
                  <a:pt x="1" y="643964"/>
                </a:lnTo>
                <a:lnTo>
                  <a:pt x="1" y="0"/>
                </a:lnTo>
                <a:lnTo>
                  <a:pt x="707653" y="346750"/>
                </a:lnTo>
                <a:lnTo>
                  <a:pt x="1415304"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971" tIns="509327" rIns="13970" bIns="509328" numCol="1" spcCol="1270" anchor="ctr" anchorCtr="0">
            <a:noAutofit/>
          </a:bodyPr>
          <a:lstStyle/>
          <a:p>
            <a:pPr lvl="0" algn="ctr" defTabSz="977900">
              <a:lnSpc>
                <a:spcPct val="90000"/>
              </a:lnSpc>
              <a:spcBef>
                <a:spcPct val="0"/>
              </a:spcBef>
              <a:spcAft>
                <a:spcPct val="35000"/>
              </a:spcAft>
            </a:pPr>
            <a:r>
              <a:rPr lang="en-US" sz="1600" kern="1200" dirty="0" smtClean="0"/>
              <a:t>31.10</a:t>
            </a:r>
            <a:endParaRPr lang="en-US" sz="1600" kern="1200" dirty="0"/>
          </a:p>
        </p:txBody>
      </p:sp>
    </p:spTree>
    <p:extLst>
      <p:ext uri="{BB962C8B-B14F-4D97-AF65-F5344CB8AC3E}">
        <p14:creationId xmlns:p14="http://schemas.microsoft.com/office/powerpoint/2010/main" val="782762195"/>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Box 1"/>
          <p:cNvSpPr txBox="1">
            <a:spLocks noChangeArrowheads="1"/>
          </p:cNvSpPr>
          <p:nvPr/>
        </p:nvSpPr>
        <p:spPr bwMode="auto">
          <a:xfrm>
            <a:off x="-2286000" y="2314576"/>
            <a:ext cx="9067800" cy="4847481"/>
          </a:xfrm>
          <a:prstGeom prst="rect">
            <a:avLst/>
          </a:prstGeom>
          <a:noFill/>
          <a:ln w="9525">
            <a:noFill/>
            <a:miter lim="800000"/>
            <a:headEnd/>
            <a:tailEnd/>
          </a:ln>
        </p:spPr>
        <p:txBody>
          <a:bodyPr wrap="square">
            <a:spAutoFit/>
          </a:bodyPr>
          <a:lstStyle/>
          <a:p>
            <a:pPr algn="ctr">
              <a:lnSpc>
                <a:spcPct val="150000"/>
              </a:lnSpc>
            </a:pPr>
            <a:r>
              <a:rPr lang="en-US" sz="1600" dirty="0" smtClean="0">
                <a:solidFill>
                  <a:schemeClr val="tx1">
                    <a:lumMod val="95000"/>
                    <a:lumOff val="5000"/>
                  </a:schemeClr>
                </a:solidFill>
                <a:latin typeface="Trebuchet MS" pitchFamily="34" charset="0"/>
              </a:rPr>
              <a:t>Thank you for your attention!</a:t>
            </a:r>
          </a:p>
          <a:p>
            <a:pPr algn="ctr">
              <a:lnSpc>
                <a:spcPct val="150000"/>
              </a:lnSpc>
            </a:pPr>
            <a:endParaRPr lang="en-US" sz="1600" dirty="0">
              <a:solidFill>
                <a:schemeClr val="tx1">
                  <a:lumMod val="95000"/>
                  <a:lumOff val="5000"/>
                </a:schemeClr>
              </a:solidFill>
              <a:latin typeface="Trebuchet MS" pitchFamily="34" charset="0"/>
            </a:endParaRPr>
          </a:p>
          <a:p>
            <a:pPr algn="ctr">
              <a:lnSpc>
                <a:spcPct val="150000"/>
              </a:lnSpc>
            </a:pPr>
            <a:r>
              <a:rPr lang="en-US" sz="1600" dirty="0" smtClean="0">
                <a:solidFill>
                  <a:schemeClr val="tx1">
                    <a:lumMod val="95000"/>
                    <a:lumOff val="5000"/>
                  </a:schemeClr>
                </a:solidFill>
                <a:latin typeface="Trebuchet MS" pitchFamily="34" charset="0"/>
              </a:rPr>
              <a:t>Questions?</a:t>
            </a:r>
          </a:p>
          <a:p>
            <a:pPr algn="ctr">
              <a:lnSpc>
                <a:spcPct val="150000"/>
              </a:lnSpc>
            </a:pPr>
            <a:endParaRPr lang="en-US" sz="1600" dirty="0">
              <a:solidFill>
                <a:schemeClr val="tx1">
                  <a:lumMod val="95000"/>
                  <a:lumOff val="5000"/>
                </a:schemeClr>
              </a:solidFill>
              <a:latin typeface="Trebuchet MS" pitchFamily="34" charset="0"/>
            </a:endParaRPr>
          </a:p>
          <a:p>
            <a:pPr algn="ctr">
              <a:lnSpc>
                <a:spcPct val="150000"/>
              </a:lnSpc>
            </a:pPr>
            <a:r>
              <a:rPr lang="en-US" sz="1600" dirty="0" smtClean="0">
                <a:solidFill>
                  <a:schemeClr val="tx1">
                    <a:lumMod val="95000"/>
                    <a:lumOff val="5000"/>
                  </a:schemeClr>
                </a:solidFill>
                <a:latin typeface="Trebuchet MS" pitchFamily="34" charset="0"/>
              </a:rPr>
              <a:t>Speak now or write later @</a:t>
            </a:r>
          </a:p>
          <a:p>
            <a:pPr algn="ctr">
              <a:lnSpc>
                <a:spcPct val="150000"/>
              </a:lnSpc>
            </a:pPr>
            <a:r>
              <a:rPr lang="en-US" sz="1200" b="1" u="sng" dirty="0" smtClean="0">
                <a:solidFill>
                  <a:schemeClr val="tx1">
                    <a:lumMod val="95000"/>
                    <a:lumOff val="5000"/>
                  </a:schemeClr>
                </a:solidFill>
                <a:latin typeface="Trebuchet MS" panose="020B0603020202020204" pitchFamily="34" charset="0"/>
                <a:hlinkClick r:id="rId3"/>
              </a:rPr>
              <a:t>robg@mdrap.ro</a:t>
            </a:r>
            <a:endParaRPr lang="en-US" sz="1200" b="1" u="sng" dirty="0" smtClean="0">
              <a:solidFill>
                <a:schemeClr val="tx1">
                  <a:lumMod val="95000"/>
                  <a:lumOff val="5000"/>
                </a:schemeClr>
              </a:solidFill>
              <a:latin typeface="Trebuchet MS" panose="020B0603020202020204" pitchFamily="34" charset="0"/>
            </a:endParaRPr>
          </a:p>
          <a:p>
            <a:pPr algn="ctr">
              <a:lnSpc>
                <a:spcPct val="150000"/>
              </a:lnSpc>
            </a:pPr>
            <a:r>
              <a:rPr lang="en-US" sz="1200" b="1" u="sng" dirty="0">
                <a:solidFill>
                  <a:schemeClr val="tx1">
                    <a:lumMod val="95000"/>
                    <a:lumOff val="5000"/>
                  </a:schemeClr>
                </a:solidFill>
                <a:latin typeface="Trebuchet MS" panose="020B0603020202020204" pitchFamily="34" charset="0"/>
                <a:hlinkClick r:id="rId4"/>
              </a:rPr>
              <a:t>helpdesk_robg@calarasicbc.ro</a:t>
            </a:r>
            <a:endParaRPr lang="en-US" sz="1200" b="1" dirty="0">
              <a:solidFill>
                <a:schemeClr val="tx1">
                  <a:lumMod val="95000"/>
                  <a:lumOff val="5000"/>
                </a:schemeClr>
              </a:solidFill>
              <a:latin typeface="Trebuchet MS" panose="020B0603020202020204" pitchFamily="34" charset="0"/>
            </a:endParaRPr>
          </a:p>
          <a:p>
            <a:pPr algn="ctr">
              <a:lnSpc>
                <a:spcPct val="150000"/>
              </a:lnSpc>
            </a:pPr>
            <a:r>
              <a:rPr lang="en-US" sz="1200" b="1" dirty="0" smtClean="0">
                <a:solidFill>
                  <a:schemeClr val="tx1">
                    <a:lumMod val="95000"/>
                    <a:lumOff val="5000"/>
                  </a:schemeClr>
                </a:solidFill>
                <a:latin typeface="Trebuchet MS" panose="020B0603020202020204" pitchFamily="34" charset="0"/>
              </a:rPr>
              <a:t> </a:t>
            </a:r>
            <a:r>
              <a:rPr lang="en-US" sz="1200" b="1" u="sng" dirty="0" smtClean="0">
                <a:solidFill>
                  <a:schemeClr val="tx1">
                    <a:lumMod val="95000"/>
                    <a:lumOff val="5000"/>
                  </a:schemeClr>
                </a:solidFill>
                <a:latin typeface="Trebuchet MS" panose="020B0603020202020204" pitchFamily="34" charset="0"/>
                <a:hlinkClick r:id="rId5"/>
              </a:rPr>
              <a:t>na-ro-bG@mrrb.government.bg</a:t>
            </a:r>
            <a:endParaRPr lang="en-US" sz="1200" b="1" u="sng" dirty="0" smtClean="0">
              <a:solidFill>
                <a:schemeClr val="tx1">
                  <a:lumMod val="95000"/>
                  <a:lumOff val="5000"/>
                </a:schemeClr>
              </a:solidFill>
              <a:latin typeface="Trebuchet MS" panose="020B0603020202020204" pitchFamily="34" charset="0"/>
            </a:endParaRPr>
          </a:p>
          <a:p>
            <a:pPr algn="ctr">
              <a:lnSpc>
                <a:spcPct val="150000"/>
              </a:lnSpc>
            </a:pPr>
            <a:endParaRPr lang="en-US" dirty="0">
              <a:solidFill>
                <a:schemeClr val="tx1">
                  <a:lumMod val="95000"/>
                  <a:lumOff val="5000"/>
                </a:schemeClr>
              </a:solidFill>
              <a:latin typeface="Trebuchet MS" panose="020B0603020202020204" pitchFamily="34" charset="0"/>
            </a:endParaRPr>
          </a:p>
          <a:p>
            <a:pPr algn="ctr"/>
            <a:endParaRPr lang="en-US" sz="3600" b="1" dirty="0" smtClean="0">
              <a:solidFill>
                <a:srgbClr val="00B050"/>
              </a:solidFill>
              <a:latin typeface="Trebuchet MS" pitchFamily="34" charset="0"/>
            </a:endParaRPr>
          </a:p>
          <a:p>
            <a:pPr algn="ctr"/>
            <a:endParaRPr lang="en-US" sz="3600" b="1" dirty="0">
              <a:solidFill>
                <a:srgbClr val="1F497D"/>
              </a:solidFill>
              <a:latin typeface="Trebuchet MS" pitchFamily="34" charset="0"/>
            </a:endParaRPr>
          </a:p>
          <a:p>
            <a:pPr algn="ctr"/>
            <a:endParaRPr lang="ro-RO" sz="3600" b="1" dirty="0">
              <a:solidFill>
                <a:srgbClr val="1F497D"/>
              </a:solidFill>
              <a:latin typeface="Trebuchet MS" pitchFamily="34" charset="0"/>
            </a:endParaRPr>
          </a:p>
        </p:txBody>
      </p:sp>
      <p:pic>
        <p:nvPicPr>
          <p:cNvPr id="29698" name="Picture 6" descr="C:\Users\Filip\Desktop\fisiere cdr si materiale promovare\VIM elements\1. european union ERDF.jpg"/>
          <p:cNvPicPr>
            <a:picLocks noChangeAspect="1" noChangeArrowheads="1"/>
          </p:cNvPicPr>
          <p:nvPr/>
        </p:nvPicPr>
        <p:blipFill>
          <a:blip r:embed="rId6"/>
          <a:srcRect/>
          <a:stretch>
            <a:fillRect/>
          </a:stretch>
        </p:blipFill>
        <p:spPr bwMode="auto">
          <a:xfrm>
            <a:off x="457200" y="228600"/>
            <a:ext cx="1535113" cy="1409700"/>
          </a:xfrm>
          <a:prstGeom prst="rect">
            <a:avLst/>
          </a:prstGeom>
          <a:noFill/>
          <a:ln w="9525">
            <a:noFill/>
            <a:miter lim="800000"/>
            <a:headEnd/>
            <a:tailEnd/>
          </a:ln>
        </p:spPr>
      </p:pic>
      <p:pic>
        <p:nvPicPr>
          <p:cNvPr id="29699" name="Picture 25"/>
          <p:cNvPicPr>
            <a:picLocks noChangeAspect="1" noChangeArrowheads="1"/>
          </p:cNvPicPr>
          <p:nvPr/>
        </p:nvPicPr>
        <p:blipFill>
          <a:blip r:embed="rId7"/>
          <a:srcRect/>
          <a:stretch>
            <a:fillRect/>
          </a:stretch>
        </p:blipFill>
        <p:spPr bwMode="auto">
          <a:xfrm>
            <a:off x="3163888" y="114300"/>
            <a:ext cx="2276475" cy="1524000"/>
          </a:xfrm>
          <a:prstGeom prst="rect">
            <a:avLst/>
          </a:prstGeom>
          <a:noFill/>
          <a:ln w="9525">
            <a:noFill/>
            <a:miter lim="800000"/>
            <a:headEnd/>
            <a:tailEnd/>
          </a:ln>
        </p:spPr>
      </p:pic>
      <p:pic>
        <p:nvPicPr>
          <p:cNvPr id="29700" name="Picture 26"/>
          <p:cNvPicPr>
            <a:picLocks noChangeAspect="1" noChangeArrowheads="1"/>
          </p:cNvPicPr>
          <p:nvPr/>
        </p:nvPicPr>
        <p:blipFill>
          <a:blip r:embed="rId8"/>
          <a:srcRect/>
          <a:stretch>
            <a:fillRect/>
          </a:stretch>
        </p:blipFill>
        <p:spPr bwMode="auto">
          <a:xfrm>
            <a:off x="6634163" y="114300"/>
            <a:ext cx="2052637" cy="1524000"/>
          </a:xfrm>
          <a:prstGeom prst="rect">
            <a:avLst/>
          </a:prstGeom>
          <a:noFill/>
          <a:ln w="9525">
            <a:noFill/>
            <a:miter lim="800000"/>
            <a:headEnd/>
            <a:tailEnd/>
          </a:ln>
        </p:spPr>
      </p:pic>
      <p:sp>
        <p:nvSpPr>
          <p:cNvPr id="7" name="TextBox 1"/>
          <p:cNvSpPr txBox="1">
            <a:spLocks noChangeArrowheads="1"/>
          </p:cNvSpPr>
          <p:nvPr/>
        </p:nvSpPr>
        <p:spPr bwMode="auto">
          <a:xfrm>
            <a:off x="5867400" y="2183605"/>
            <a:ext cx="2133600" cy="3785652"/>
          </a:xfrm>
          <a:prstGeom prst="rect">
            <a:avLst/>
          </a:prstGeom>
          <a:noFill/>
          <a:ln w="9525">
            <a:noFill/>
            <a:miter lim="800000"/>
            <a:headEnd/>
            <a:tailEnd/>
          </a:ln>
        </p:spPr>
        <p:txBody>
          <a:bodyPr wrap="square">
            <a:spAutoFit/>
          </a:bodyPr>
          <a:lstStyle/>
          <a:p>
            <a:pPr algn="ctr"/>
            <a:r>
              <a:rPr lang="en-US" sz="3600" dirty="0" smtClean="0">
                <a:solidFill>
                  <a:schemeClr val="tx1">
                    <a:lumMod val="95000"/>
                    <a:lumOff val="5000"/>
                  </a:schemeClr>
                </a:solidFill>
                <a:latin typeface="Bradley Hand ITC" panose="03070402050302030203" pitchFamily="66" charset="0"/>
              </a:rPr>
              <a:t>If</a:t>
            </a:r>
            <a:r>
              <a:rPr lang="en-US" sz="3600" dirty="0" smtClean="0">
                <a:solidFill>
                  <a:schemeClr val="tx1">
                    <a:lumMod val="95000"/>
                    <a:lumOff val="5000"/>
                  </a:schemeClr>
                </a:solidFill>
                <a:latin typeface="Trebuchet MS" pitchFamily="34" charset="0"/>
              </a:rPr>
              <a:t> </a:t>
            </a:r>
            <a:r>
              <a:rPr lang="en-US" sz="3600" dirty="0" smtClean="0">
                <a:solidFill>
                  <a:srgbClr val="FF0000"/>
                </a:solidFill>
                <a:latin typeface="Freestyle Script" panose="030804020302050B0404" pitchFamily="66" charset="0"/>
              </a:rPr>
              <a:t>you</a:t>
            </a:r>
            <a:r>
              <a:rPr lang="en-US" sz="3600" dirty="0" smtClean="0">
                <a:solidFill>
                  <a:schemeClr val="tx1">
                    <a:lumMod val="95000"/>
                    <a:lumOff val="5000"/>
                  </a:schemeClr>
                </a:solidFill>
                <a:latin typeface="Trebuchet MS" pitchFamily="34" charset="0"/>
              </a:rPr>
              <a:t> </a:t>
            </a:r>
            <a:r>
              <a:rPr lang="en-US" sz="3600" dirty="0" smtClean="0">
                <a:solidFill>
                  <a:schemeClr val="tx1">
                    <a:lumMod val="95000"/>
                    <a:lumOff val="5000"/>
                  </a:schemeClr>
                </a:solidFill>
                <a:latin typeface="Kokila" panose="020B0604020202020204" pitchFamily="34" charset="0"/>
                <a:cs typeface="Kokila" panose="020B0604020202020204" pitchFamily="34" charset="0"/>
              </a:rPr>
              <a:t>can</a:t>
            </a:r>
            <a:r>
              <a:rPr lang="en-US" sz="3600" dirty="0" smtClean="0">
                <a:solidFill>
                  <a:schemeClr val="tx1">
                    <a:lumMod val="95000"/>
                    <a:lumOff val="5000"/>
                  </a:schemeClr>
                </a:solidFill>
                <a:latin typeface="Trebuchet MS" pitchFamily="34" charset="0"/>
              </a:rPr>
              <a:t> </a:t>
            </a:r>
            <a:r>
              <a:rPr lang="en-US" sz="3600" dirty="0" smtClean="0">
                <a:solidFill>
                  <a:srgbClr val="00B0F0"/>
                </a:solidFill>
                <a:latin typeface="Comic Sans MS" panose="030F0702030302020204" pitchFamily="66" charset="0"/>
              </a:rPr>
              <a:t>dream</a:t>
            </a:r>
            <a:r>
              <a:rPr lang="en-US" sz="3600" dirty="0" smtClean="0">
                <a:solidFill>
                  <a:schemeClr val="tx1">
                    <a:lumMod val="95000"/>
                    <a:lumOff val="5000"/>
                  </a:schemeClr>
                </a:solidFill>
                <a:latin typeface="Trebuchet MS" pitchFamily="34" charset="0"/>
              </a:rPr>
              <a:t> </a:t>
            </a:r>
            <a:r>
              <a:rPr lang="en-US" sz="3600" dirty="0" smtClean="0">
                <a:solidFill>
                  <a:schemeClr val="tx1">
                    <a:lumMod val="95000"/>
                    <a:lumOff val="5000"/>
                  </a:schemeClr>
                </a:solidFill>
                <a:latin typeface="Gulim" panose="020B0600000101010101" pitchFamily="34" charset="-127"/>
                <a:ea typeface="Gulim" panose="020B0600000101010101" pitchFamily="34" charset="-127"/>
              </a:rPr>
              <a:t>it</a:t>
            </a:r>
          </a:p>
          <a:p>
            <a:pPr algn="ctr"/>
            <a:r>
              <a:rPr lang="en-US" sz="3600" dirty="0" smtClean="0">
                <a:solidFill>
                  <a:srgbClr val="FF0000"/>
                </a:solidFill>
                <a:latin typeface="Freestyle Script" panose="030804020302050B0404" pitchFamily="66" charset="0"/>
              </a:rPr>
              <a:t>you</a:t>
            </a:r>
            <a:r>
              <a:rPr lang="en-US" sz="3600" dirty="0" smtClean="0">
                <a:solidFill>
                  <a:schemeClr val="tx1">
                    <a:lumMod val="95000"/>
                    <a:lumOff val="5000"/>
                  </a:schemeClr>
                </a:solidFill>
                <a:latin typeface="Trebuchet MS" pitchFamily="34" charset="0"/>
              </a:rPr>
              <a:t> </a:t>
            </a:r>
            <a:r>
              <a:rPr lang="en-US" sz="3600" dirty="0" smtClean="0">
                <a:solidFill>
                  <a:schemeClr val="tx1">
                    <a:lumMod val="95000"/>
                    <a:lumOff val="5000"/>
                  </a:schemeClr>
                </a:solidFill>
                <a:latin typeface="Rod" panose="02030509050101010101" pitchFamily="49" charset="-79"/>
                <a:cs typeface="Rod" panose="02030509050101010101" pitchFamily="49" charset="-79"/>
              </a:rPr>
              <a:t>can</a:t>
            </a:r>
            <a:r>
              <a:rPr lang="en-US" sz="3600" dirty="0" smtClean="0">
                <a:solidFill>
                  <a:schemeClr val="tx1">
                    <a:lumMod val="95000"/>
                    <a:lumOff val="5000"/>
                  </a:schemeClr>
                </a:solidFill>
                <a:latin typeface="Trebuchet MS" pitchFamily="34" charset="0"/>
              </a:rPr>
              <a:t> </a:t>
            </a:r>
            <a:r>
              <a:rPr lang="en-US" sz="3600" dirty="0" smtClean="0">
                <a:solidFill>
                  <a:srgbClr val="00B050"/>
                </a:solidFill>
                <a:latin typeface="Sylfaen" panose="010A0502050306030303" pitchFamily="18" charset="0"/>
              </a:rPr>
              <a:t>do</a:t>
            </a:r>
            <a:r>
              <a:rPr lang="en-US" sz="3600" dirty="0" smtClean="0">
                <a:solidFill>
                  <a:schemeClr val="tx1">
                    <a:lumMod val="95000"/>
                    <a:lumOff val="5000"/>
                  </a:schemeClr>
                </a:solidFill>
                <a:latin typeface="Trebuchet MS" pitchFamily="34" charset="0"/>
              </a:rPr>
              <a:t> </a:t>
            </a:r>
            <a:r>
              <a:rPr lang="en-US" sz="3600" dirty="0">
                <a:solidFill>
                  <a:schemeClr val="tx1">
                    <a:lumMod val="95000"/>
                    <a:lumOff val="5000"/>
                  </a:schemeClr>
                </a:solidFill>
                <a:latin typeface="Gulim" panose="020B0600000101010101" pitchFamily="34" charset="-127"/>
                <a:ea typeface="Gulim" panose="020B0600000101010101" pitchFamily="34" charset="-127"/>
              </a:rPr>
              <a:t>it! </a:t>
            </a:r>
          </a:p>
          <a:p>
            <a:pPr algn="ctr"/>
            <a:r>
              <a:rPr lang="en-US" sz="6000" b="1" dirty="0" smtClean="0">
                <a:solidFill>
                  <a:srgbClr val="FFCC00"/>
                </a:solidFill>
                <a:latin typeface="Trebuchet MS" pitchFamily="34" charset="0"/>
                <a:sym typeface="Wingdings" panose="05000000000000000000" pitchFamily="2" charset="2"/>
              </a:rPr>
              <a:t></a:t>
            </a:r>
            <a:endParaRPr lang="en-US" sz="6000" b="1" dirty="0">
              <a:solidFill>
                <a:srgbClr val="FFCC00"/>
              </a:solidFill>
              <a:latin typeface="Trebuchet MS" pitchFamily="34" charset="0"/>
            </a:endParaRPr>
          </a:p>
          <a:p>
            <a:pPr algn="ctr"/>
            <a:endParaRPr lang="ro-RO" sz="3600" b="1" dirty="0">
              <a:solidFill>
                <a:srgbClr val="1F497D"/>
              </a:solidFill>
              <a:latin typeface="Trebuchet MS" pitchFamily="34" charset="0"/>
            </a:endParaRPr>
          </a:p>
        </p:txBody>
      </p:sp>
      <p:sp>
        <p:nvSpPr>
          <p:cNvPr id="8" name="Title 1"/>
          <p:cNvSpPr txBox="1">
            <a:spLocks/>
          </p:cNvSpPr>
          <p:nvPr/>
        </p:nvSpPr>
        <p:spPr bwMode="auto">
          <a:xfrm>
            <a:off x="1992313" y="5738084"/>
            <a:ext cx="5318134" cy="36214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B050"/>
                </a:solidFill>
              </a:rPr>
              <a:t> </a:t>
            </a:r>
            <a:r>
              <a:rPr lang="en-US" sz="1600" b="1" dirty="0" smtClean="0">
                <a:solidFill>
                  <a:srgbClr val="00B050"/>
                </a:solidFill>
                <a:latin typeface="Trebuchet MS" panose="020B0603020202020204" pitchFamily="34" charset="0"/>
                <a:hlinkClick r:id="rId9"/>
              </a:rPr>
              <a:t>www.interregrobg.eu</a:t>
            </a:r>
            <a:endParaRPr lang="en-US" sz="1600" b="1" dirty="0" smtClean="0">
              <a:solidFill>
                <a:srgbClr val="00B050"/>
              </a:solidFill>
              <a:latin typeface="Trebuchet MS" panose="020B0603020202020204" pitchFamily="34" charset="0"/>
            </a:endParaRPr>
          </a:p>
          <a:p>
            <a:endParaRPr lang="en-US" sz="1600" b="1" i="1" dirty="0">
              <a:solidFill>
                <a:srgbClr val="00B050"/>
              </a:solidFill>
              <a:latin typeface="Trebuchet MS" panose="020B0603020202020204" pitchFamily="34" charset="0"/>
            </a:endParaRPr>
          </a:p>
        </p:txBody>
      </p:sp>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r>
              <a:rPr lang="en-US" sz="3200" b="1" dirty="0" smtClean="0">
                <a:solidFill>
                  <a:srgbClr val="002060"/>
                </a:solidFill>
                <a:latin typeface="Trebuchet MS" panose="020B0603020202020204" pitchFamily="34" charset="0"/>
              </a:rPr>
              <a:t>What type of projects?</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232920" y="903028"/>
            <a:ext cx="8758680" cy="5424487"/>
          </a:xfrm>
        </p:spPr>
        <p:txBody>
          <a:bodyPr/>
          <a:lstStyle/>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r>
              <a:rPr lang="en-US" sz="2400" dirty="0" smtClean="0">
                <a:solidFill>
                  <a:srgbClr val="00B050"/>
                </a:solidFill>
                <a:latin typeface="Trebuchet MS" pitchFamily="34" charset="0"/>
              </a:rPr>
              <a:t>Soft projects: 18 months</a:t>
            </a:r>
          </a:p>
          <a:p>
            <a:pPr marL="457200" lvl="1" indent="0">
              <a:buNone/>
            </a:pPr>
            <a:endParaRPr lang="en-US" sz="2400" dirty="0">
              <a:latin typeface="Trebuchet MS" pitchFamily="34" charset="0"/>
            </a:endParaRPr>
          </a:p>
          <a:p>
            <a:pPr marL="457200" lvl="1" indent="0">
              <a:buNone/>
            </a:pPr>
            <a:endParaRPr lang="en-US" sz="2400" dirty="0" smtClean="0">
              <a:latin typeface="Trebuchet MS" pitchFamily="34" charset="0"/>
            </a:endParaRPr>
          </a:p>
          <a:p>
            <a:pPr marL="457200" lvl="1" indent="0">
              <a:buNone/>
            </a:pPr>
            <a:r>
              <a:rPr lang="en-US" sz="2400" dirty="0" smtClean="0">
                <a:latin typeface="Trebuchet MS" pitchFamily="34" charset="0"/>
              </a:rPr>
              <a:t>85% ERDF + 13% us + 2% you</a:t>
            </a:r>
          </a:p>
          <a:p>
            <a:pPr marL="457200" lvl="1" indent="0">
              <a:buNone/>
            </a:pPr>
            <a:endParaRPr lang="en-US" sz="2400" dirty="0" smtClean="0">
              <a:solidFill>
                <a:srgbClr val="002060"/>
              </a:solidFill>
              <a:latin typeface="Trebuchet MS" pitchFamily="34" charset="0"/>
            </a:endParaRPr>
          </a:p>
          <a:p>
            <a:pPr marL="457200" lvl="1" indent="0">
              <a:buNone/>
            </a:pPr>
            <a:endParaRPr lang="en-US" sz="2400" dirty="0">
              <a:solidFill>
                <a:srgbClr val="002060"/>
              </a:solidFill>
              <a:latin typeface="Trebuchet MS" pitchFamily="34" charset="0"/>
            </a:endParaRPr>
          </a:p>
          <a:p>
            <a:pPr marL="457200" lvl="1" indent="0">
              <a:buNone/>
            </a:pPr>
            <a:r>
              <a:rPr lang="en-US" sz="2400" dirty="0" smtClean="0">
                <a:solidFill>
                  <a:srgbClr val="FF0000"/>
                </a:solidFill>
                <a:latin typeface="Trebuchet MS" pitchFamily="34" charset="0"/>
              </a:rPr>
              <a:t>Hard projects: 36 months </a:t>
            </a: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7291" y="1204913"/>
            <a:ext cx="3135151" cy="2616967"/>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39805" y="4119147"/>
            <a:ext cx="3682637" cy="1895475"/>
          </a:xfrm>
          <a:prstGeom prst="rect">
            <a:avLst/>
          </a:prstGeom>
        </p:spPr>
      </p:pic>
    </p:spTree>
    <p:extLst>
      <p:ext uri="{BB962C8B-B14F-4D97-AF65-F5344CB8AC3E}">
        <p14:creationId xmlns:p14="http://schemas.microsoft.com/office/powerpoint/2010/main" val="1758319304"/>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77841" y="107156"/>
            <a:ext cx="8229600" cy="1143000"/>
          </a:xfrm>
        </p:spPr>
        <p:txBody>
          <a:bodyPr/>
          <a:lstStyle/>
          <a:p>
            <a:r>
              <a:rPr lang="en-US" sz="2400" b="1" dirty="0">
                <a:solidFill>
                  <a:schemeClr val="bg2">
                    <a:lumMod val="10000"/>
                  </a:schemeClr>
                </a:solidFill>
                <a:latin typeface="Trebuchet MS" pitchFamily="34" charset="0"/>
              </a:rPr>
              <a:t>What are we </a:t>
            </a:r>
            <a:r>
              <a:rPr lang="en-US" sz="2400" b="1" dirty="0" smtClean="0">
                <a:solidFill>
                  <a:schemeClr val="bg2">
                    <a:lumMod val="10000"/>
                  </a:schemeClr>
                </a:solidFill>
                <a:latin typeface="Trebuchet MS" pitchFamily="34" charset="0"/>
              </a:rPr>
              <a:t>targeting</a:t>
            </a:r>
            <a:r>
              <a:rPr lang="en-US" sz="2400" b="1" dirty="0">
                <a:solidFill>
                  <a:schemeClr val="bg2">
                    <a:lumMod val="10000"/>
                  </a:schemeClr>
                </a:solidFill>
                <a:latin typeface="Trebuchet MS" pitchFamily="34" charset="0"/>
              </a:rPr>
              <a:t>?</a:t>
            </a:r>
            <a:br>
              <a:rPr lang="en-US" sz="2400" b="1" dirty="0">
                <a:solidFill>
                  <a:schemeClr val="bg2">
                    <a:lumMod val="10000"/>
                  </a:schemeClr>
                </a:solidFill>
                <a:latin typeface="Trebuchet MS" pitchFamily="34" charset="0"/>
              </a:rPr>
            </a:br>
            <a:r>
              <a:rPr lang="en-US" sz="2400" b="1" dirty="0" smtClean="0">
                <a:solidFill>
                  <a:schemeClr val="bg2">
                    <a:lumMod val="10000"/>
                  </a:schemeClr>
                </a:solidFill>
                <a:latin typeface="Trebuchet MS" pitchFamily="34" charset="0"/>
              </a:rPr>
              <a:t/>
            </a:r>
            <a:br>
              <a:rPr lang="en-US" sz="2400" b="1" dirty="0" smtClean="0">
                <a:solidFill>
                  <a:schemeClr val="bg2">
                    <a:lumMod val="10000"/>
                  </a:schemeClr>
                </a:solidFill>
                <a:latin typeface="Trebuchet MS" pitchFamily="34" charset="0"/>
              </a:rPr>
            </a:br>
            <a:r>
              <a:rPr lang="en-US" sz="2400" dirty="0" smtClean="0">
                <a:solidFill>
                  <a:schemeClr val="bg2">
                    <a:lumMod val="10000"/>
                  </a:schemeClr>
                </a:solidFill>
                <a:latin typeface="Trebuchet MS" pitchFamily="34" charset="0"/>
              </a:rPr>
              <a:t>PA </a:t>
            </a:r>
            <a:r>
              <a:rPr lang="en-US" sz="2400" dirty="0">
                <a:solidFill>
                  <a:schemeClr val="bg2">
                    <a:lumMod val="10000"/>
                  </a:schemeClr>
                </a:solidFill>
                <a:latin typeface="Trebuchet MS" pitchFamily="34" charset="0"/>
              </a:rPr>
              <a:t>1: A well connected </a:t>
            </a:r>
            <a:r>
              <a:rPr lang="en-US" sz="2400" dirty="0" smtClean="0">
                <a:solidFill>
                  <a:schemeClr val="bg2">
                    <a:lumMod val="10000"/>
                  </a:schemeClr>
                </a:solidFill>
                <a:latin typeface="Trebuchet MS" pitchFamily="34" charset="0"/>
              </a:rPr>
              <a:t>region (~59 mil euro)</a:t>
            </a:r>
            <a:endParaRPr lang="en-US" sz="2400" i="1" dirty="0">
              <a:solidFill>
                <a:schemeClr val="bg2">
                  <a:lumMod val="10000"/>
                </a:schemeClr>
              </a:solidFill>
            </a:endParaRPr>
          </a:p>
        </p:txBody>
      </p:sp>
      <p:sp>
        <p:nvSpPr>
          <p:cNvPr id="17410" name="Content Placeholder 1"/>
          <p:cNvSpPr>
            <a:spLocks noGrp="1"/>
          </p:cNvSpPr>
          <p:nvPr>
            <p:ph idx="1"/>
          </p:nvPr>
        </p:nvSpPr>
        <p:spPr>
          <a:xfrm>
            <a:off x="0" y="914400"/>
            <a:ext cx="8839200" cy="5424487"/>
          </a:xfrm>
        </p:spPr>
        <p:txBody>
          <a:bodyPr/>
          <a:lstStyle/>
          <a:p>
            <a:pPr marL="457200" lvl="1" indent="0">
              <a:buNone/>
            </a:pPr>
            <a:endParaRPr lang="en-US" sz="2400" dirty="0" smtClean="0">
              <a:latin typeface="Trebuchet MS" pitchFamily="34" charset="0"/>
            </a:endParaRPr>
          </a:p>
          <a:p>
            <a:pPr marL="457200" lvl="1" indent="0">
              <a:buNone/>
            </a:pPr>
            <a:endParaRPr lang="en-US" sz="2400" dirty="0" smtClean="0">
              <a:latin typeface="Trebuchet MS" pitchFamily="34" charset="0"/>
            </a:endParaRPr>
          </a:p>
        </p:txBody>
      </p:sp>
      <p:sp>
        <p:nvSpPr>
          <p:cNvPr id="10" name="Title 1"/>
          <p:cNvSpPr txBox="1">
            <a:spLocks/>
          </p:cNvSpPr>
          <p:nvPr/>
        </p:nvSpPr>
        <p:spPr bwMode="auto">
          <a:xfrm>
            <a:off x="80818" y="1295400"/>
            <a:ext cx="5634182" cy="512064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endParaRPr lang="en-US" sz="2000" b="1" dirty="0" smtClean="0">
              <a:solidFill>
                <a:schemeClr val="tx1">
                  <a:lumMod val="95000"/>
                  <a:lumOff val="5000"/>
                </a:schemeClr>
              </a:solidFill>
              <a:latin typeface="Trebuchet MS" pitchFamily="34" charset="0"/>
            </a:endParaRPr>
          </a:p>
          <a:p>
            <a:pPr algn="just"/>
            <a:endParaRPr lang="en-US" sz="2000" dirty="0" smtClean="0">
              <a:solidFill>
                <a:schemeClr val="bg2">
                  <a:lumMod val="10000"/>
                </a:schemeClr>
              </a:solidFill>
              <a:latin typeface="Trebuchet MS" pitchFamily="34" charset="0"/>
            </a:endParaRPr>
          </a:p>
          <a:p>
            <a:pPr algn="just"/>
            <a:endParaRPr lang="en-US" sz="2000" dirty="0">
              <a:solidFill>
                <a:schemeClr val="bg2">
                  <a:lumMod val="10000"/>
                </a:schemeClr>
              </a:solidFill>
              <a:latin typeface="Trebuchet MS" pitchFamily="34" charset="0"/>
            </a:endParaRPr>
          </a:p>
          <a:p>
            <a:pPr algn="just"/>
            <a:r>
              <a:rPr lang="en-US" sz="2000" dirty="0" smtClean="0">
                <a:solidFill>
                  <a:schemeClr val="bg2">
                    <a:lumMod val="10000"/>
                  </a:schemeClr>
                </a:solidFill>
                <a:latin typeface="Trebuchet MS" pitchFamily="34" charset="0"/>
              </a:rPr>
              <a:t>Outputs: </a:t>
            </a:r>
          </a:p>
          <a:p>
            <a:pPr algn="just"/>
            <a:endParaRPr lang="en-US" sz="2000" dirty="0" smtClean="0">
              <a:solidFill>
                <a:schemeClr val="bg2">
                  <a:lumMod val="10000"/>
                </a:schemeClr>
              </a:solidFill>
              <a:latin typeface="Trebuchet MS" pitchFamily="34" charset="0"/>
            </a:endParaRPr>
          </a:p>
          <a:p>
            <a:pPr marL="342900" indent="-342900" algn="just">
              <a:buFont typeface="Wingdings" panose="05000000000000000000" pitchFamily="2" charset="2"/>
              <a:buChar char="Ø"/>
            </a:pPr>
            <a:r>
              <a:rPr lang="en-US" sz="2000" dirty="0" smtClean="0">
                <a:solidFill>
                  <a:srgbClr val="00B050"/>
                </a:solidFill>
                <a:latin typeface="Trebuchet MS" pitchFamily="34" charset="0"/>
              </a:rPr>
              <a:t>40 km of constructed/upgraded roads</a:t>
            </a:r>
          </a:p>
          <a:p>
            <a:pPr marL="342900" indent="-342900" algn="just">
              <a:buFont typeface="Wingdings" panose="05000000000000000000" pitchFamily="2" charset="2"/>
              <a:buChar char="Ø"/>
            </a:pPr>
            <a:endParaRPr lang="en-US" sz="2000" dirty="0" smtClean="0">
              <a:solidFill>
                <a:srgbClr val="00B050"/>
              </a:solidFill>
              <a:latin typeface="Trebuchet MS" pitchFamily="34" charset="0"/>
            </a:endParaRPr>
          </a:p>
          <a:p>
            <a:pPr marL="342900" indent="-342900" algn="just">
              <a:buFont typeface="Wingdings" panose="05000000000000000000" pitchFamily="2" charset="2"/>
              <a:buChar char="Ø"/>
            </a:pPr>
            <a:r>
              <a:rPr lang="en-US" sz="2000" dirty="0" smtClean="0">
                <a:solidFill>
                  <a:srgbClr val="00B050"/>
                </a:solidFill>
                <a:latin typeface="Trebuchet MS" pitchFamily="34" charset="0"/>
              </a:rPr>
              <a:t>22 joint mechanisms facilitating connection to TEN-T</a:t>
            </a:r>
          </a:p>
          <a:p>
            <a:pPr marL="342900" indent="-342900" algn="just">
              <a:buFont typeface="Wingdings" panose="05000000000000000000" pitchFamily="2" charset="2"/>
              <a:buChar char="Ø"/>
            </a:pPr>
            <a:endParaRPr lang="en-US" sz="2000" dirty="0" smtClean="0">
              <a:solidFill>
                <a:schemeClr val="bg2">
                  <a:lumMod val="10000"/>
                </a:schemeClr>
              </a:solidFill>
              <a:latin typeface="Trebuchet MS" pitchFamily="34" charset="0"/>
            </a:endParaRPr>
          </a:p>
          <a:p>
            <a:pPr marL="342900" indent="-342900" algn="just">
              <a:buFont typeface="Wingdings" panose="05000000000000000000" pitchFamily="2" charset="2"/>
              <a:buChar char="Ø"/>
            </a:pPr>
            <a:endParaRPr lang="en-US" sz="2000" dirty="0" smtClean="0">
              <a:solidFill>
                <a:schemeClr val="bg2">
                  <a:lumMod val="10000"/>
                </a:schemeClr>
              </a:solidFill>
              <a:latin typeface="Trebuchet MS" pitchFamily="34" charset="0"/>
            </a:endParaRPr>
          </a:p>
          <a:p>
            <a:pPr marL="342900" indent="-342900" algn="just">
              <a:buFont typeface="Wingdings" panose="05000000000000000000" pitchFamily="2" charset="2"/>
              <a:buChar char="Ø"/>
            </a:pPr>
            <a:endParaRPr lang="en-US" sz="2000" dirty="0" smtClean="0">
              <a:solidFill>
                <a:schemeClr val="bg2">
                  <a:lumMod val="10000"/>
                </a:schemeClr>
              </a:solidFill>
              <a:latin typeface="Trebuchet MS" pitchFamily="34" charset="0"/>
            </a:endParaRPr>
          </a:p>
          <a:p>
            <a:pPr marL="342900" indent="-342900" algn="just">
              <a:buFont typeface="Wingdings" panose="05000000000000000000" pitchFamily="2" charset="2"/>
              <a:buChar char="Ø"/>
            </a:pPr>
            <a:r>
              <a:rPr lang="en-US" sz="2000" dirty="0" smtClean="0">
                <a:solidFill>
                  <a:srgbClr val="002060"/>
                </a:solidFill>
                <a:latin typeface="Trebuchet MS" pitchFamily="34" charset="0"/>
              </a:rPr>
              <a:t>5 studies/strategies for navigation (</a:t>
            </a:r>
            <a:r>
              <a:rPr lang="en-US" sz="2000" dirty="0" err="1" smtClean="0">
                <a:solidFill>
                  <a:srgbClr val="002060"/>
                </a:solidFill>
                <a:latin typeface="Trebuchet MS" pitchFamily="34" charset="0"/>
              </a:rPr>
              <a:t>Danube+Black</a:t>
            </a:r>
            <a:r>
              <a:rPr lang="en-US" sz="2000" dirty="0" smtClean="0">
                <a:solidFill>
                  <a:srgbClr val="002060"/>
                </a:solidFill>
                <a:latin typeface="Trebuchet MS" pitchFamily="34" charset="0"/>
              </a:rPr>
              <a:t> Sea)</a:t>
            </a:r>
          </a:p>
          <a:p>
            <a:pPr marL="342900" indent="-342900" algn="just">
              <a:buFont typeface="Wingdings" panose="05000000000000000000" pitchFamily="2" charset="2"/>
              <a:buChar char="Ø"/>
            </a:pPr>
            <a:endParaRPr lang="en-US" sz="2000" dirty="0" smtClean="0">
              <a:solidFill>
                <a:srgbClr val="002060"/>
              </a:solidFill>
              <a:latin typeface="Trebuchet MS" pitchFamily="34" charset="0"/>
            </a:endParaRPr>
          </a:p>
          <a:p>
            <a:pPr marL="342900" indent="-342900" algn="just">
              <a:buFont typeface="Wingdings" panose="05000000000000000000" pitchFamily="2" charset="2"/>
              <a:buChar char="Ø"/>
            </a:pPr>
            <a:r>
              <a:rPr lang="en-US" sz="2000" dirty="0" smtClean="0">
                <a:solidFill>
                  <a:srgbClr val="002060"/>
                </a:solidFill>
                <a:latin typeface="Trebuchet MS" pitchFamily="34" charset="0"/>
              </a:rPr>
              <a:t>12 km of new </a:t>
            </a:r>
            <a:r>
              <a:rPr lang="en-US" sz="2000" dirty="0">
                <a:solidFill>
                  <a:srgbClr val="002060"/>
                </a:solidFill>
                <a:latin typeface="Trebuchet MS" panose="020B0603020202020204" pitchFamily="34" charset="0"/>
              </a:rPr>
              <a:t>or improved inland waterway</a:t>
            </a:r>
            <a:endParaRPr lang="en-US" sz="2000" dirty="0">
              <a:solidFill>
                <a:srgbClr val="002060"/>
              </a:solidFill>
              <a:latin typeface="Trebuchet MS" panose="020B0603020202020204" pitchFamily="34" charset="0"/>
              <a:ea typeface="Times New Roman" panose="02020603050405020304" pitchFamily="18" charset="0"/>
              <a:cs typeface="Times New Roman" panose="02020603050405020304" pitchFamily="18" charset="0"/>
            </a:endParaRPr>
          </a:p>
          <a:p>
            <a:pPr algn="just"/>
            <a:endParaRPr lang="en-US" sz="2000" b="1" i="1" dirty="0" smtClean="0">
              <a:solidFill>
                <a:schemeClr val="bg2">
                  <a:lumMod val="10000"/>
                </a:schemeClr>
              </a:solidFill>
              <a:latin typeface="Trebuchet MS" pitchFamily="34" charset="0"/>
            </a:endParaRPr>
          </a:p>
          <a:p>
            <a:pPr algn="just"/>
            <a:endParaRPr lang="en-US" sz="2000" b="1" i="1" dirty="0" smtClean="0">
              <a:solidFill>
                <a:schemeClr val="bg2">
                  <a:lumMod val="10000"/>
                </a:schemeClr>
              </a:solidFill>
              <a:latin typeface="Trebuchet MS" pitchFamily="34" charset="0"/>
            </a:endParaRPr>
          </a:p>
          <a:p>
            <a:pPr algn="just"/>
            <a:endParaRPr lang="en-US" sz="2000" b="1" i="1" dirty="0" smtClean="0">
              <a:solidFill>
                <a:schemeClr val="tx1">
                  <a:lumMod val="95000"/>
                  <a:lumOff val="5000"/>
                </a:schemeClr>
              </a:solidFill>
              <a:latin typeface="Trebuchet MS" pitchFamily="34" charset="0"/>
            </a:endParaRPr>
          </a:p>
          <a:p>
            <a:endParaRPr lang="en-US" sz="2400" dirty="0">
              <a:latin typeface="Verdana" panose="020B0604030504040204" pitchFamily="34" charset="0"/>
              <a:ea typeface="Times New Roman" panose="02020603050405020304" pitchFamily="18" charset="0"/>
              <a:cs typeface="Times New Roman" panose="02020603050405020304" pitchFamily="18" charset="0"/>
            </a:endParaRPr>
          </a:p>
          <a:p>
            <a:endParaRPr lang="en-US" sz="2400" b="1" i="1" dirty="0" smtClean="0">
              <a:solidFill>
                <a:srgbClr val="FF0000"/>
              </a:solidFill>
              <a:latin typeface="Trebuchet MS" pitchFamily="34" charset="0"/>
            </a:endParaRPr>
          </a:p>
          <a:p>
            <a:endParaRPr lang="en-US" sz="2400" b="1" i="1" dirty="0">
              <a:solidFill>
                <a:srgbClr val="002060"/>
              </a:solidFill>
            </a:endParaRPr>
          </a:p>
        </p:txBody>
      </p:sp>
      <p:sp>
        <p:nvSpPr>
          <p:cNvPr id="11" name="Title 1"/>
          <p:cNvSpPr txBox="1">
            <a:spLocks/>
          </p:cNvSpPr>
          <p:nvPr/>
        </p:nvSpPr>
        <p:spPr bwMode="auto">
          <a:xfrm>
            <a:off x="80818" y="5643870"/>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a:r>
              <a:rPr lang="en-US" sz="2000" dirty="0" smtClean="0">
                <a:solidFill>
                  <a:schemeClr val="tx1">
                    <a:lumMod val="95000"/>
                    <a:lumOff val="5000"/>
                  </a:schemeClr>
                </a:solidFill>
                <a:latin typeface="Trebuchet MS" pitchFamily="34" charset="0"/>
              </a:rPr>
              <a:t>Results: </a:t>
            </a:r>
          </a:p>
          <a:p>
            <a:pPr marL="342900" indent="-342900" algn="l">
              <a:buFont typeface="Wingdings" panose="05000000000000000000" pitchFamily="2" charset="2"/>
              <a:buChar char="Ø"/>
            </a:pPr>
            <a:r>
              <a:rPr lang="en-US" sz="1800" dirty="0" smtClean="0">
                <a:solidFill>
                  <a:schemeClr val="tx1">
                    <a:lumMod val="95000"/>
                    <a:lumOff val="5000"/>
                  </a:schemeClr>
                </a:solidFill>
                <a:latin typeface="Trebuchet MS" pitchFamily="34" charset="0"/>
              </a:rPr>
              <a:t>21.88% </a:t>
            </a:r>
            <a:r>
              <a:rPr lang="en-US" sz="1800" dirty="0">
                <a:solidFill>
                  <a:schemeClr val="tx1">
                    <a:lumMod val="95000"/>
                    <a:lumOff val="5000"/>
                  </a:schemeClr>
                </a:solidFill>
                <a:latin typeface="Trebuchet MS" panose="020B0603020202020204" pitchFamily="34" charset="0"/>
              </a:rPr>
              <a:t>of the  Danube + Black Sea where safety of the navigation has been improved by joint </a:t>
            </a:r>
            <a:r>
              <a:rPr lang="en-US" sz="1800" dirty="0" smtClean="0">
                <a:solidFill>
                  <a:schemeClr val="tx1">
                    <a:lumMod val="95000"/>
                    <a:lumOff val="5000"/>
                  </a:schemeClr>
                </a:solidFill>
                <a:latin typeface="Trebuchet MS" panose="020B0603020202020204" pitchFamily="34" charset="0"/>
              </a:rPr>
              <a:t>actions</a:t>
            </a:r>
          </a:p>
          <a:p>
            <a:pPr marL="342900" indent="-342900" algn="l">
              <a:buFont typeface="Wingdings" panose="05000000000000000000" pitchFamily="2" charset="2"/>
              <a:buChar char="Ø"/>
            </a:pPr>
            <a:r>
              <a:rPr lang="en-US" sz="1800" dirty="0">
                <a:latin typeface="Trebuchet MS" panose="020B0603020202020204" pitchFamily="34" charset="0"/>
              </a:rPr>
              <a:t>Cross border population served by modernized infrastructure leading to TEN-T</a:t>
            </a:r>
            <a:endParaRPr lang="en-US" sz="1800" dirty="0">
              <a:solidFill>
                <a:schemeClr val="tx1">
                  <a:lumMod val="95000"/>
                  <a:lumOff val="5000"/>
                </a:schemeClr>
              </a:solidFill>
              <a:latin typeface="Trebuchet MS" panose="020B0603020202020204" pitchFamily="34" charset="0"/>
              <a:ea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80513" y="1600200"/>
            <a:ext cx="2558687" cy="1708019"/>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69348" y="3839558"/>
            <a:ext cx="2746052" cy="1833562"/>
          </a:xfrm>
          <a:prstGeom prst="rect">
            <a:avLst/>
          </a:prstGeom>
        </p:spPr>
      </p:pic>
    </p:spTree>
    <p:extLst>
      <p:ext uri="{BB962C8B-B14F-4D97-AF65-F5344CB8AC3E}">
        <p14:creationId xmlns:p14="http://schemas.microsoft.com/office/powerpoint/2010/main" val="2601047326"/>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8600" y="152400"/>
            <a:ext cx="8229600" cy="1143000"/>
          </a:xfrm>
        </p:spPr>
        <p:txBody>
          <a:bodyPr/>
          <a:lstStyle/>
          <a:p>
            <a:r>
              <a:rPr lang="en-US" sz="2800" b="1" dirty="0">
                <a:solidFill>
                  <a:schemeClr val="tx1">
                    <a:lumMod val="95000"/>
                    <a:lumOff val="5000"/>
                  </a:schemeClr>
                </a:solidFill>
                <a:latin typeface="Trebuchet MS" pitchFamily="34" charset="0"/>
              </a:rPr>
              <a:t>What are we </a:t>
            </a:r>
            <a:r>
              <a:rPr lang="en-US" sz="2800" b="1" dirty="0" smtClean="0">
                <a:solidFill>
                  <a:schemeClr val="tx1">
                    <a:lumMod val="95000"/>
                    <a:lumOff val="5000"/>
                  </a:schemeClr>
                </a:solidFill>
                <a:latin typeface="Trebuchet MS" pitchFamily="34" charset="0"/>
              </a:rPr>
              <a:t>targeting</a:t>
            </a:r>
            <a:r>
              <a:rPr lang="en-US" sz="2800" b="1" dirty="0">
                <a:solidFill>
                  <a:schemeClr val="tx1">
                    <a:lumMod val="95000"/>
                    <a:lumOff val="5000"/>
                  </a:schemeClr>
                </a:solidFill>
                <a:latin typeface="Trebuchet MS" pitchFamily="34" charset="0"/>
              </a:rPr>
              <a:t>?</a:t>
            </a:r>
            <a:br>
              <a:rPr lang="en-US" sz="2800" b="1" dirty="0">
                <a:solidFill>
                  <a:schemeClr val="tx1">
                    <a:lumMod val="95000"/>
                    <a:lumOff val="5000"/>
                  </a:schemeClr>
                </a:solidFill>
                <a:latin typeface="Trebuchet MS" pitchFamily="34" charset="0"/>
              </a:rPr>
            </a:br>
            <a:r>
              <a:rPr lang="en-US" sz="2800" b="1" dirty="0" smtClean="0">
                <a:solidFill>
                  <a:schemeClr val="tx1">
                    <a:lumMod val="95000"/>
                    <a:lumOff val="5000"/>
                  </a:schemeClr>
                </a:solidFill>
                <a:latin typeface="Trebuchet MS" pitchFamily="34" charset="0"/>
              </a:rPr>
              <a:t/>
            </a:r>
            <a:br>
              <a:rPr lang="en-US" sz="2800" b="1" dirty="0" smtClean="0">
                <a:solidFill>
                  <a:schemeClr val="tx1">
                    <a:lumMod val="95000"/>
                    <a:lumOff val="5000"/>
                  </a:schemeClr>
                </a:solidFill>
                <a:latin typeface="Trebuchet MS" pitchFamily="34" charset="0"/>
              </a:rPr>
            </a:br>
            <a:r>
              <a:rPr lang="en-US" sz="2800" b="1" dirty="0" smtClean="0">
                <a:solidFill>
                  <a:schemeClr val="tx1">
                    <a:lumMod val="95000"/>
                    <a:lumOff val="5000"/>
                  </a:schemeClr>
                </a:solidFill>
                <a:latin typeface="Trebuchet MS" pitchFamily="34" charset="0"/>
              </a:rPr>
              <a:t>PA 2: </a:t>
            </a:r>
            <a:r>
              <a:rPr lang="en-US" sz="2800" b="1" dirty="0">
                <a:solidFill>
                  <a:schemeClr val="tx1">
                    <a:lumMod val="95000"/>
                    <a:lumOff val="5000"/>
                  </a:schemeClr>
                </a:solidFill>
                <a:latin typeface="Trebuchet MS" pitchFamily="34" charset="0"/>
              </a:rPr>
              <a:t>A </a:t>
            </a:r>
            <a:r>
              <a:rPr lang="en-US" sz="2800" b="1" dirty="0" smtClean="0">
                <a:solidFill>
                  <a:schemeClr val="tx1">
                    <a:lumMod val="95000"/>
                    <a:lumOff val="5000"/>
                  </a:schemeClr>
                </a:solidFill>
                <a:latin typeface="Trebuchet MS" pitchFamily="34" charset="0"/>
              </a:rPr>
              <a:t>green region (~34 mil euro)</a:t>
            </a:r>
            <a:endParaRPr lang="en-US" sz="2800" b="1" i="1" dirty="0">
              <a:solidFill>
                <a:schemeClr val="tx1">
                  <a:lumMod val="95000"/>
                  <a:lumOff val="5000"/>
                </a:schemeClr>
              </a:solidFill>
            </a:endParaRPr>
          </a:p>
        </p:txBody>
      </p:sp>
      <p:sp>
        <p:nvSpPr>
          <p:cNvPr id="17410" name="Content Placeholder 1"/>
          <p:cNvSpPr>
            <a:spLocks noGrp="1"/>
          </p:cNvSpPr>
          <p:nvPr>
            <p:ph idx="1"/>
          </p:nvPr>
        </p:nvSpPr>
        <p:spPr>
          <a:xfrm>
            <a:off x="0" y="914400"/>
            <a:ext cx="8839200" cy="5424487"/>
          </a:xfrm>
        </p:spPr>
        <p:txBody>
          <a:bodyPr/>
          <a:lstStyle/>
          <a:p>
            <a:pPr marL="457200" lvl="1" indent="0">
              <a:buNone/>
            </a:pPr>
            <a:endParaRPr lang="en-US" sz="2400" dirty="0" smtClean="0">
              <a:latin typeface="Trebuchet MS" pitchFamily="34" charset="0"/>
            </a:endParaRPr>
          </a:p>
          <a:p>
            <a:pPr marL="457200" lvl="1" indent="0">
              <a:buNone/>
            </a:pPr>
            <a:endParaRPr lang="en-US" sz="2400" dirty="0" smtClean="0">
              <a:latin typeface="Trebuchet MS" pitchFamily="34" charset="0"/>
            </a:endParaRPr>
          </a:p>
        </p:txBody>
      </p:sp>
      <p:sp>
        <p:nvSpPr>
          <p:cNvPr id="10" name="Title 1"/>
          <p:cNvSpPr txBox="1">
            <a:spLocks/>
          </p:cNvSpPr>
          <p:nvPr/>
        </p:nvSpPr>
        <p:spPr bwMode="auto">
          <a:xfrm>
            <a:off x="76200" y="1698778"/>
            <a:ext cx="5105400" cy="512064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endParaRPr lang="en-US" sz="2000" b="1" dirty="0" smtClean="0">
              <a:solidFill>
                <a:schemeClr val="tx1">
                  <a:lumMod val="95000"/>
                  <a:lumOff val="5000"/>
                </a:schemeClr>
              </a:solidFill>
              <a:latin typeface="Trebuchet MS" pitchFamily="34" charset="0"/>
            </a:endParaRPr>
          </a:p>
          <a:p>
            <a:pPr algn="just"/>
            <a:endParaRPr lang="en-US" sz="2000" dirty="0" smtClean="0">
              <a:solidFill>
                <a:srgbClr val="FF0000"/>
              </a:solidFill>
              <a:latin typeface="Trebuchet MS" pitchFamily="34" charset="0"/>
            </a:endParaRPr>
          </a:p>
          <a:p>
            <a:pPr algn="just"/>
            <a:endParaRPr lang="en-US" sz="2400" dirty="0" smtClean="0">
              <a:solidFill>
                <a:srgbClr val="FF0000"/>
              </a:solidFill>
              <a:latin typeface="Trebuchet MS" pitchFamily="34" charset="0"/>
            </a:endParaRPr>
          </a:p>
          <a:p>
            <a:pPr algn="just"/>
            <a:r>
              <a:rPr lang="en-US" sz="2400" dirty="0" smtClean="0">
                <a:solidFill>
                  <a:srgbClr val="FF0000"/>
                </a:solidFill>
                <a:latin typeface="Trebuchet MS" pitchFamily="34" charset="0"/>
              </a:rPr>
              <a:t>43</a:t>
            </a:r>
            <a:r>
              <a:rPr lang="en-US" sz="2400" dirty="0" smtClean="0">
                <a:solidFill>
                  <a:schemeClr val="tx1">
                    <a:lumMod val="95000"/>
                    <a:lumOff val="5000"/>
                  </a:schemeClr>
                </a:solidFill>
                <a:latin typeface="Trebuchet MS" pitchFamily="34" charset="0"/>
              </a:rPr>
              <a:t> integrated tourism products/services</a:t>
            </a:r>
          </a:p>
          <a:p>
            <a:pPr algn="just"/>
            <a:endParaRPr lang="en-US" sz="2400" dirty="0" smtClean="0">
              <a:solidFill>
                <a:schemeClr val="tx1">
                  <a:lumMod val="95000"/>
                  <a:lumOff val="5000"/>
                </a:schemeClr>
              </a:solidFill>
              <a:latin typeface="Trebuchet MS" pitchFamily="34" charset="0"/>
            </a:endParaRPr>
          </a:p>
          <a:p>
            <a:pPr algn="just"/>
            <a:endParaRPr lang="en-US" sz="2400" dirty="0" smtClean="0">
              <a:solidFill>
                <a:schemeClr val="tx1">
                  <a:lumMod val="95000"/>
                  <a:lumOff val="5000"/>
                </a:schemeClr>
              </a:solidFill>
              <a:latin typeface="Trebuchet MS" pitchFamily="34" charset="0"/>
            </a:endParaRPr>
          </a:p>
          <a:p>
            <a:pPr algn="just"/>
            <a:endParaRPr lang="en-US" sz="2400" dirty="0" smtClean="0">
              <a:solidFill>
                <a:schemeClr val="tx1">
                  <a:lumMod val="95000"/>
                  <a:lumOff val="5000"/>
                </a:schemeClr>
              </a:solidFill>
              <a:latin typeface="Trebuchet MS" pitchFamily="34" charset="0"/>
            </a:endParaRPr>
          </a:p>
          <a:p>
            <a:pPr algn="just"/>
            <a:r>
              <a:rPr lang="en-US" sz="2400" dirty="0" smtClean="0">
                <a:solidFill>
                  <a:srgbClr val="FF0000"/>
                </a:solidFill>
                <a:latin typeface="Trebuchet MS" pitchFamily="34" charset="0"/>
              </a:rPr>
              <a:t>23</a:t>
            </a:r>
            <a:r>
              <a:rPr lang="en-US" sz="2400" dirty="0" smtClean="0">
                <a:solidFill>
                  <a:schemeClr val="tx1">
                    <a:lumMod val="95000"/>
                    <a:lumOff val="5000"/>
                  </a:schemeClr>
                </a:solidFill>
                <a:latin typeface="Trebuchet MS" pitchFamily="34" charset="0"/>
              </a:rPr>
              <a:t> number of common strategies/policies/management plans</a:t>
            </a:r>
          </a:p>
          <a:p>
            <a:pPr algn="just"/>
            <a:endParaRPr lang="en-US" sz="2400" dirty="0">
              <a:solidFill>
                <a:schemeClr val="tx1">
                  <a:lumMod val="95000"/>
                  <a:lumOff val="5000"/>
                </a:schemeClr>
              </a:solidFill>
              <a:latin typeface="Trebuchet MS" pitchFamily="34" charset="0"/>
            </a:endParaRPr>
          </a:p>
          <a:p>
            <a:pPr algn="just"/>
            <a:endParaRPr lang="en-US" sz="2400" dirty="0" smtClean="0">
              <a:solidFill>
                <a:schemeClr val="tx1">
                  <a:lumMod val="95000"/>
                  <a:lumOff val="5000"/>
                </a:schemeClr>
              </a:solidFill>
              <a:latin typeface="Trebuchet MS" pitchFamily="34" charset="0"/>
            </a:endParaRPr>
          </a:p>
          <a:p>
            <a:pPr algn="just"/>
            <a:endParaRPr lang="en-US" sz="2400" b="1" i="1" dirty="0" smtClean="0">
              <a:solidFill>
                <a:schemeClr val="tx1">
                  <a:lumMod val="95000"/>
                  <a:lumOff val="5000"/>
                </a:schemeClr>
              </a:solidFill>
              <a:latin typeface="Trebuchet MS" pitchFamily="34" charset="0"/>
            </a:endParaRPr>
          </a:p>
          <a:p>
            <a:endParaRPr lang="en-US" sz="2400" dirty="0">
              <a:latin typeface="Trebuchet MS" panose="020B0603020202020204" pitchFamily="34" charset="0"/>
              <a:ea typeface="Times New Roman" panose="02020603050405020304" pitchFamily="18" charset="0"/>
              <a:cs typeface="Times New Roman" panose="02020603050405020304" pitchFamily="18" charset="0"/>
            </a:endParaRPr>
          </a:p>
          <a:p>
            <a:endParaRPr lang="en-US" sz="2400" b="1" i="1" dirty="0" smtClean="0">
              <a:solidFill>
                <a:srgbClr val="FF0000"/>
              </a:solidFill>
              <a:latin typeface="Trebuchet MS" pitchFamily="34" charset="0"/>
            </a:endParaRPr>
          </a:p>
          <a:p>
            <a:endParaRPr lang="en-US" sz="2400" b="1" i="1" dirty="0">
              <a:solidFill>
                <a:srgbClr val="002060"/>
              </a:solidFill>
              <a:latin typeface="Trebuchet MS" panose="020B0603020202020204" pitchFamily="34" charset="0"/>
            </a:endParaRPr>
          </a:p>
        </p:txBody>
      </p:sp>
      <p:sp>
        <p:nvSpPr>
          <p:cNvPr id="11" name="Title 1"/>
          <p:cNvSpPr txBox="1">
            <a:spLocks/>
          </p:cNvSpPr>
          <p:nvPr/>
        </p:nvSpPr>
        <p:spPr bwMode="auto">
          <a:xfrm>
            <a:off x="76200" y="5715000"/>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r>
              <a:rPr lang="en-US" sz="2400" dirty="0" smtClean="0">
                <a:solidFill>
                  <a:schemeClr val="tx1">
                    <a:lumMod val="95000"/>
                    <a:lumOff val="5000"/>
                  </a:schemeClr>
                </a:solidFill>
                <a:latin typeface="Trebuchet MS" pitchFamily="34" charset="0"/>
              </a:rPr>
              <a:t>Results: tourists overnights + Natura 2000 sites with coordinated management tools</a:t>
            </a:r>
            <a:endParaRPr lang="en-US" sz="2400" dirty="0">
              <a:solidFill>
                <a:schemeClr val="tx1">
                  <a:lumMod val="95000"/>
                  <a:lumOff val="5000"/>
                </a:schemeClr>
              </a:solidFill>
              <a:latin typeface="Trebuchet MS" panose="020B0603020202020204" pitchFamily="34" charset="0"/>
              <a:ea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81650" y="1698778"/>
            <a:ext cx="2857500" cy="1994117"/>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10356" y="3896727"/>
            <a:ext cx="2947844" cy="1659636"/>
          </a:xfrm>
          <a:prstGeom prst="rect">
            <a:avLst/>
          </a:prstGeom>
        </p:spPr>
      </p:pic>
    </p:spTree>
    <p:extLst>
      <p:ext uri="{BB962C8B-B14F-4D97-AF65-F5344CB8AC3E}">
        <p14:creationId xmlns:p14="http://schemas.microsoft.com/office/powerpoint/2010/main" val="1969244629"/>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8600" y="274313"/>
            <a:ext cx="8229600" cy="1143000"/>
          </a:xfrm>
        </p:spPr>
        <p:txBody>
          <a:bodyPr/>
          <a:lstStyle/>
          <a:p>
            <a:r>
              <a:rPr lang="en-US" sz="2800" b="1" dirty="0">
                <a:solidFill>
                  <a:schemeClr val="tx1">
                    <a:lumMod val="95000"/>
                    <a:lumOff val="5000"/>
                  </a:schemeClr>
                </a:solidFill>
                <a:latin typeface="Trebuchet MS" pitchFamily="34" charset="0"/>
              </a:rPr>
              <a:t>What are we </a:t>
            </a:r>
            <a:r>
              <a:rPr lang="en-US" sz="2800" b="1" dirty="0" smtClean="0">
                <a:solidFill>
                  <a:schemeClr val="tx1">
                    <a:lumMod val="95000"/>
                    <a:lumOff val="5000"/>
                  </a:schemeClr>
                </a:solidFill>
                <a:latin typeface="Trebuchet MS" pitchFamily="34" charset="0"/>
              </a:rPr>
              <a:t>targeting</a:t>
            </a:r>
            <a:r>
              <a:rPr lang="en-US" sz="2800" b="1" dirty="0">
                <a:solidFill>
                  <a:schemeClr val="tx1">
                    <a:lumMod val="95000"/>
                    <a:lumOff val="5000"/>
                  </a:schemeClr>
                </a:solidFill>
                <a:latin typeface="Trebuchet MS" pitchFamily="34" charset="0"/>
              </a:rPr>
              <a:t>?</a:t>
            </a:r>
            <a:br>
              <a:rPr lang="en-US" sz="2800" b="1" dirty="0">
                <a:solidFill>
                  <a:schemeClr val="tx1">
                    <a:lumMod val="95000"/>
                    <a:lumOff val="5000"/>
                  </a:schemeClr>
                </a:solidFill>
                <a:latin typeface="Trebuchet MS" pitchFamily="34" charset="0"/>
              </a:rPr>
            </a:br>
            <a:r>
              <a:rPr lang="en-US" sz="2800" b="1" dirty="0" smtClean="0">
                <a:solidFill>
                  <a:schemeClr val="tx1">
                    <a:lumMod val="95000"/>
                    <a:lumOff val="5000"/>
                  </a:schemeClr>
                </a:solidFill>
                <a:latin typeface="Trebuchet MS" pitchFamily="34" charset="0"/>
              </a:rPr>
              <a:t/>
            </a:r>
            <a:br>
              <a:rPr lang="en-US" sz="2800" b="1" dirty="0" smtClean="0">
                <a:solidFill>
                  <a:schemeClr val="tx1">
                    <a:lumMod val="95000"/>
                    <a:lumOff val="5000"/>
                  </a:schemeClr>
                </a:solidFill>
                <a:latin typeface="Trebuchet MS" pitchFamily="34" charset="0"/>
              </a:rPr>
            </a:br>
            <a:r>
              <a:rPr lang="en-US" sz="2800" b="1" dirty="0" smtClean="0">
                <a:solidFill>
                  <a:schemeClr val="tx1">
                    <a:lumMod val="95000"/>
                    <a:lumOff val="5000"/>
                  </a:schemeClr>
                </a:solidFill>
                <a:latin typeface="Trebuchet MS" pitchFamily="34" charset="0"/>
              </a:rPr>
              <a:t>PA 3: </a:t>
            </a:r>
            <a:r>
              <a:rPr lang="en-US" sz="2800" b="1" dirty="0">
                <a:solidFill>
                  <a:schemeClr val="tx1">
                    <a:lumMod val="95000"/>
                    <a:lumOff val="5000"/>
                  </a:schemeClr>
                </a:solidFill>
                <a:latin typeface="Trebuchet MS" pitchFamily="34" charset="0"/>
              </a:rPr>
              <a:t>A </a:t>
            </a:r>
            <a:r>
              <a:rPr lang="en-US" sz="2800" b="1" dirty="0" smtClean="0">
                <a:solidFill>
                  <a:schemeClr val="tx1">
                    <a:lumMod val="95000"/>
                    <a:lumOff val="5000"/>
                  </a:schemeClr>
                </a:solidFill>
                <a:latin typeface="Trebuchet MS" pitchFamily="34" charset="0"/>
              </a:rPr>
              <a:t>safe region (~16 mil euro)</a:t>
            </a:r>
            <a:endParaRPr lang="en-US" sz="2800" b="1" i="1" dirty="0">
              <a:solidFill>
                <a:schemeClr val="tx1">
                  <a:lumMod val="95000"/>
                  <a:lumOff val="5000"/>
                </a:schemeClr>
              </a:solidFill>
            </a:endParaRPr>
          </a:p>
        </p:txBody>
      </p:sp>
      <p:sp>
        <p:nvSpPr>
          <p:cNvPr id="17410" name="Content Placeholder 1"/>
          <p:cNvSpPr>
            <a:spLocks noGrp="1"/>
          </p:cNvSpPr>
          <p:nvPr>
            <p:ph idx="1"/>
          </p:nvPr>
        </p:nvSpPr>
        <p:spPr>
          <a:xfrm>
            <a:off x="0" y="1539226"/>
            <a:ext cx="8839200" cy="4799661"/>
          </a:xfrm>
        </p:spPr>
        <p:txBody>
          <a:bodyPr/>
          <a:lstStyle/>
          <a:p>
            <a:pPr marL="457200" lvl="1" indent="0">
              <a:buNone/>
            </a:pPr>
            <a:endParaRPr lang="en-US" sz="2400" dirty="0" smtClean="0">
              <a:latin typeface="Trebuchet MS" pitchFamily="34" charset="0"/>
            </a:endParaRPr>
          </a:p>
          <a:p>
            <a:pPr marL="457200" lvl="1" indent="0">
              <a:buNone/>
            </a:pPr>
            <a:endParaRPr lang="en-US" sz="2400" dirty="0" smtClean="0">
              <a:latin typeface="Trebuchet MS" pitchFamily="34" charset="0"/>
            </a:endParaRPr>
          </a:p>
        </p:txBody>
      </p:sp>
      <p:sp>
        <p:nvSpPr>
          <p:cNvPr id="10" name="Title 1"/>
          <p:cNvSpPr txBox="1">
            <a:spLocks/>
          </p:cNvSpPr>
          <p:nvPr/>
        </p:nvSpPr>
        <p:spPr bwMode="auto">
          <a:xfrm>
            <a:off x="103908" y="1539226"/>
            <a:ext cx="6527605" cy="582095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just"/>
            <a:endParaRPr lang="en-US" sz="2000" b="1" dirty="0" smtClean="0">
              <a:solidFill>
                <a:schemeClr val="tx1">
                  <a:lumMod val="95000"/>
                  <a:lumOff val="5000"/>
                </a:schemeClr>
              </a:solidFill>
              <a:latin typeface="Trebuchet MS" pitchFamily="34" charset="0"/>
            </a:endParaRPr>
          </a:p>
          <a:p>
            <a:pPr algn="just"/>
            <a:endParaRPr lang="en-US" sz="2000" dirty="0">
              <a:solidFill>
                <a:schemeClr val="bg2">
                  <a:lumMod val="10000"/>
                </a:schemeClr>
              </a:solidFill>
              <a:latin typeface="Trebuchet MS" pitchFamily="34" charset="0"/>
            </a:endParaRPr>
          </a:p>
          <a:p>
            <a:pPr algn="just"/>
            <a:r>
              <a:rPr lang="en-US" sz="2400" dirty="0">
                <a:solidFill>
                  <a:srgbClr val="FC2812"/>
                </a:solidFill>
                <a:latin typeface="Trebuchet MS" panose="020B0603020202020204" pitchFamily="34" charset="0"/>
              </a:rPr>
              <a:t>41 </a:t>
            </a:r>
            <a:r>
              <a:rPr lang="en-US" sz="2400" dirty="0">
                <a:solidFill>
                  <a:schemeClr val="tx1">
                    <a:lumMod val="95000"/>
                    <a:lumOff val="5000"/>
                  </a:schemeClr>
                </a:solidFill>
                <a:latin typeface="Trebuchet MS" panose="020B0603020202020204" pitchFamily="34" charset="0"/>
              </a:rPr>
              <a:t>partnerships in emergency response</a:t>
            </a:r>
          </a:p>
          <a:p>
            <a:pPr algn="just"/>
            <a:endParaRPr lang="en-US" sz="2000" dirty="0" smtClean="0">
              <a:solidFill>
                <a:srgbClr val="FF0000"/>
              </a:solidFill>
              <a:latin typeface="Trebuchet MS" pitchFamily="34" charset="0"/>
            </a:endParaRPr>
          </a:p>
          <a:p>
            <a:pPr algn="just"/>
            <a:r>
              <a:rPr lang="en-US" sz="2400" dirty="0">
                <a:solidFill>
                  <a:srgbClr val="FC2812"/>
                </a:solidFill>
                <a:latin typeface="Trebuchet MS" panose="020B0603020202020204" pitchFamily="34" charset="0"/>
              </a:rPr>
              <a:t>557,129</a:t>
            </a:r>
            <a:r>
              <a:rPr lang="en-US" sz="2400" dirty="0">
                <a:solidFill>
                  <a:schemeClr val="bg2">
                    <a:lumMod val="10000"/>
                  </a:schemeClr>
                </a:solidFill>
                <a:latin typeface="Trebuchet MS" pitchFamily="34" charset="0"/>
              </a:rPr>
              <a:t> people benefiting flood protection </a:t>
            </a:r>
          </a:p>
          <a:p>
            <a:pPr algn="just"/>
            <a:endParaRPr lang="en-US" sz="2400" dirty="0">
              <a:solidFill>
                <a:schemeClr val="bg2">
                  <a:lumMod val="10000"/>
                </a:schemeClr>
              </a:solidFill>
              <a:latin typeface="Trebuchet MS" pitchFamily="34" charset="0"/>
            </a:endParaRPr>
          </a:p>
          <a:p>
            <a:pPr algn="just"/>
            <a:r>
              <a:rPr lang="en-US" sz="2400" dirty="0">
                <a:solidFill>
                  <a:srgbClr val="FC2812"/>
                </a:solidFill>
                <a:latin typeface="Trebuchet MS" pitchFamily="34" charset="0"/>
              </a:rPr>
              <a:t>709,994</a:t>
            </a:r>
            <a:r>
              <a:rPr lang="en-US" sz="2400" dirty="0">
                <a:solidFill>
                  <a:schemeClr val="bg2">
                    <a:lumMod val="10000"/>
                  </a:schemeClr>
                </a:solidFill>
                <a:latin typeface="Trebuchet MS" pitchFamily="34" charset="0"/>
              </a:rPr>
              <a:t> people benefiting forest fire protection</a:t>
            </a:r>
          </a:p>
          <a:p>
            <a:pPr algn="just"/>
            <a:endParaRPr lang="en-US" sz="2400" dirty="0">
              <a:solidFill>
                <a:schemeClr val="tx1">
                  <a:lumMod val="95000"/>
                  <a:lumOff val="5000"/>
                </a:schemeClr>
              </a:solidFill>
              <a:latin typeface="Trebuchet MS" pitchFamily="34" charset="0"/>
            </a:endParaRPr>
          </a:p>
          <a:p>
            <a:pPr algn="just"/>
            <a:endParaRPr lang="en-US" sz="2400" dirty="0" smtClean="0">
              <a:solidFill>
                <a:schemeClr val="tx1">
                  <a:lumMod val="95000"/>
                  <a:lumOff val="5000"/>
                </a:schemeClr>
              </a:solidFill>
              <a:latin typeface="Trebuchet MS" pitchFamily="34" charset="0"/>
            </a:endParaRPr>
          </a:p>
          <a:p>
            <a:pPr algn="just"/>
            <a:endParaRPr lang="en-US" sz="2400" b="1" i="1" dirty="0" smtClean="0">
              <a:solidFill>
                <a:schemeClr val="tx1">
                  <a:lumMod val="95000"/>
                  <a:lumOff val="5000"/>
                </a:schemeClr>
              </a:solidFill>
              <a:latin typeface="Trebuchet MS" pitchFamily="34" charset="0"/>
            </a:endParaRPr>
          </a:p>
          <a:p>
            <a:pPr algn="just"/>
            <a:endParaRPr lang="en-US" sz="2400" b="1" i="1" dirty="0" smtClean="0">
              <a:solidFill>
                <a:schemeClr val="tx1">
                  <a:lumMod val="95000"/>
                  <a:lumOff val="5000"/>
                </a:schemeClr>
              </a:solidFill>
              <a:latin typeface="Trebuchet MS" pitchFamily="34" charset="0"/>
            </a:endParaRPr>
          </a:p>
          <a:p>
            <a:endParaRPr lang="en-US" sz="2400" dirty="0">
              <a:latin typeface="Trebuchet MS" panose="020B0603020202020204" pitchFamily="34" charset="0"/>
              <a:ea typeface="Times New Roman" panose="02020603050405020304" pitchFamily="18" charset="0"/>
              <a:cs typeface="Times New Roman" panose="02020603050405020304" pitchFamily="18" charset="0"/>
            </a:endParaRPr>
          </a:p>
          <a:p>
            <a:endParaRPr lang="en-US" sz="2400" b="1" i="1" dirty="0" smtClean="0">
              <a:solidFill>
                <a:srgbClr val="FF0000"/>
              </a:solidFill>
              <a:latin typeface="Trebuchet MS" pitchFamily="34" charset="0"/>
            </a:endParaRPr>
          </a:p>
          <a:p>
            <a:endParaRPr lang="en-US" sz="2400" b="1" i="1" dirty="0">
              <a:solidFill>
                <a:srgbClr val="002060"/>
              </a:solidFill>
            </a:endParaRPr>
          </a:p>
        </p:txBody>
      </p:sp>
      <p:sp>
        <p:nvSpPr>
          <p:cNvPr id="11" name="Title 1"/>
          <p:cNvSpPr txBox="1">
            <a:spLocks/>
          </p:cNvSpPr>
          <p:nvPr/>
        </p:nvSpPr>
        <p:spPr bwMode="auto">
          <a:xfrm>
            <a:off x="0" y="5696011"/>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0" marR="0" algn="just">
              <a:spcBef>
                <a:spcPts val="600"/>
              </a:spcBef>
              <a:spcAft>
                <a:spcPts val="0"/>
              </a:spcAft>
            </a:pPr>
            <a:r>
              <a:rPr lang="en-US" sz="2400" dirty="0" smtClean="0">
                <a:solidFill>
                  <a:schemeClr val="tx1">
                    <a:lumMod val="95000"/>
                    <a:lumOff val="5000"/>
                  </a:schemeClr>
                </a:solidFill>
                <a:latin typeface="Trebuchet MS" panose="020B0603020202020204" pitchFamily="34" charset="0"/>
              </a:rPr>
              <a:t>Results: </a:t>
            </a:r>
            <a:r>
              <a:rPr lang="en-US" sz="2400" dirty="0" smtClean="0">
                <a:latin typeface="Trebuchet MS" panose="020B0603020202020204" pitchFamily="34" charset="0"/>
              </a:rPr>
              <a:t>quality </a:t>
            </a:r>
            <a:r>
              <a:rPr lang="en-US" sz="2400" dirty="0">
                <a:latin typeface="Trebuchet MS" panose="020B0603020202020204" pitchFamily="34" charset="0"/>
              </a:rPr>
              <a:t>of the joint risk management in the CBC </a:t>
            </a:r>
            <a:r>
              <a:rPr lang="en-US" sz="2400" dirty="0" smtClean="0">
                <a:latin typeface="Trebuchet MS" panose="020B0603020202020204" pitchFamily="34" charset="0"/>
              </a:rPr>
              <a:t>area (! Qualitative indicator, no need to quantify, just explain your contribution)</a:t>
            </a:r>
            <a:endParaRPr lang="en-US" sz="2400" dirty="0">
              <a:latin typeface="Trebuchet MS" panose="020B0603020202020204" pitchFamily="34" charset="0"/>
              <a:ea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31513" y="3686666"/>
            <a:ext cx="2450846" cy="1663256"/>
          </a:xfrm>
          <a:prstGeom prst="rect">
            <a:avLst/>
          </a:prstGeom>
        </p:spPr>
      </p:pic>
      <p:pic>
        <p:nvPicPr>
          <p:cNvPr id="6" name="Picture 5">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89428" y="1671402"/>
            <a:ext cx="1771351" cy="1747837"/>
          </a:xfrm>
          <a:prstGeom prst="rect">
            <a:avLst/>
          </a:prstGeom>
        </p:spPr>
      </p:pic>
    </p:spTree>
    <p:extLst>
      <p:ext uri="{BB962C8B-B14F-4D97-AF65-F5344CB8AC3E}">
        <p14:creationId xmlns:p14="http://schemas.microsoft.com/office/powerpoint/2010/main" val="2002199841"/>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r>
              <a:rPr lang="en-US" sz="3200" b="1" dirty="0" smtClean="0">
                <a:solidFill>
                  <a:srgbClr val="002060"/>
                </a:solidFill>
                <a:latin typeface="Trebuchet MS" panose="020B0603020202020204" pitchFamily="34" charset="0"/>
              </a:rPr>
              <a:t>2 steps call, via E-MS</a:t>
            </a:r>
            <a:endParaRPr lang="en-US" sz="3200" b="1" i="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381000" y="1204913"/>
            <a:ext cx="9525000" cy="5424487"/>
          </a:xfrm>
        </p:spPr>
        <p:txBody>
          <a:bodyPr/>
          <a:lstStyle/>
          <a:p>
            <a:pPr marL="457200" lvl="1" indent="0">
              <a:buNone/>
            </a:pPr>
            <a:endParaRPr lang="en-US" sz="2400" dirty="0" smtClean="0">
              <a:latin typeface="Trebuchet MS" pitchFamily="34" charset="0"/>
            </a:endParaRPr>
          </a:p>
          <a:p>
            <a:pPr marL="457200" lvl="1" indent="0">
              <a:buNone/>
            </a:pPr>
            <a:endParaRPr lang="en-US" sz="2400" dirty="0">
              <a:latin typeface="Trebuchet MS" pitchFamily="34" charset="0"/>
            </a:endParaRPr>
          </a:p>
          <a:p>
            <a:pPr marL="457200" lvl="1" indent="0" algn="just">
              <a:buNone/>
            </a:pPr>
            <a:r>
              <a:rPr lang="en-US" sz="2200" dirty="0" smtClean="0">
                <a:solidFill>
                  <a:srgbClr val="00B050"/>
                </a:solidFill>
                <a:latin typeface="Trebuchet MS" pitchFamily="34" charset="0"/>
              </a:rPr>
              <a:t>Step 1: expressions of interest </a:t>
            </a:r>
            <a:r>
              <a:rPr lang="en-US" sz="2200" dirty="0" smtClean="0">
                <a:solidFill>
                  <a:srgbClr val="FF0000"/>
                </a:solidFill>
                <a:latin typeface="Trebuchet MS" pitchFamily="34" charset="0"/>
              </a:rPr>
              <a:t>15 May 2017 </a:t>
            </a:r>
          </a:p>
          <a:p>
            <a:pPr marL="457200" lvl="1" indent="0" algn="just">
              <a:buNone/>
            </a:pPr>
            <a:endParaRPr lang="en-US" sz="2400" dirty="0" smtClean="0">
              <a:solidFill>
                <a:srgbClr val="00B050"/>
              </a:solidFill>
              <a:latin typeface="Trebuchet MS" pitchFamily="34" charset="0"/>
            </a:endParaRPr>
          </a:p>
          <a:p>
            <a:pPr lvl="1" algn="just">
              <a:buFont typeface="Wingdings" panose="05000000000000000000" pitchFamily="2" charset="2"/>
              <a:buChar char="Ø"/>
            </a:pPr>
            <a:r>
              <a:rPr lang="en-US" sz="1800" dirty="0">
                <a:latin typeface="Trebuchet MS" panose="020B0603020202020204" pitchFamily="34" charset="0"/>
                <a:hlinkClick r:id="rId4" action="ppaction://hlinksldjump"/>
              </a:rPr>
              <a:t>Project Summary </a:t>
            </a:r>
            <a:r>
              <a:rPr lang="en-US" sz="1800" dirty="0" smtClean="0">
                <a:latin typeface="Trebuchet MS" panose="020B0603020202020204" pitchFamily="34" charset="0"/>
                <a:hlinkClick r:id="rId4" action="ppaction://hlinksldjump"/>
              </a:rPr>
              <a:t>(including outputs + indicative budget</a:t>
            </a:r>
            <a:r>
              <a:rPr lang="en-US" sz="1800" dirty="0" smtClean="0">
                <a:latin typeface="Trebuchet MS" panose="020B0603020202020204" pitchFamily="34" charset="0"/>
              </a:rPr>
              <a:t>)</a:t>
            </a:r>
            <a:endParaRPr lang="en-US" sz="1800" dirty="0">
              <a:latin typeface="Trebuchet MS" panose="020B0603020202020204" pitchFamily="34" charset="0"/>
            </a:endParaRPr>
          </a:p>
          <a:p>
            <a:pPr lvl="1" algn="just">
              <a:buFont typeface="Wingdings" panose="05000000000000000000" pitchFamily="2" charset="2"/>
              <a:buChar char="Ø"/>
            </a:pPr>
            <a:r>
              <a:rPr lang="en-US" sz="1800" dirty="0" smtClean="0">
                <a:latin typeface="Trebuchet MS" panose="020B0603020202020204" pitchFamily="34" charset="0"/>
              </a:rPr>
              <a:t>Partnership </a:t>
            </a:r>
          </a:p>
          <a:p>
            <a:pPr lvl="1" algn="just">
              <a:buFont typeface="Wingdings" panose="05000000000000000000" pitchFamily="2" charset="2"/>
              <a:buChar char="Ø"/>
            </a:pPr>
            <a:r>
              <a:rPr lang="en-US" sz="1800" dirty="0" smtClean="0">
                <a:latin typeface="Trebuchet MS" panose="020B0603020202020204" pitchFamily="34" charset="0"/>
                <a:hlinkClick r:id="rId5" action="ppaction://hlinksldjump"/>
              </a:rPr>
              <a:t>Project relevance</a:t>
            </a:r>
            <a:endParaRPr lang="en-US" sz="1800" dirty="0">
              <a:latin typeface="Trebuchet MS" panose="020B0603020202020204" pitchFamily="34" charset="0"/>
            </a:endParaRPr>
          </a:p>
          <a:p>
            <a:pPr lvl="1" algn="just">
              <a:buFont typeface="Wingdings" panose="05000000000000000000" pitchFamily="2" charset="2"/>
              <a:buChar char="Ø"/>
            </a:pPr>
            <a:r>
              <a:rPr lang="en-US" sz="1800" dirty="0">
                <a:latin typeface="Trebuchet MS" panose="020B0603020202020204" pitchFamily="34" charset="0"/>
              </a:rPr>
              <a:t>Project focus – expected </a:t>
            </a:r>
            <a:r>
              <a:rPr lang="en-US" sz="1800" dirty="0" smtClean="0">
                <a:latin typeface="Trebuchet MS" panose="020B0603020202020204" pitchFamily="34" charset="0"/>
              </a:rPr>
              <a:t>results</a:t>
            </a:r>
          </a:p>
          <a:p>
            <a:pPr lvl="1" algn="just">
              <a:buFont typeface="Wingdings" panose="05000000000000000000" pitchFamily="2" charset="2"/>
              <a:buChar char="Ø"/>
            </a:pPr>
            <a:r>
              <a:rPr lang="en-US" sz="1800" dirty="0" smtClean="0">
                <a:latin typeface="Trebuchet MS" panose="020B0603020202020204" pitchFamily="34" charset="0"/>
              </a:rPr>
              <a:t>Annexes (Declarations: submission, eligibility, commitment, partnership+ legal documents + mandates)</a:t>
            </a:r>
          </a:p>
          <a:p>
            <a:pPr marL="457200" lvl="1" indent="0" algn="just">
              <a:buNone/>
            </a:pPr>
            <a:endParaRPr lang="en-US" sz="1800" dirty="0">
              <a:latin typeface="Trebuchet MS" panose="020B0603020202020204" pitchFamily="34" charset="0"/>
            </a:endParaRPr>
          </a:p>
          <a:p>
            <a:pPr marL="457200" lvl="1" indent="0" algn="just">
              <a:buNone/>
            </a:pPr>
            <a:r>
              <a:rPr lang="en-US" sz="1800" dirty="0" smtClean="0">
                <a:solidFill>
                  <a:srgbClr val="FF0000"/>
                </a:solidFill>
                <a:latin typeface="Trebuchet MS" panose="020B0603020202020204" pitchFamily="34" charset="0"/>
              </a:rPr>
              <a:t>! + </a:t>
            </a:r>
            <a:r>
              <a:rPr lang="en-US" sz="1800" dirty="0">
                <a:solidFill>
                  <a:srgbClr val="FF0000"/>
                </a:solidFill>
                <a:latin typeface="Trebuchet MS" panose="020B0603020202020204" pitchFamily="34" charset="0"/>
              </a:rPr>
              <a:t>o</a:t>
            </a:r>
            <a:r>
              <a:rPr lang="en-US" sz="1800" dirty="0" smtClean="0">
                <a:solidFill>
                  <a:srgbClr val="FF0000"/>
                </a:solidFill>
                <a:latin typeface="Trebuchet MS" panose="020B0603020202020204" pitchFamily="34" charset="0"/>
              </a:rPr>
              <a:t>k from Council of Ministers for BG second degree depositors, </a:t>
            </a:r>
            <a:r>
              <a:rPr lang="en-US" sz="1800" u="sng" dirty="0" smtClean="0">
                <a:solidFill>
                  <a:srgbClr val="FF0000"/>
                </a:solidFill>
                <a:latin typeface="Trebuchet MS" panose="020B0603020202020204" pitchFamily="34" charset="0"/>
              </a:rPr>
              <a:t>start now</a:t>
            </a:r>
            <a:r>
              <a:rPr lang="en-US" sz="1800" dirty="0" smtClean="0">
                <a:solidFill>
                  <a:srgbClr val="FF0000"/>
                </a:solidFill>
                <a:latin typeface="Trebuchet MS" panose="020B0603020202020204" pitchFamily="34" charset="0"/>
              </a:rPr>
              <a:t>!   </a:t>
            </a:r>
          </a:p>
          <a:p>
            <a:pPr marL="457200" lvl="1" indent="0">
              <a:buNone/>
            </a:pPr>
            <a:endParaRPr lang="en-US" sz="2400" dirty="0">
              <a:latin typeface="Trebuchet MS" pitchFamily="34" charset="0"/>
            </a:endParaRPr>
          </a:p>
          <a:p>
            <a:pPr marL="457200" lvl="1" indent="0" algn="just">
              <a:buNone/>
            </a:pPr>
            <a:r>
              <a:rPr lang="en-US" sz="2200" dirty="0" smtClean="0">
                <a:solidFill>
                  <a:srgbClr val="002060"/>
                </a:solidFill>
                <a:latin typeface="Trebuchet MS" pitchFamily="34" charset="0"/>
              </a:rPr>
              <a:t>Step 2: full application form (TBD, but at least 1.5 months time to prepare; estimated  deadline 31 August 2018)</a:t>
            </a: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29400" y="1881528"/>
            <a:ext cx="2466975" cy="1847850"/>
          </a:xfrm>
          <a:prstGeom prst="rect">
            <a:avLst/>
          </a:prstGeom>
        </p:spPr>
      </p:pic>
    </p:spTree>
    <p:extLst>
      <p:ext uri="{BB962C8B-B14F-4D97-AF65-F5344CB8AC3E}">
        <p14:creationId xmlns:p14="http://schemas.microsoft.com/office/powerpoint/2010/main" val="2455166255"/>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pPr lvl="1"/>
            <a:r>
              <a:rPr lang="en-US" sz="2800" b="1" dirty="0">
                <a:solidFill>
                  <a:srgbClr val="002060"/>
                </a:solidFill>
                <a:latin typeface="Trebuchet MS" panose="020B0603020202020204" pitchFamily="34" charset="0"/>
              </a:rPr>
              <a:t>Project Summary </a:t>
            </a:r>
            <a:r>
              <a:rPr lang="en-US" sz="2800" b="1" dirty="0" smtClean="0">
                <a:solidFill>
                  <a:srgbClr val="002060"/>
                </a:solidFill>
                <a:latin typeface="Trebuchet MS" panose="020B0603020202020204" pitchFamily="34" charset="0"/>
              </a:rPr>
              <a:t/>
            </a:r>
            <a:br>
              <a:rPr lang="en-US" sz="2800" b="1" dirty="0" smtClean="0">
                <a:solidFill>
                  <a:srgbClr val="002060"/>
                </a:solidFill>
                <a:latin typeface="Trebuchet MS" panose="020B0603020202020204" pitchFamily="34" charset="0"/>
              </a:rPr>
            </a:br>
            <a:r>
              <a:rPr lang="en-US" sz="2800" b="1" dirty="0" smtClean="0">
                <a:solidFill>
                  <a:srgbClr val="002060"/>
                </a:solidFill>
                <a:latin typeface="Trebuchet MS" panose="020B0603020202020204" pitchFamily="34" charset="0"/>
              </a:rPr>
              <a:t>+ </a:t>
            </a:r>
            <a:r>
              <a:rPr lang="en-US" sz="2800" b="1" dirty="0">
                <a:solidFill>
                  <a:srgbClr val="002060"/>
                </a:solidFill>
                <a:latin typeface="Trebuchet MS" panose="020B0603020202020204" pitchFamily="34" charset="0"/>
              </a:rPr>
              <a:t>indicative budget</a:t>
            </a:r>
          </a:p>
        </p:txBody>
      </p:sp>
      <p:sp>
        <p:nvSpPr>
          <p:cNvPr id="17410" name="Content Placeholder 1"/>
          <p:cNvSpPr>
            <a:spLocks noGrp="1"/>
          </p:cNvSpPr>
          <p:nvPr>
            <p:ph idx="1"/>
          </p:nvPr>
        </p:nvSpPr>
        <p:spPr>
          <a:xfrm>
            <a:off x="223684" y="1204913"/>
            <a:ext cx="8920316" cy="5424487"/>
          </a:xfrm>
        </p:spPr>
        <p:txBody>
          <a:bodyPr/>
          <a:lstStyle/>
          <a:p>
            <a:pPr>
              <a:buFont typeface="Wingdings" panose="05000000000000000000" pitchFamily="2" charset="2"/>
              <a:buChar char="Ø"/>
            </a:pPr>
            <a:endParaRPr lang="en-US" sz="2000" dirty="0" smtClean="0">
              <a:latin typeface="Trebuchet MS" panose="020B0603020202020204" pitchFamily="34" charset="0"/>
            </a:endParaRPr>
          </a:p>
          <a:p>
            <a:pPr>
              <a:buFont typeface="Wingdings" panose="05000000000000000000" pitchFamily="2" charset="2"/>
              <a:buChar char="Ø"/>
            </a:pPr>
            <a:endParaRPr lang="en-US" sz="2000" dirty="0">
              <a:latin typeface="Trebuchet MS" panose="020B0603020202020204" pitchFamily="34" charset="0"/>
            </a:endParaRPr>
          </a:p>
          <a:p>
            <a:pPr>
              <a:lnSpc>
                <a:spcPct val="150000"/>
              </a:lnSpc>
              <a:buFont typeface="Wingdings" panose="05000000000000000000" pitchFamily="2" charset="2"/>
              <a:buChar char="Ø"/>
            </a:pPr>
            <a:r>
              <a:rPr lang="en-US" sz="2000" dirty="0" smtClean="0">
                <a:latin typeface="Trebuchet MS" panose="020B0603020202020204" pitchFamily="34" charset="0"/>
              </a:rPr>
              <a:t>the </a:t>
            </a:r>
            <a:r>
              <a:rPr lang="en-US" sz="2000" dirty="0">
                <a:latin typeface="Trebuchet MS" panose="020B0603020202020204" pitchFamily="34" charset="0"/>
              </a:rPr>
              <a:t>common challenge of the </a:t>
            </a:r>
            <a:r>
              <a:rPr lang="en-US" sz="2000" dirty="0" err="1">
                <a:latin typeface="Trebuchet MS" panose="020B0603020202020204" pitchFamily="34" charset="0"/>
              </a:rPr>
              <a:t>programme</a:t>
            </a:r>
            <a:r>
              <a:rPr lang="en-US" sz="2000" dirty="0">
                <a:latin typeface="Trebuchet MS" panose="020B0603020202020204" pitchFamily="34" charset="0"/>
              </a:rPr>
              <a:t> area you are jointly tackling in your project;</a:t>
            </a:r>
          </a:p>
          <a:p>
            <a:pPr>
              <a:lnSpc>
                <a:spcPct val="150000"/>
              </a:lnSpc>
              <a:buFont typeface="Wingdings" panose="05000000000000000000" pitchFamily="2" charset="2"/>
              <a:buChar char="Ø"/>
            </a:pPr>
            <a:r>
              <a:rPr lang="en-US" sz="2000" dirty="0" smtClean="0">
                <a:latin typeface="Trebuchet MS" panose="020B0603020202020204" pitchFamily="34" charset="0"/>
              </a:rPr>
              <a:t>the </a:t>
            </a:r>
            <a:r>
              <a:rPr lang="en-US" sz="2000" dirty="0">
                <a:latin typeface="Trebuchet MS" panose="020B0603020202020204" pitchFamily="34" charset="0"/>
              </a:rPr>
              <a:t>overall objective of the project and the expected change your project will make to the current situation;</a:t>
            </a:r>
          </a:p>
          <a:p>
            <a:pPr>
              <a:lnSpc>
                <a:spcPct val="150000"/>
              </a:lnSpc>
              <a:buFont typeface="Wingdings" panose="05000000000000000000" pitchFamily="2" charset="2"/>
              <a:buChar char="Ø"/>
            </a:pPr>
            <a:r>
              <a:rPr lang="en-US" sz="2000" dirty="0" smtClean="0">
                <a:latin typeface="Trebuchet MS" panose="020B0603020202020204" pitchFamily="34" charset="0"/>
              </a:rPr>
              <a:t>the Programme </a:t>
            </a:r>
            <a:r>
              <a:rPr lang="en-US" sz="2000" dirty="0">
                <a:latin typeface="Trebuchet MS" panose="020B0603020202020204" pitchFamily="34" charset="0"/>
              </a:rPr>
              <a:t>outputs </a:t>
            </a:r>
            <a:r>
              <a:rPr lang="en-US" sz="2000" dirty="0" smtClean="0">
                <a:latin typeface="Trebuchet MS" panose="020B0603020202020204" pitchFamily="34" charset="0"/>
              </a:rPr>
              <a:t>targeted by the call your project contributes to</a:t>
            </a:r>
            <a:endParaRPr lang="en-US" sz="2000" dirty="0">
              <a:latin typeface="Trebuchet MS" panose="020B0603020202020204" pitchFamily="34" charset="0"/>
            </a:endParaRPr>
          </a:p>
          <a:p>
            <a:pPr>
              <a:lnSpc>
                <a:spcPct val="150000"/>
              </a:lnSpc>
              <a:buFont typeface="Wingdings" panose="05000000000000000000" pitchFamily="2" charset="2"/>
              <a:buChar char="Ø"/>
            </a:pPr>
            <a:r>
              <a:rPr lang="en-US" sz="2000" dirty="0" smtClean="0">
                <a:latin typeface="Trebuchet MS" panose="020B0603020202020204" pitchFamily="34" charset="0"/>
              </a:rPr>
              <a:t>the </a:t>
            </a:r>
            <a:r>
              <a:rPr lang="en-US" sz="2000" dirty="0">
                <a:latin typeface="Trebuchet MS" panose="020B0603020202020204" pitchFamily="34" charset="0"/>
              </a:rPr>
              <a:t>approach you plan to take and why is cross-border approach needed;</a:t>
            </a:r>
          </a:p>
          <a:p>
            <a:pPr>
              <a:lnSpc>
                <a:spcPct val="150000"/>
              </a:lnSpc>
              <a:buFont typeface="Wingdings" panose="05000000000000000000" pitchFamily="2" charset="2"/>
              <a:buChar char="Ø"/>
            </a:pPr>
            <a:r>
              <a:rPr lang="en-US" sz="2000" dirty="0" smtClean="0">
                <a:latin typeface="Trebuchet MS" panose="020B0603020202020204" pitchFamily="34" charset="0"/>
              </a:rPr>
              <a:t>what </a:t>
            </a:r>
            <a:r>
              <a:rPr lang="en-US" sz="2000" dirty="0">
                <a:latin typeface="Trebuchet MS" panose="020B0603020202020204" pitchFamily="34" charset="0"/>
              </a:rPr>
              <a:t>is new/original about </a:t>
            </a:r>
            <a:r>
              <a:rPr lang="en-US" sz="2000" dirty="0" smtClean="0">
                <a:latin typeface="Trebuchet MS" panose="020B0603020202020204" pitchFamily="34" charset="0"/>
              </a:rPr>
              <a:t>it</a:t>
            </a:r>
          </a:p>
          <a:p>
            <a:pPr>
              <a:lnSpc>
                <a:spcPct val="150000"/>
              </a:lnSpc>
              <a:buFont typeface="Wingdings" panose="05000000000000000000" pitchFamily="2" charset="2"/>
              <a:buChar char="Ø"/>
            </a:pPr>
            <a:r>
              <a:rPr lang="en-US" sz="2000" dirty="0" smtClean="0">
                <a:latin typeface="Trebuchet MS" panose="020B0603020202020204" pitchFamily="34" charset="0"/>
                <a:hlinkClick r:id="rId4" action="ppaction://hlinksldjump"/>
              </a:rPr>
              <a:t>Indicative </a:t>
            </a:r>
            <a:r>
              <a:rPr lang="en-US" sz="2000" dirty="0">
                <a:latin typeface="Trebuchet MS" panose="020B0603020202020204" pitchFamily="34" charset="0"/>
                <a:hlinkClick r:id="rId4" action="ppaction://hlinksldjump"/>
              </a:rPr>
              <a:t>budget</a:t>
            </a:r>
            <a:endParaRPr lang="en-US" sz="2000" dirty="0">
              <a:latin typeface="Trebuchet MS" panose="020B0603020202020204" pitchFamily="34" charset="0"/>
            </a:endParaRPr>
          </a:p>
          <a:p>
            <a:pPr marL="0" indent="0">
              <a:lnSpc>
                <a:spcPct val="150000"/>
              </a:lnSpc>
              <a:buNone/>
            </a:pPr>
            <a:endParaRPr lang="en-US" sz="2000" dirty="0" smtClean="0">
              <a:latin typeface="Trebuchet MS" pitchFamily="34" charset="0"/>
            </a:endParaRPr>
          </a:p>
        </p:txBody>
      </p:sp>
      <p:sp>
        <p:nvSpPr>
          <p:cNvPr id="8" name="Title 1"/>
          <p:cNvSpPr txBox="1">
            <a:spLocks/>
          </p:cNvSpPr>
          <p:nvPr/>
        </p:nvSpPr>
        <p:spPr bwMode="auto">
          <a:xfrm>
            <a:off x="223684" y="593611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3200" b="1" dirty="0" smtClean="0">
                <a:solidFill>
                  <a:srgbClr val="002060"/>
                </a:solidFill>
              </a:rPr>
              <a:t> </a:t>
            </a:r>
            <a:endParaRPr lang="en-US" sz="3200" b="1" i="1" dirty="0">
              <a:solidFill>
                <a:srgbClr val="FF0000"/>
              </a:solidFill>
              <a:latin typeface="Trebuchet MS" panose="020B0603020202020204" pitchFamily="34" charset="0"/>
            </a:endParaRPr>
          </a:p>
        </p:txBody>
      </p:sp>
    </p:spTree>
    <p:extLst>
      <p:ext uri="{BB962C8B-B14F-4D97-AF65-F5344CB8AC3E}">
        <p14:creationId xmlns:p14="http://schemas.microsoft.com/office/powerpoint/2010/main" val="2197929311"/>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7409" name="Picture 6" descr="C:\Users\Filip\Desktop\fisiere cdr si materiale promovare\VIM elements\1. european union ERDF.jpg"/>
          <p:cNvPicPr>
            <a:picLocks noChangeAspect="1" noChangeArrowheads="1"/>
          </p:cNvPicPr>
          <p:nvPr/>
        </p:nvPicPr>
        <p:blipFill>
          <a:blip r:embed="rId3"/>
          <a:srcRect/>
          <a:stretch>
            <a:fillRect/>
          </a:stretch>
        </p:blipFill>
        <p:spPr bwMode="auto">
          <a:xfrm>
            <a:off x="228600" y="152400"/>
            <a:ext cx="1143000" cy="1052513"/>
          </a:xfrm>
          <a:prstGeom prst="rect">
            <a:avLst/>
          </a:prstGeom>
          <a:noFill/>
          <a:ln w="9525">
            <a:noFill/>
            <a:miter lim="800000"/>
            <a:headEnd/>
            <a:tailEnd/>
          </a:ln>
        </p:spPr>
      </p:pic>
      <p:sp>
        <p:nvSpPr>
          <p:cNvPr id="2" name="Title 1"/>
          <p:cNvSpPr>
            <a:spLocks noGrp="1"/>
          </p:cNvSpPr>
          <p:nvPr>
            <p:ph type="title"/>
          </p:nvPr>
        </p:nvSpPr>
        <p:spPr>
          <a:xfrm>
            <a:off x="223684" y="152400"/>
            <a:ext cx="8229600" cy="1143000"/>
          </a:xfrm>
        </p:spPr>
        <p:txBody>
          <a:bodyPr/>
          <a:lstStyle/>
          <a:p>
            <a:pPr lvl="1"/>
            <a:r>
              <a:rPr lang="en-US" sz="2800" b="1" dirty="0" smtClean="0">
                <a:solidFill>
                  <a:srgbClr val="002060"/>
                </a:solidFill>
                <a:latin typeface="Trebuchet MS" panose="020B0603020202020204" pitchFamily="34" charset="0"/>
                <a:hlinkClick r:id="rId4" action="ppaction://hlinksldjump"/>
              </a:rPr>
              <a:t>Project</a:t>
            </a:r>
            <a:r>
              <a:rPr lang="en-US" sz="2800" b="1" dirty="0" smtClean="0">
                <a:solidFill>
                  <a:srgbClr val="002060"/>
                </a:solidFill>
                <a:latin typeface="Trebuchet MS" panose="020B0603020202020204" pitchFamily="34" charset="0"/>
              </a:rPr>
              <a:t> description</a:t>
            </a:r>
            <a:br>
              <a:rPr lang="en-US" sz="2800" b="1" dirty="0" smtClean="0">
                <a:solidFill>
                  <a:srgbClr val="002060"/>
                </a:solidFill>
                <a:latin typeface="Trebuchet MS" panose="020B0603020202020204" pitchFamily="34" charset="0"/>
              </a:rPr>
            </a:br>
            <a:endParaRPr lang="en-US" sz="2800" b="1" dirty="0">
              <a:solidFill>
                <a:srgbClr val="002060"/>
              </a:solidFill>
              <a:latin typeface="Trebuchet MS" panose="020B0603020202020204" pitchFamily="34" charset="0"/>
            </a:endParaRPr>
          </a:p>
        </p:txBody>
      </p:sp>
      <p:sp>
        <p:nvSpPr>
          <p:cNvPr id="17410" name="Content Placeholder 1"/>
          <p:cNvSpPr>
            <a:spLocks noGrp="1"/>
          </p:cNvSpPr>
          <p:nvPr>
            <p:ph idx="1"/>
          </p:nvPr>
        </p:nvSpPr>
        <p:spPr>
          <a:xfrm>
            <a:off x="68826" y="1236808"/>
            <a:ext cx="8539316" cy="5424487"/>
          </a:xfrm>
        </p:spPr>
        <p:txBody>
          <a:bodyPr/>
          <a:lstStyle/>
          <a:p>
            <a:pPr>
              <a:lnSpc>
                <a:spcPct val="150000"/>
              </a:lnSpc>
              <a:buFont typeface="Wingdings" panose="05000000000000000000" pitchFamily="2" charset="2"/>
              <a:buChar char="Ø"/>
            </a:pPr>
            <a:r>
              <a:rPr lang="en-US" sz="2000" dirty="0" smtClean="0">
                <a:latin typeface="Trebuchet MS" panose="020B0603020202020204" pitchFamily="34" charset="0"/>
              </a:rPr>
              <a:t>What </a:t>
            </a:r>
            <a:r>
              <a:rPr lang="en-US" sz="2000" dirty="0">
                <a:latin typeface="Trebuchet MS" panose="020B0603020202020204" pitchFamily="34" charset="0"/>
              </a:rPr>
              <a:t>are the common territorial challenges that will be tackled by the project</a:t>
            </a:r>
            <a:r>
              <a:rPr lang="en-US" sz="2000" dirty="0" smtClean="0">
                <a:latin typeface="Trebuchet MS" panose="020B0603020202020204" pitchFamily="34" charset="0"/>
              </a:rPr>
              <a:t>?</a:t>
            </a:r>
          </a:p>
          <a:p>
            <a:pPr>
              <a:lnSpc>
                <a:spcPct val="150000"/>
              </a:lnSpc>
              <a:buFont typeface="Wingdings" panose="05000000000000000000" pitchFamily="2" charset="2"/>
              <a:buChar char="Ø"/>
            </a:pPr>
            <a:endParaRPr lang="en-US" sz="2000" dirty="0">
              <a:latin typeface="Trebuchet MS" panose="020B0603020202020204" pitchFamily="34" charset="0"/>
            </a:endParaRPr>
          </a:p>
          <a:p>
            <a:pPr>
              <a:lnSpc>
                <a:spcPct val="150000"/>
              </a:lnSpc>
              <a:buFont typeface="Wingdings" panose="05000000000000000000" pitchFamily="2" charset="2"/>
              <a:buChar char="Ø"/>
            </a:pPr>
            <a:r>
              <a:rPr lang="en-US" sz="2000" dirty="0" smtClean="0">
                <a:latin typeface="Trebuchet MS" panose="020B0603020202020204" pitchFamily="34" charset="0"/>
              </a:rPr>
              <a:t>How </a:t>
            </a:r>
            <a:r>
              <a:rPr lang="en-US" sz="2000" dirty="0">
                <a:latin typeface="Trebuchet MS" panose="020B0603020202020204" pitchFamily="34" charset="0"/>
              </a:rPr>
              <a:t>does the project tackle the identified common challenges and/or opportunities and what is new about the approach the project takes</a:t>
            </a:r>
            <a:r>
              <a:rPr lang="en-US" sz="2000" dirty="0" smtClean="0">
                <a:latin typeface="Trebuchet MS" panose="020B0603020202020204" pitchFamily="34" charset="0"/>
              </a:rPr>
              <a:t>?</a:t>
            </a:r>
          </a:p>
          <a:p>
            <a:pPr>
              <a:lnSpc>
                <a:spcPct val="150000"/>
              </a:lnSpc>
              <a:buFont typeface="Wingdings" panose="05000000000000000000" pitchFamily="2" charset="2"/>
              <a:buChar char="Ø"/>
            </a:pPr>
            <a:endParaRPr lang="en-US" sz="2000" dirty="0">
              <a:latin typeface="Trebuchet MS" panose="020B0603020202020204" pitchFamily="34" charset="0"/>
            </a:endParaRPr>
          </a:p>
          <a:p>
            <a:pPr>
              <a:lnSpc>
                <a:spcPct val="150000"/>
              </a:lnSpc>
              <a:buFont typeface="Wingdings" panose="05000000000000000000" pitchFamily="2" charset="2"/>
              <a:buChar char="Ø"/>
            </a:pPr>
            <a:r>
              <a:rPr lang="en-US" sz="2000" dirty="0" smtClean="0">
                <a:latin typeface="Trebuchet MS" panose="020B0603020202020204" pitchFamily="34" charset="0"/>
              </a:rPr>
              <a:t>Why </a:t>
            </a:r>
            <a:r>
              <a:rPr lang="en-US" sz="2000" dirty="0">
                <a:latin typeface="Trebuchet MS" panose="020B0603020202020204" pitchFamily="34" charset="0"/>
              </a:rPr>
              <a:t>is cross-border cooperation needed to achieve the project’s objectives and result</a:t>
            </a:r>
            <a:r>
              <a:rPr lang="en-US" sz="2000" dirty="0" smtClean="0">
                <a:latin typeface="Trebuchet MS" panose="020B0603020202020204" pitchFamily="34" charset="0"/>
              </a:rPr>
              <a:t>?</a:t>
            </a:r>
          </a:p>
          <a:p>
            <a:pPr>
              <a:lnSpc>
                <a:spcPct val="150000"/>
              </a:lnSpc>
              <a:buFont typeface="Wingdings" panose="05000000000000000000" pitchFamily="2" charset="2"/>
              <a:buChar char="Ø"/>
            </a:pPr>
            <a:endParaRPr lang="en-US" sz="1800" dirty="0" smtClean="0">
              <a:latin typeface="Trebuchet MS" panose="020B0603020202020204" pitchFamily="34" charset="0"/>
            </a:endParaRPr>
          </a:p>
          <a:p>
            <a:pPr>
              <a:buFont typeface="Wingdings" panose="05000000000000000000" pitchFamily="2" charset="2"/>
              <a:buChar char="Ø"/>
            </a:pPr>
            <a:endParaRPr lang="en-US" sz="2000" dirty="0"/>
          </a:p>
          <a:p>
            <a:endParaRPr lang="en-US" sz="2000" i="1" dirty="0" smtClean="0"/>
          </a:p>
          <a:p>
            <a:endParaRPr lang="en-US" sz="2000" dirty="0"/>
          </a:p>
          <a:p>
            <a:pPr marL="0" indent="0">
              <a:lnSpc>
                <a:spcPct val="150000"/>
              </a:lnSpc>
              <a:buNone/>
            </a:pPr>
            <a:endParaRPr lang="en-US" sz="2000" dirty="0" smtClean="0">
              <a:latin typeface="Trebuchet MS" pitchFamily="34" charset="0"/>
            </a:endParaRPr>
          </a:p>
        </p:txBody>
      </p:sp>
    </p:spTree>
    <p:extLst>
      <p:ext uri="{BB962C8B-B14F-4D97-AF65-F5344CB8AC3E}">
        <p14:creationId xmlns:p14="http://schemas.microsoft.com/office/powerpoint/2010/main" val="3723613597"/>
      </p:ext>
    </p:extLst>
  </p:cSld>
  <p:clrMapOvr>
    <a:masterClrMapping/>
  </p:clrMapOvr>
  <p:transition advClick="0"/>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7922</TotalTime>
  <Words>4373</Words>
  <Application>Microsoft Office PowerPoint</Application>
  <PresentationFormat>On-screen Show (4:3)</PresentationFormat>
  <Paragraphs>590</Paragraphs>
  <Slides>28</Slides>
  <Notes>28</Notes>
  <HiddenSlides>12</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PowerPoint Presentation</vt:lpstr>
      <vt:lpstr>What are we launching?</vt:lpstr>
      <vt:lpstr>What type of projects?</vt:lpstr>
      <vt:lpstr>What are we targeting?  PA 1: A well connected region (~59 mil euro)</vt:lpstr>
      <vt:lpstr>What are we targeting?  PA 2: A green region (~34 mil euro)</vt:lpstr>
      <vt:lpstr>What are we targeting?  PA 3: A safe region (~16 mil euro)</vt:lpstr>
      <vt:lpstr>2 steps call, via E-MS</vt:lpstr>
      <vt:lpstr>Project Summary  + indicative budget</vt:lpstr>
      <vt:lpstr>Project description </vt:lpstr>
      <vt:lpstr>Eligibility of Applicants</vt:lpstr>
      <vt:lpstr>Eligibility of Actions</vt:lpstr>
      <vt:lpstr>Cross-border character   </vt:lpstr>
      <vt:lpstr>Project budget limits</vt:lpstr>
      <vt:lpstr>State Aid</vt:lpstr>
      <vt:lpstr>Secondary/Tertiary nodes to TEN-T </vt:lpstr>
      <vt:lpstr>Eligibility of Expenditures</vt:lpstr>
      <vt:lpstr>List of expenditures</vt:lpstr>
      <vt:lpstr>Simplified costs</vt:lpstr>
      <vt:lpstr>Preparation costs</vt:lpstr>
      <vt:lpstr>Full application form (step 2)</vt:lpstr>
      <vt:lpstr>Revenue generating projects</vt:lpstr>
      <vt:lpstr>Full application form (step 2) Annexes</vt:lpstr>
      <vt:lpstr>Evaluation</vt:lpstr>
      <vt:lpstr>Evaluation EOIs</vt:lpstr>
      <vt:lpstr>Pre-contracting + Implementation</vt:lpstr>
      <vt:lpstr>Pre-contracting Documents</vt:lpstr>
      <vt:lpstr>Estimated schedule</vt:lpstr>
      <vt:lpstr>PowerPoint Presentation</vt:lpstr>
    </vt:vector>
  </TitlesOfParts>
  <Company>MRQ</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GL2</dc:title>
  <dc:creator>vmp</dc:creator>
  <cp:lastModifiedBy>RoBg</cp:lastModifiedBy>
  <cp:revision>819</cp:revision>
  <cp:lastPrinted>2017-04-10T06:37:52Z</cp:lastPrinted>
  <dcterms:created xsi:type="dcterms:W3CDTF">2007-11-21T13:10:07Z</dcterms:created>
  <dcterms:modified xsi:type="dcterms:W3CDTF">2017-04-12T08:11:34Z</dcterms:modified>
</cp:coreProperties>
</file>