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20" r:id="rId2"/>
    <p:sldId id="366" r:id="rId3"/>
    <p:sldId id="368" r:id="rId4"/>
    <p:sldId id="367" r:id="rId5"/>
    <p:sldId id="356" r:id="rId6"/>
    <p:sldId id="357" r:id="rId7"/>
    <p:sldId id="358" r:id="rId8"/>
    <p:sldId id="362" r:id="rId9"/>
    <p:sldId id="336" r:id="rId10"/>
    <p:sldId id="363" r:id="rId11"/>
    <p:sldId id="361" r:id="rId12"/>
    <p:sldId id="360" r:id="rId13"/>
    <p:sldId id="353" r:id="rId14"/>
    <p:sldId id="354" r:id="rId15"/>
    <p:sldId id="355" r:id="rId16"/>
    <p:sldId id="337" r:id="rId17"/>
    <p:sldId id="365" r:id="rId18"/>
    <p:sldId id="369" r:id="rId19"/>
    <p:sldId id="364" r:id="rId20"/>
    <p:sldId id="372" r:id="rId21"/>
    <p:sldId id="373" r:id="rId22"/>
    <p:sldId id="374" r:id="rId23"/>
    <p:sldId id="375" r:id="rId24"/>
    <p:sldId id="376" r:id="rId25"/>
    <p:sldId id="377" r:id="rId26"/>
    <p:sldId id="378" r:id="rId27"/>
    <p:sldId id="379" r:id="rId28"/>
    <p:sldId id="380" r:id="rId29"/>
    <p:sldId id="381" r:id="rId30"/>
    <p:sldId id="382" r:id="rId31"/>
    <p:sldId id="352" r:id="rId32"/>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743" autoAdjust="0"/>
    <p:restoredTop sz="95394" autoAdjust="0"/>
  </p:normalViewPr>
  <p:slideViewPr>
    <p:cSldViewPr>
      <p:cViewPr varScale="1">
        <p:scale>
          <a:sx n="73" d="100"/>
          <a:sy n="73" d="100"/>
        </p:scale>
        <p:origin x="798" y="7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553" cy="495612"/>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4" y="2"/>
            <a:ext cx="2945553" cy="495612"/>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08.12.2020</a:t>
            </a:fld>
            <a:endParaRPr lang="ro-RO"/>
          </a:p>
        </p:txBody>
      </p:sp>
      <p:sp>
        <p:nvSpPr>
          <p:cNvPr id="4" name="Footer Placeholder 3"/>
          <p:cNvSpPr>
            <a:spLocks noGrp="1"/>
          </p:cNvSpPr>
          <p:nvPr>
            <p:ph type="ftr" sz="quarter" idx="2"/>
          </p:nvPr>
        </p:nvSpPr>
        <p:spPr>
          <a:xfrm>
            <a:off x="2" y="9429428"/>
            <a:ext cx="2945553" cy="495612"/>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4" y="9429428"/>
            <a:ext cx="2945553" cy="495612"/>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553" cy="495612"/>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4" y="2"/>
            <a:ext cx="2945553" cy="495612"/>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08.12.2020</a:t>
            </a:fld>
            <a:endParaRPr lang="ro-RO"/>
          </a:p>
        </p:txBody>
      </p:sp>
      <p:sp>
        <p:nvSpPr>
          <p:cNvPr id="4" name="Slide Image Placeholder 3"/>
          <p:cNvSpPr>
            <a:spLocks noGrp="1" noRot="1" noChangeAspect="1"/>
          </p:cNvSpPr>
          <p:nvPr>
            <p:ph type="sldImg" idx="2"/>
          </p:nvPr>
        </p:nvSpPr>
        <p:spPr>
          <a:xfrm>
            <a:off x="917575" y="746125"/>
            <a:ext cx="4962525" cy="37226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79133" y="4716312"/>
            <a:ext cx="5439413" cy="4465309"/>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2" y="9429428"/>
            <a:ext cx="2945553" cy="495612"/>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4" y="9429428"/>
            <a:ext cx="2945553" cy="495612"/>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7575" y="746125"/>
            <a:ext cx="4962525" cy="37226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305788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629690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2840356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336914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381290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3382601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4149493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1796599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1864326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2944575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673100" y="808038"/>
            <a:ext cx="5391150" cy="404495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3802411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4027591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2035154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12/8/2020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12/8/2020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12/8/2020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29.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34.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tmp"/><Relationship Id="rId2" Type="http://schemas.openxmlformats.org/officeDocument/2006/relationships/image" Target="../media/image41.tmp"/><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3.tmp"/><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tmp"/><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interregrobg.eu/" TargetMode="External"/><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381000" y="1945014"/>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Reporting</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196" y="3504109"/>
            <a:ext cx="2767404" cy="127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740975" y="5029200"/>
            <a:ext cx="5637057" cy="461665"/>
          </a:xfrm>
          <a:prstGeom prst="rect">
            <a:avLst/>
          </a:prstGeom>
        </p:spPr>
        <p:txBody>
          <a:bodyPr wrap="none">
            <a:spAutoFit/>
          </a:bodyPr>
          <a:lstStyle/>
          <a:p>
            <a:pPr algn="ctr"/>
            <a:r>
              <a:rPr lang="en-US" sz="2400" b="1">
                <a:effectLst>
                  <a:outerShdw blurRad="38100" dist="38100" dir="2700000" algn="tl">
                    <a:srgbClr val="000000">
                      <a:alpha val="43137"/>
                    </a:srgbClr>
                  </a:outerShdw>
                </a:effectLst>
                <a:latin typeface="Trebuchet MS" pitchFamily="34" charset="0"/>
              </a:rPr>
              <a:t>8</a:t>
            </a:r>
            <a:r>
              <a:rPr lang="en-US" sz="2400" b="1" baseline="30000">
                <a:effectLst>
                  <a:outerShdw blurRad="38100" dist="38100" dir="2700000" algn="tl">
                    <a:srgbClr val="000000">
                      <a:alpha val="43137"/>
                    </a:srgbClr>
                  </a:outerShdw>
                </a:effectLst>
                <a:latin typeface="Trebuchet MS" pitchFamily="34" charset="0"/>
              </a:rPr>
              <a:t>th</a:t>
            </a:r>
            <a:r>
              <a:rPr lang="en-US" sz="2400" b="1">
                <a:effectLst>
                  <a:outerShdw blurRad="38100" dist="38100" dir="2700000" algn="tl">
                    <a:srgbClr val="000000">
                      <a:alpha val="43137"/>
                    </a:srgbClr>
                  </a:outerShdw>
                </a:effectLst>
                <a:latin typeface="Trebuchet MS" pitchFamily="34" charset="0"/>
              </a:rPr>
              <a:t> and 9</a:t>
            </a:r>
            <a:r>
              <a:rPr lang="en-US" sz="2400" b="1" baseline="30000">
                <a:effectLst>
                  <a:outerShdw blurRad="38100" dist="38100" dir="2700000" algn="tl">
                    <a:srgbClr val="000000">
                      <a:alpha val="43137"/>
                    </a:srgbClr>
                  </a:outerShdw>
                </a:effectLst>
                <a:latin typeface="Trebuchet MS" pitchFamily="34" charset="0"/>
              </a:rPr>
              <a:t>th</a:t>
            </a:r>
            <a:r>
              <a:rPr lang="en-US" sz="2400" b="1">
                <a:effectLst>
                  <a:outerShdw blurRad="38100" dist="38100" dir="2700000" algn="tl">
                    <a:srgbClr val="000000">
                      <a:alpha val="43137"/>
                    </a:srgbClr>
                  </a:outerShdw>
                </a:effectLst>
                <a:latin typeface="Trebuchet MS" pitchFamily="34" charset="0"/>
              </a:rPr>
              <a:t> of December, 2020, Online</a:t>
            </a:r>
            <a:endParaRPr lang="ro-RO" sz="2400" b="1" dirty="0">
              <a:effectLst>
                <a:outerShdw blurRad="38100" dist="38100" dir="2700000" algn="tl">
                  <a:srgbClr val="000000">
                    <a:alpha val="43137"/>
                  </a:srgbClr>
                </a:outerShdw>
              </a:effectLst>
              <a:latin typeface="Trebuchet MS" pitchFamily="34" charset="0"/>
            </a:endParaRPr>
          </a:p>
        </p:txBody>
      </p:sp>
      <p:pic>
        <p:nvPicPr>
          <p:cNvPr id="4" name="Picture 3"/>
          <p:cNvPicPr>
            <a:picLocks noChangeAspect="1"/>
          </p:cNvPicPr>
          <p:nvPr/>
        </p:nvPicPr>
        <p:blipFill>
          <a:blip r:embed="rId5"/>
          <a:stretch>
            <a:fillRect/>
          </a:stretch>
        </p:blipFill>
        <p:spPr>
          <a:xfrm>
            <a:off x="446384" y="338627"/>
            <a:ext cx="3626683" cy="956772"/>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221519" y="1136962"/>
            <a:ext cx="8624761" cy="485055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defRPr/>
            </a:pPr>
            <a:endParaRPr lang="en-US" sz="1400" b="1" dirty="0" smtClean="0">
              <a:solidFill>
                <a:srgbClr val="002060"/>
              </a:solidFill>
              <a:effectLst>
                <a:outerShdw blurRad="38100" dist="38100" dir="2700000" algn="tl">
                  <a:srgbClr val="000000">
                    <a:alpha val="43137"/>
                  </a:srgbClr>
                </a:outerShdw>
              </a:effectLst>
              <a:latin typeface="Trebuchet MS" pitchFamily="34" charset="0"/>
            </a:endParaRPr>
          </a:p>
          <a:p>
            <a:pPr marL="457200" indent="-457200" algn="just">
              <a:lnSpc>
                <a:spcPct val="90000"/>
              </a:lnSpc>
              <a:buAutoNum type="arabicPeriod"/>
              <a:defRPr/>
            </a:pPr>
            <a:r>
              <a:rPr lang="en-US" sz="2000" dirty="0" smtClean="0">
                <a:solidFill>
                  <a:prstClr val="black"/>
                </a:solidFill>
                <a:effectLst>
                  <a:outerShdw blurRad="38100" dist="38100" dir="2700000" algn="tl">
                    <a:srgbClr val="C0C0C0"/>
                  </a:outerShdw>
                </a:effectLst>
                <a:latin typeface="+mn-lt"/>
              </a:rPr>
              <a:t>Follow the storyline of the activities;</a:t>
            </a:r>
          </a:p>
          <a:p>
            <a:pPr marL="457200" indent="-457200" algn="just">
              <a:lnSpc>
                <a:spcPct val="90000"/>
              </a:lnSpc>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a:defRPr/>
            </a:pPr>
            <a:r>
              <a:rPr lang="en-US" sz="2000" dirty="0" smtClean="0">
                <a:solidFill>
                  <a:prstClr val="black"/>
                </a:solidFill>
                <a:effectLst>
                  <a:outerShdw blurRad="38100" dist="38100" dir="2700000" algn="tl">
                    <a:srgbClr val="C0C0C0"/>
                  </a:outerShdw>
                </a:effectLst>
                <a:latin typeface="+mn-lt"/>
              </a:rPr>
              <a:t>Base the final report on the information within the partner reports;</a:t>
            </a:r>
          </a:p>
          <a:p>
            <a:pPr marL="457200" indent="-457200" algn="just">
              <a:lnSpc>
                <a:spcPct val="90000"/>
              </a:lnSpc>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a:defRPr/>
            </a:pPr>
            <a:r>
              <a:rPr lang="en-US" sz="2000" dirty="0" smtClean="0">
                <a:solidFill>
                  <a:prstClr val="black"/>
                </a:solidFill>
                <a:effectLst>
                  <a:outerShdw blurRad="38100" dist="38100" dir="2700000" algn="tl">
                    <a:srgbClr val="C0C0C0"/>
                  </a:outerShdw>
                </a:effectLst>
                <a:latin typeface="+mn-lt"/>
              </a:rPr>
              <a:t>Present what </a:t>
            </a:r>
            <a:r>
              <a:rPr lang="en-US" sz="2000" dirty="0">
                <a:solidFill>
                  <a:prstClr val="black"/>
                </a:solidFill>
                <a:effectLst>
                  <a:outerShdw blurRad="38100" dist="38100" dir="2700000" algn="tl">
                    <a:srgbClr val="C0C0C0"/>
                  </a:outerShdw>
                </a:effectLst>
                <a:latin typeface="+mn-lt"/>
              </a:rPr>
              <a:t>was realized, where, by whom, what objectives/results/outputs have been achieved/reached, what resources have been used, what problems have been encountered, whether the </a:t>
            </a:r>
            <a:r>
              <a:rPr lang="en-US" sz="2000" dirty="0" smtClean="0">
                <a:solidFill>
                  <a:prstClr val="black"/>
                </a:solidFill>
                <a:effectLst>
                  <a:outerShdw blurRad="38100" dist="38100" dir="2700000" algn="tl">
                    <a:srgbClr val="C0C0C0"/>
                  </a:outerShdw>
                </a:effectLst>
                <a:latin typeface="+mn-lt"/>
              </a:rPr>
              <a:t>activities / project were/was completed on time, which will be the continuation of the project after the end of the implementation, etc.;</a:t>
            </a:r>
          </a:p>
          <a:p>
            <a:pPr marL="457200" indent="-457200" algn="just">
              <a:lnSpc>
                <a:spcPct val="90000"/>
              </a:lnSpc>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a:defRPr/>
            </a:pPr>
            <a:r>
              <a:rPr lang="en-US" sz="2000" dirty="0" smtClean="0">
                <a:solidFill>
                  <a:prstClr val="black"/>
                </a:solidFill>
                <a:effectLst>
                  <a:outerShdw blurRad="38100" dist="38100" dir="2700000" algn="tl">
                    <a:srgbClr val="C0C0C0"/>
                  </a:outerShdw>
                </a:effectLst>
                <a:latin typeface="+mn-lt"/>
              </a:rPr>
              <a:t>Fill in all sections of the report and related annexes. Where the case, please add “Not applicable”. No blank sections!;</a:t>
            </a:r>
          </a:p>
          <a:p>
            <a:pPr marL="457200" indent="-457200" algn="just">
              <a:lnSpc>
                <a:spcPct val="90000"/>
              </a:lnSpc>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a:defRPr/>
            </a:pPr>
            <a:r>
              <a:rPr lang="en-US" sz="2000" dirty="0" smtClean="0">
                <a:solidFill>
                  <a:prstClr val="black"/>
                </a:solidFill>
                <a:effectLst>
                  <a:outerShdw blurRad="38100" dist="38100" dir="2700000" algn="tl">
                    <a:srgbClr val="C0C0C0"/>
                  </a:outerShdw>
                </a:effectLst>
                <a:latin typeface="+mn-lt"/>
              </a:rPr>
              <a:t>Everything shall be written in English;</a:t>
            </a:r>
          </a:p>
          <a:p>
            <a:pPr marL="457200" indent="-457200" algn="just">
              <a:lnSpc>
                <a:spcPct val="90000"/>
              </a:lnSpc>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FontTx/>
              <a:buAutoNum type="arabicPeriod"/>
              <a:defRPr/>
            </a:pPr>
            <a:r>
              <a:rPr lang="en-US" sz="2000" dirty="0" smtClean="0">
                <a:solidFill>
                  <a:prstClr val="black"/>
                </a:solidFill>
                <a:effectLst>
                  <a:outerShdw blurRad="38100" dist="38100" dir="2700000" algn="tl">
                    <a:srgbClr val="C0C0C0"/>
                  </a:outerShdw>
                </a:effectLst>
                <a:latin typeface="+mn-lt"/>
              </a:rPr>
              <a:t>Use a common language to explain the result of your project (which could be on specific, special technical aspects not known to the general public);</a:t>
            </a:r>
            <a:r>
              <a:rPr lang="en-US" sz="2000" dirty="0">
                <a:solidFill>
                  <a:prstClr val="black"/>
                </a:solidFill>
                <a:effectLst>
                  <a:outerShdw blurRad="38100" dist="38100" dir="2700000" algn="tl">
                    <a:srgbClr val="C0C0C0"/>
                  </a:outerShdw>
                </a:effectLst>
                <a:latin typeface="+mn-lt"/>
              </a:rPr>
              <a:t> </a:t>
            </a:r>
            <a:endParaRPr lang="en-US" sz="2000" dirty="0" smtClean="0">
              <a:solidFill>
                <a:prstClr val="black"/>
              </a:solidFill>
              <a:effectLst>
                <a:outerShdw blurRad="38100" dist="38100" dir="2700000" algn="tl">
                  <a:srgbClr val="C0C0C0"/>
                </a:outerShdw>
              </a:effectLst>
              <a:latin typeface="+mn-lt"/>
            </a:endParaRPr>
          </a:p>
          <a:p>
            <a:pPr marL="457200" indent="-457200" algn="just">
              <a:lnSpc>
                <a:spcPct val="90000"/>
              </a:lnSpc>
              <a:buFontTx/>
              <a:buAutoNum type="arabicPeriod"/>
              <a:defRPr/>
            </a:pPr>
            <a:endParaRPr lang="en-US" sz="800" dirty="0" smtClean="0">
              <a:solidFill>
                <a:prstClr val="black"/>
              </a:solidFill>
              <a:effectLst>
                <a:outerShdw blurRad="38100" dist="38100" dir="2700000" algn="tl">
                  <a:srgbClr val="C0C0C0"/>
                </a:outerShdw>
              </a:effectLst>
              <a:latin typeface="+mn-l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6"/>
          <a:stretch>
            <a:fillRect/>
          </a:stretch>
        </p:blipFill>
        <p:spPr>
          <a:xfrm>
            <a:off x="3657600" y="81514"/>
            <a:ext cx="1752600" cy="1752600"/>
          </a:xfrm>
          <a:prstGeom prst="rect">
            <a:avLst/>
          </a:prstGeom>
        </p:spPr>
      </p:pic>
    </p:spTree>
    <p:extLst>
      <p:ext uri="{BB962C8B-B14F-4D97-AF65-F5344CB8AC3E}">
        <p14:creationId xmlns:p14="http://schemas.microsoft.com/office/powerpoint/2010/main" val="1912492915"/>
      </p:ext>
    </p:extLst>
  </p:cSld>
  <p:clrMapOvr>
    <a:masterClrMapping/>
  </p:clrMapOvr>
  <p:transition advClick="0">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155448" y="1271560"/>
            <a:ext cx="8839200" cy="4296561"/>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defRPr/>
            </a:pPr>
            <a:endParaRPr lang="en-US" sz="1400" b="1" dirty="0" smtClean="0">
              <a:solidFill>
                <a:srgbClr val="002060"/>
              </a:solidFill>
              <a:effectLst>
                <a:outerShdw blurRad="38100" dist="38100" dir="2700000" algn="tl">
                  <a:srgbClr val="000000">
                    <a:alpha val="43137"/>
                  </a:srgbClr>
                </a:outerShdw>
              </a:effectLst>
              <a:latin typeface="Trebuchet MS" pitchFamily="34" charset="0"/>
            </a:endParaRPr>
          </a:p>
          <a:p>
            <a:pPr marL="457200" indent="-457200" algn="just">
              <a:lnSpc>
                <a:spcPct val="90000"/>
              </a:lnSpc>
              <a:buFont typeface="+mj-lt"/>
              <a:buAutoNum type="arabicPeriod" startAt="7"/>
              <a:defRPr/>
            </a:pPr>
            <a:r>
              <a:rPr lang="en-US" sz="2000" dirty="0" smtClean="0">
                <a:solidFill>
                  <a:prstClr val="black"/>
                </a:solidFill>
                <a:effectLst>
                  <a:outerShdw blurRad="38100" dist="38100" dir="2700000" algn="tl">
                    <a:srgbClr val="C0C0C0"/>
                  </a:outerShdw>
                </a:effectLst>
                <a:latin typeface="+mn-lt"/>
              </a:rPr>
              <a:t>Don’t </a:t>
            </a:r>
            <a:r>
              <a:rPr lang="en-US" sz="2000" dirty="0">
                <a:solidFill>
                  <a:prstClr val="black"/>
                </a:solidFill>
                <a:effectLst>
                  <a:outerShdw blurRad="38100" dist="38100" dir="2700000" algn="tl">
                    <a:srgbClr val="C0C0C0"/>
                  </a:outerShdw>
                </a:effectLst>
                <a:latin typeface="+mn-lt"/>
              </a:rPr>
              <a:t>duplicate documents</a:t>
            </a:r>
            <a:r>
              <a:rPr lang="en-US" sz="2000" dirty="0" smtClean="0">
                <a:solidFill>
                  <a:prstClr val="black"/>
                </a:solidFill>
                <a:effectLst>
                  <a:outerShdw blurRad="38100" dist="38100" dir="2700000" algn="tl">
                    <a:srgbClr val="C0C0C0"/>
                  </a:outerShdw>
                </a:effectLst>
                <a:latin typeface="+mn-lt"/>
              </a:rPr>
              <a:t>! (</a:t>
            </a:r>
            <a:r>
              <a:rPr lang="en-US" sz="2000" dirty="0">
                <a:solidFill>
                  <a:prstClr val="black"/>
                </a:solidFill>
                <a:effectLst>
                  <a:outerShdw blurRad="38100" dist="38100" dir="2700000" algn="tl">
                    <a:srgbClr val="C0C0C0"/>
                  </a:outerShdw>
                </a:effectLst>
                <a:latin typeface="+mn-lt"/>
              </a:rPr>
              <a:t>No supporting documents are needed if already included in the intermediary </a:t>
            </a:r>
            <a:r>
              <a:rPr lang="en-US" sz="2000" dirty="0" smtClean="0">
                <a:solidFill>
                  <a:prstClr val="black"/>
                </a:solidFill>
                <a:effectLst>
                  <a:outerShdw blurRad="38100" dist="38100" dir="2700000" algn="tl">
                    <a:srgbClr val="C0C0C0"/>
                  </a:outerShdw>
                </a:effectLst>
                <a:latin typeface="+mn-lt"/>
              </a:rPr>
              <a:t>reports);</a:t>
            </a:r>
          </a:p>
          <a:p>
            <a:pPr marL="457200" indent="-457200" algn="just">
              <a:lnSpc>
                <a:spcPct val="90000"/>
              </a:lnSpc>
              <a:buFont typeface="+mj-lt"/>
              <a:buAutoNum type="arabicPeriod" startAt="7"/>
              <a:defRPr/>
            </a:pPr>
            <a:endParaRPr lang="en-US" sz="8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startAt="7"/>
              <a:defRPr/>
            </a:pPr>
            <a:r>
              <a:rPr lang="en-US" sz="2000" dirty="0">
                <a:solidFill>
                  <a:prstClr val="black"/>
                </a:solidFill>
                <a:effectLst>
                  <a:outerShdw blurRad="38100" dist="38100" dir="2700000" algn="tl">
                    <a:srgbClr val="C0C0C0"/>
                  </a:outerShdw>
                </a:effectLst>
                <a:latin typeface="+mn-lt"/>
              </a:rPr>
              <a:t>Indicate the documents / monitoring sources supporting your statements, including indications on where the documents are uploaded in the </a:t>
            </a:r>
            <a:r>
              <a:rPr lang="en-US" sz="2000" dirty="0" err="1">
                <a:solidFill>
                  <a:prstClr val="black"/>
                </a:solidFill>
                <a:effectLst>
                  <a:outerShdw blurRad="38100" dist="38100" dir="2700000" algn="tl">
                    <a:srgbClr val="C0C0C0"/>
                  </a:outerShdw>
                </a:effectLst>
                <a:latin typeface="+mn-lt"/>
              </a:rPr>
              <a:t>eMS</a:t>
            </a:r>
            <a:r>
              <a:rPr lang="en-US" sz="2000" dirty="0">
                <a:solidFill>
                  <a:prstClr val="black"/>
                </a:solidFill>
                <a:effectLst>
                  <a:outerShdw blurRad="38100" dist="38100" dir="2700000" algn="tl">
                    <a:srgbClr val="C0C0C0"/>
                  </a:outerShdw>
                </a:effectLst>
                <a:latin typeface="+mn-lt"/>
              </a:rPr>
              <a:t> system (partner report no. 2 for B3);</a:t>
            </a:r>
          </a:p>
          <a:p>
            <a:pPr marL="457200" indent="-457200" algn="just">
              <a:lnSpc>
                <a:spcPct val="90000"/>
              </a:lnSpc>
              <a:buFont typeface="+mj-lt"/>
              <a:buAutoNum type="arabicPeriod" startAt="7"/>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startAt="7"/>
              <a:defRPr/>
            </a:pPr>
            <a:r>
              <a:rPr lang="en-US" sz="2000" dirty="0" smtClean="0">
                <a:solidFill>
                  <a:prstClr val="black"/>
                </a:solidFill>
                <a:effectLst>
                  <a:outerShdw blurRad="38100" dist="38100" dir="2700000" algn="tl">
                    <a:srgbClr val="C0C0C0"/>
                  </a:outerShdw>
                </a:effectLst>
                <a:latin typeface="+mn-lt"/>
              </a:rPr>
              <a:t>Present the results of each activity and the implications for the project;</a:t>
            </a:r>
          </a:p>
          <a:p>
            <a:pPr marL="457200" indent="-457200" algn="just">
              <a:lnSpc>
                <a:spcPct val="90000"/>
              </a:lnSpc>
              <a:buAutoNum type="arabicPeriod" startAt="7"/>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startAt="7"/>
              <a:defRPr/>
            </a:pPr>
            <a:r>
              <a:rPr lang="en-US" sz="2000" dirty="0" smtClean="0">
                <a:solidFill>
                  <a:prstClr val="black"/>
                </a:solidFill>
                <a:effectLst>
                  <a:outerShdw blurRad="38100" dist="38100" dir="2700000" algn="tl">
                    <a:srgbClr val="C0C0C0"/>
                  </a:outerShdw>
                </a:effectLst>
                <a:latin typeface="+mn-lt"/>
              </a:rPr>
              <a:t>Underline the contribution to the Output and Results Indicators;</a:t>
            </a:r>
          </a:p>
          <a:p>
            <a:pPr marL="457200" indent="-457200" algn="just">
              <a:lnSpc>
                <a:spcPct val="90000"/>
              </a:lnSpc>
              <a:buAutoNum type="arabicPeriod" startAt="7"/>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startAt="7"/>
              <a:defRPr/>
            </a:pPr>
            <a:r>
              <a:rPr lang="en-US" sz="2000" dirty="0">
                <a:solidFill>
                  <a:prstClr val="black"/>
                </a:solidFill>
                <a:effectLst>
                  <a:outerShdw blurRad="38100" dist="38100" dir="2700000" algn="tl">
                    <a:srgbClr val="C0C0C0"/>
                  </a:outerShdw>
                </a:effectLst>
                <a:latin typeface="+mn-lt"/>
              </a:rPr>
              <a:t>Underline the sustainable character of your </a:t>
            </a:r>
            <a:r>
              <a:rPr lang="en-US" sz="2000" dirty="0" smtClean="0">
                <a:solidFill>
                  <a:prstClr val="black"/>
                </a:solidFill>
                <a:effectLst>
                  <a:outerShdw blurRad="38100" dist="38100" dir="2700000" algn="tl">
                    <a:srgbClr val="C0C0C0"/>
                  </a:outerShdw>
                </a:effectLst>
                <a:latin typeface="+mn-lt"/>
              </a:rPr>
              <a:t>activities and </a:t>
            </a:r>
            <a:r>
              <a:rPr lang="en-US" sz="2000" dirty="0">
                <a:solidFill>
                  <a:prstClr val="black"/>
                </a:solidFill>
                <a:effectLst>
                  <a:outerShdw blurRad="38100" dist="38100" dir="2700000" algn="tl">
                    <a:srgbClr val="C0C0C0"/>
                  </a:outerShdw>
                </a:effectLst>
                <a:latin typeface="+mn-lt"/>
              </a:rPr>
              <a:t>results and </a:t>
            </a:r>
            <a:r>
              <a:rPr lang="en-US" sz="2000" dirty="0" smtClean="0">
                <a:solidFill>
                  <a:prstClr val="black"/>
                </a:solidFill>
                <a:effectLst>
                  <a:outerShdw blurRad="38100" dist="38100" dir="2700000" algn="tl">
                    <a:srgbClr val="C0C0C0"/>
                  </a:outerShdw>
                </a:effectLst>
                <a:latin typeface="+mn-lt"/>
              </a:rPr>
              <a:t>present the preparations you made for </a:t>
            </a:r>
            <a:r>
              <a:rPr lang="en-US" sz="2000" dirty="0">
                <a:solidFill>
                  <a:prstClr val="black"/>
                </a:solidFill>
                <a:effectLst>
                  <a:outerShdw blurRad="38100" dist="38100" dir="2700000" algn="tl">
                    <a:srgbClr val="C0C0C0"/>
                  </a:outerShdw>
                </a:effectLst>
                <a:latin typeface="+mn-lt"/>
              </a:rPr>
              <a:t>sustainability.</a:t>
            </a:r>
          </a:p>
          <a:p>
            <a:pPr marL="457200" indent="-457200" algn="just">
              <a:lnSpc>
                <a:spcPct val="90000"/>
              </a:lnSpc>
              <a:buAutoNum type="arabicPeriod" startAt="7"/>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startAt="7"/>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AutoNum type="arabicPeriod" startAt="7"/>
              <a:defRPr/>
            </a:pPr>
            <a:r>
              <a:rPr lang="en-US" sz="2000" dirty="0" smtClean="0">
                <a:solidFill>
                  <a:prstClr val="black"/>
                </a:solidFill>
                <a:effectLst>
                  <a:outerShdw blurRad="38100" dist="38100" dir="2700000" algn="tl">
                    <a:srgbClr val="C0C0C0"/>
                  </a:outerShdw>
                </a:effectLst>
                <a:latin typeface="+mn-lt"/>
              </a:rPr>
              <a:t>Ask for JS advice;</a:t>
            </a:r>
            <a:endParaRPr lang="en-US" sz="2000" dirty="0">
              <a:solidFill>
                <a:prstClr val="black"/>
              </a:solidFill>
              <a:effectLst>
                <a:outerShdw blurRad="38100" dist="38100" dir="2700000" algn="tl">
                  <a:srgbClr val="C0C0C0"/>
                </a:outerShdw>
              </a:effectLst>
              <a:latin typeface="+mn-l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6"/>
          <a:stretch>
            <a:fillRect/>
          </a:stretch>
        </p:blipFill>
        <p:spPr>
          <a:xfrm>
            <a:off x="3657600" y="81514"/>
            <a:ext cx="1752600" cy="1752600"/>
          </a:xfrm>
          <a:prstGeom prst="rect">
            <a:avLst/>
          </a:prstGeom>
        </p:spPr>
      </p:pic>
    </p:spTree>
    <p:extLst>
      <p:ext uri="{BB962C8B-B14F-4D97-AF65-F5344CB8AC3E}">
        <p14:creationId xmlns:p14="http://schemas.microsoft.com/office/powerpoint/2010/main" val="2833942943"/>
      </p:ext>
    </p:extLst>
  </p:cSld>
  <p:clrMapOvr>
    <a:masterClrMapping/>
  </p:clrMapOvr>
  <p:transition advClick="0">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sp>
        <p:nvSpPr>
          <p:cNvPr id="4" name="Content Placeholder 3"/>
          <p:cNvSpPr>
            <a:spLocks noGrp="1"/>
          </p:cNvSpPr>
          <p:nvPr>
            <p:ph idx="1"/>
          </p:nvPr>
        </p:nvSpPr>
        <p:spPr>
          <a:xfrm>
            <a:off x="441960" y="1536133"/>
            <a:ext cx="6553200" cy="4567611"/>
          </a:xfrm>
        </p:spPr>
        <p:txBody>
          <a:bodyPr/>
          <a:lstStyle/>
          <a:p>
            <a:pPr marL="0" indent="0" algn="just">
              <a:buNone/>
            </a:pPr>
            <a:endParaRPr lang="en-US" sz="2000" dirty="0" smtClean="0"/>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Indicators are the </a:t>
            </a:r>
            <a:r>
              <a:rPr lang="en-US" sz="2000" dirty="0" err="1" smtClean="0">
                <a:latin typeface="Trebuchet MS" panose="020B0603020202020204" pitchFamily="34" charset="0"/>
              </a:rPr>
              <a:t>Programme’s</a:t>
            </a:r>
            <a:r>
              <a:rPr lang="en-US" sz="2000" dirty="0" smtClean="0">
                <a:latin typeface="Trebuchet MS" panose="020B0603020202020204" pitchFamily="34" charset="0"/>
              </a:rPr>
              <a:t> instruments to measure the success of the your actions. </a:t>
            </a:r>
          </a:p>
          <a:p>
            <a:pPr marL="0" indent="0" algn="just">
              <a:buNone/>
            </a:pPr>
            <a:endParaRPr lang="en-US" sz="2000" dirty="0" smtClean="0">
              <a:latin typeface="Trebuchet MS" panose="020B0603020202020204" pitchFamily="34" charset="0"/>
            </a:endParaRP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Please, pay attention! Not reaching the indicators or only partially achieving the indicators may lead to financial corrections.</a:t>
            </a:r>
            <a:endParaRPr lang="en-US" sz="2000" dirty="0">
              <a:latin typeface="Trebuchet MS" panose="020B0603020202020204" pitchFamily="34" charset="0"/>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6"/>
          <a:stretch>
            <a:fillRect/>
          </a:stretch>
        </p:blipFill>
        <p:spPr>
          <a:xfrm>
            <a:off x="2779776" y="325461"/>
            <a:ext cx="4191000" cy="742500"/>
          </a:xfrm>
          <a:prstGeom prst="rect">
            <a:avLst/>
          </a:prstGeom>
        </p:spPr>
      </p:pic>
      <p:pic>
        <p:nvPicPr>
          <p:cNvPr id="8" name="Picture 7"/>
          <p:cNvPicPr>
            <a:picLocks noChangeAspect="1"/>
          </p:cNvPicPr>
          <p:nvPr/>
        </p:nvPicPr>
        <p:blipFill>
          <a:blip r:embed="rId7"/>
          <a:stretch>
            <a:fillRect/>
          </a:stretch>
        </p:blipFill>
        <p:spPr>
          <a:xfrm>
            <a:off x="7086600" y="1905000"/>
            <a:ext cx="2007163" cy="2679666"/>
          </a:xfrm>
          <a:prstGeom prst="rect">
            <a:avLst/>
          </a:prstGeom>
        </p:spPr>
      </p:pic>
    </p:spTree>
    <p:extLst>
      <p:ext uri="{BB962C8B-B14F-4D97-AF65-F5344CB8AC3E}">
        <p14:creationId xmlns:p14="http://schemas.microsoft.com/office/powerpoint/2010/main" val="3917140861"/>
      </p:ext>
    </p:extLst>
  </p:cSld>
  <p:clrMapOvr>
    <a:masterClrMapping/>
  </p:clrMapOvr>
  <p:transition advClick="0">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24384" y="1062320"/>
            <a:ext cx="9144000" cy="5506152"/>
          </a:xfrm>
        </p:spPr>
        <p:txBody>
          <a:bodyPr/>
          <a:lstStyle/>
          <a:p>
            <a:pPr marL="0" lvl="0" indent="0" algn="ctr">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Methodology </a:t>
            </a:r>
            <a:r>
              <a:rPr lang="en-US" sz="2000" b="1" dirty="0">
                <a:solidFill>
                  <a:prstClr val="black"/>
                </a:solidFill>
                <a:latin typeface="Trebuchet MS" panose="020B0603020202020204" pitchFamily="34" charset="0"/>
              </a:rPr>
              <a:t>on establishing </a:t>
            </a:r>
            <a:r>
              <a:rPr lang="en-US" sz="2000" b="1" dirty="0" smtClean="0">
                <a:solidFill>
                  <a:prstClr val="black"/>
                </a:solidFill>
                <a:latin typeface="Trebuchet MS" panose="020B0603020202020204" pitchFamily="34" charset="0"/>
              </a:rPr>
              <a:t>the application </a:t>
            </a:r>
            <a:r>
              <a:rPr lang="en-US" sz="2000" b="1" dirty="0">
                <a:solidFill>
                  <a:prstClr val="black"/>
                </a:solidFill>
                <a:latin typeface="Trebuchet MS" panose="020B0603020202020204" pitchFamily="34" charset="0"/>
              </a:rPr>
              <a:t>of financial </a:t>
            </a:r>
            <a:r>
              <a:rPr lang="en-US" sz="2000" b="1" dirty="0" smtClean="0">
                <a:solidFill>
                  <a:prstClr val="black"/>
                </a:solidFill>
                <a:latin typeface="Trebuchet MS" panose="020B0603020202020204" pitchFamily="34" charset="0"/>
              </a:rPr>
              <a:t>corrections</a:t>
            </a: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 </a:t>
            </a:r>
            <a:r>
              <a:rPr lang="en-US" sz="2000" dirty="0" smtClean="0">
                <a:solidFill>
                  <a:prstClr val="black"/>
                </a:solidFill>
                <a:latin typeface="Trebuchet MS" panose="020B0603020202020204" pitchFamily="34" charset="0"/>
              </a:rPr>
              <a:t>approved by the Monitoring Committee;</a:t>
            </a:r>
          </a:p>
          <a:p>
            <a:pPr marL="0" lvl="0" indent="0" algn="just">
              <a:buNone/>
            </a:pPr>
            <a:endParaRPr lang="en-US" sz="2000" b="1" dirty="0">
              <a:solidFill>
                <a:prstClr val="black"/>
              </a:solidFill>
              <a:latin typeface="Trebuchet MS" panose="020B0603020202020204" pitchFamily="34" charset="0"/>
            </a:endParaRPr>
          </a:p>
          <a:p>
            <a:pPr marL="0" lvl="0" indent="0" algn="just">
              <a:buNone/>
            </a:pPr>
            <a:r>
              <a:rPr lang="en-US" sz="2000" dirty="0" smtClean="0">
                <a:solidFill>
                  <a:prstClr val="black"/>
                </a:solidFill>
                <a:latin typeface="Trebuchet MS" panose="020B0603020202020204" pitchFamily="34" charset="0"/>
              </a:rPr>
              <a:t>- available on the </a:t>
            </a:r>
            <a:r>
              <a:rPr lang="en-US" sz="2000" dirty="0" err="1" smtClean="0">
                <a:solidFill>
                  <a:prstClr val="black"/>
                </a:solidFill>
                <a:latin typeface="Trebuchet MS" panose="020B0603020202020204" pitchFamily="34" charset="0"/>
              </a:rPr>
              <a:t>Programme’s</a:t>
            </a:r>
            <a:r>
              <a:rPr lang="en-US" sz="2000" dirty="0" smtClean="0">
                <a:solidFill>
                  <a:prstClr val="black"/>
                </a:solidFill>
                <a:latin typeface="Trebuchet MS" panose="020B0603020202020204" pitchFamily="34" charset="0"/>
              </a:rPr>
              <a:t> website;</a:t>
            </a:r>
          </a:p>
          <a:p>
            <a:pPr marL="0" lvl="0" indent="0" algn="just">
              <a:buNone/>
            </a:pPr>
            <a:endParaRPr lang="en-US" sz="2000" dirty="0" smtClean="0">
              <a:solidFill>
                <a:prstClr val="black"/>
              </a:solidFill>
              <a:latin typeface="Trebuchet MS" panose="020B0603020202020204" pitchFamily="34" charset="0"/>
            </a:endParaRPr>
          </a:p>
          <a:p>
            <a:pPr marL="0" lvl="0" indent="0" algn="just">
              <a:buNone/>
            </a:pPr>
            <a:r>
              <a:rPr lang="en-US" sz="2000" dirty="0" smtClean="0">
                <a:solidFill>
                  <a:prstClr val="black"/>
                </a:solidFill>
                <a:latin typeface="Trebuchet MS" panose="020B0603020202020204" pitchFamily="34" charset="0"/>
              </a:rPr>
              <a:t>- applicable to all projects selected under </a:t>
            </a:r>
          </a:p>
          <a:p>
            <a:pPr marL="0" lvl="0" indent="0" algn="just">
              <a:buNone/>
            </a:pPr>
            <a:r>
              <a:rPr lang="en-US" sz="2000" dirty="0" smtClean="0">
                <a:solidFill>
                  <a:prstClr val="black"/>
                </a:solidFill>
                <a:latin typeface="Trebuchet MS" panose="020B0603020202020204" pitchFamily="34" charset="0"/>
              </a:rPr>
              <a:t>1</a:t>
            </a:r>
            <a:r>
              <a:rPr lang="en-US" sz="2000" baseline="30000" dirty="0" smtClean="0">
                <a:solidFill>
                  <a:prstClr val="black"/>
                </a:solidFill>
                <a:latin typeface="Trebuchet MS" panose="020B0603020202020204" pitchFamily="34" charset="0"/>
              </a:rPr>
              <a:t>st</a:t>
            </a:r>
            <a:r>
              <a:rPr lang="en-US" sz="2000" dirty="0" smtClean="0">
                <a:solidFill>
                  <a:prstClr val="black"/>
                </a:solidFill>
                <a:latin typeface="Trebuchet MS" panose="020B0603020202020204" pitchFamily="34" charset="0"/>
              </a:rPr>
              <a:t> and 2</a:t>
            </a:r>
            <a:r>
              <a:rPr lang="en-US" sz="2000" baseline="30000" dirty="0" smtClean="0">
                <a:solidFill>
                  <a:prstClr val="black"/>
                </a:solidFill>
                <a:latin typeface="Trebuchet MS" panose="020B0603020202020204" pitchFamily="34" charset="0"/>
              </a:rPr>
              <a:t>nd</a:t>
            </a:r>
            <a:r>
              <a:rPr lang="en-US" sz="2000" dirty="0" smtClean="0">
                <a:solidFill>
                  <a:prstClr val="black"/>
                </a:solidFill>
                <a:latin typeface="Trebuchet MS" panose="020B0603020202020204" pitchFamily="34" charset="0"/>
              </a:rPr>
              <a:t> call for proposals.</a:t>
            </a:r>
            <a:endParaRPr lang="en-US" sz="2000" dirty="0">
              <a:solidFill>
                <a:prstClr val="black"/>
              </a:solidFill>
              <a:latin typeface="Trebuchet MS" panose="020B0603020202020204" pitchFamily="34" charset="0"/>
            </a:endParaRPr>
          </a:p>
          <a:p>
            <a:pPr lvl="0"/>
            <a:endParaRPr lang="en-US" sz="2000"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381000" y="293794"/>
            <a:ext cx="2286000" cy="603080"/>
          </a:xfrm>
          <a:prstGeom prst="rect">
            <a:avLst/>
          </a:prstGeom>
        </p:spPr>
      </p:pic>
      <p:sp>
        <p:nvSpPr>
          <p:cNvPr id="7" name="Title 1"/>
          <p:cNvSpPr txBox="1">
            <a:spLocks/>
          </p:cNvSpPr>
          <p:nvPr/>
        </p:nvSpPr>
        <p:spPr bwMode="auto">
          <a:xfrm>
            <a:off x="2133600" y="153046"/>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4000" dirty="0" smtClean="0"/>
              <a:t/>
            </a:r>
            <a:br>
              <a:rPr lang="en-US" sz="4000" dirty="0" smtClean="0"/>
            </a:br>
            <a:endParaRPr lang="en-US" sz="4000" dirty="0"/>
          </a:p>
        </p:txBody>
      </p:sp>
      <p:pic>
        <p:nvPicPr>
          <p:cNvPr id="11" name="Picture 10"/>
          <p:cNvPicPr>
            <a:picLocks noChangeAspect="1"/>
          </p:cNvPicPr>
          <p:nvPr/>
        </p:nvPicPr>
        <p:blipFill>
          <a:blip r:embed="rId4"/>
          <a:stretch>
            <a:fillRect/>
          </a:stretch>
        </p:blipFill>
        <p:spPr>
          <a:xfrm>
            <a:off x="5334000" y="2057400"/>
            <a:ext cx="3171825" cy="3935652"/>
          </a:xfrm>
          <a:prstGeom prst="rect">
            <a:avLst/>
          </a:prstGeom>
        </p:spPr>
      </p:pic>
      <p:pic>
        <p:nvPicPr>
          <p:cNvPr id="5" name="Picture 4"/>
          <p:cNvPicPr>
            <a:picLocks noChangeAspect="1"/>
          </p:cNvPicPr>
          <p:nvPr/>
        </p:nvPicPr>
        <p:blipFill>
          <a:blip r:embed="rId5"/>
          <a:stretch>
            <a:fillRect/>
          </a:stretch>
        </p:blipFill>
        <p:spPr>
          <a:xfrm>
            <a:off x="337961" y="5867400"/>
            <a:ext cx="8468078" cy="847417"/>
          </a:xfrm>
          <a:prstGeom prst="rect">
            <a:avLst/>
          </a:prstGeom>
        </p:spPr>
      </p:pic>
      <p:pic>
        <p:nvPicPr>
          <p:cNvPr id="6" name="Picture 5"/>
          <p:cNvPicPr>
            <a:picLocks noChangeAspect="1"/>
          </p:cNvPicPr>
          <p:nvPr/>
        </p:nvPicPr>
        <p:blipFill>
          <a:blip r:embed="rId6"/>
          <a:stretch>
            <a:fillRect/>
          </a:stretch>
        </p:blipFill>
        <p:spPr>
          <a:xfrm>
            <a:off x="2779594" y="293794"/>
            <a:ext cx="4194412" cy="743776"/>
          </a:xfrm>
          <a:prstGeom prst="rect">
            <a:avLst/>
          </a:prstGeom>
        </p:spPr>
      </p:pic>
    </p:spTree>
    <p:extLst>
      <p:ext uri="{BB962C8B-B14F-4D97-AF65-F5344CB8AC3E}">
        <p14:creationId xmlns:p14="http://schemas.microsoft.com/office/powerpoint/2010/main" val="173935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52400" y="2514600"/>
            <a:ext cx="2143125" cy="2133600"/>
          </a:xfrm>
          <a:prstGeom prst="rect">
            <a:avLst/>
          </a:prstGeom>
        </p:spPr>
      </p:pic>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15240" y="1092038"/>
            <a:ext cx="9144000" cy="5506152"/>
          </a:xfrm>
        </p:spPr>
        <p:txBody>
          <a:bodyPr/>
          <a:lstStyle/>
          <a:p>
            <a:pPr marL="0" lvl="0" indent="0" algn="ctr">
              <a:buNone/>
            </a:pPr>
            <a:r>
              <a:rPr lang="en-US" sz="2000" b="1" dirty="0" smtClean="0">
                <a:solidFill>
                  <a:prstClr val="black"/>
                </a:solidFill>
                <a:latin typeface="Trebuchet MS" panose="020B0603020202020204" pitchFamily="34" charset="0"/>
              </a:rPr>
              <a:t>When? </a:t>
            </a:r>
          </a:p>
          <a:p>
            <a:pPr marL="0" lvl="0" indent="0">
              <a:buNone/>
            </a:pPr>
            <a:endParaRPr lang="en-US" sz="2000" dirty="0">
              <a:solidFill>
                <a:prstClr val="black"/>
              </a:solidFill>
              <a:latin typeface="Trebuchet MS" panose="020B0603020202020204" pitchFamily="34" charset="0"/>
            </a:endParaRPr>
          </a:p>
          <a:p>
            <a:pPr marL="0" lvl="0" indent="0" algn="just">
              <a:buNone/>
            </a:pPr>
            <a:r>
              <a:rPr lang="en-US" sz="2000" b="1" dirty="0">
                <a:solidFill>
                  <a:prstClr val="black"/>
                </a:solidFill>
                <a:latin typeface="Trebuchet MS" panose="020B0603020202020204" pitchFamily="34" charset="0"/>
              </a:rPr>
              <a:t>a)	E</a:t>
            </a:r>
            <a:r>
              <a:rPr lang="en-US" sz="2000" b="1" dirty="0" smtClean="0">
                <a:solidFill>
                  <a:prstClr val="black"/>
                </a:solidFill>
                <a:latin typeface="Trebuchet MS" panose="020B0603020202020204" pitchFamily="34" charset="0"/>
              </a:rPr>
              <a:t>nd </a:t>
            </a:r>
            <a:r>
              <a:rPr lang="en-US" sz="2000" b="1" dirty="0">
                <a:solidFill>
                  <a:prstClr val="black"/>
                </a:solidFill>
                <a:latin typeface="Trebuchet MS" panose="020B0603020202020204" pitchFamily="34" charset="0"/>
              </a:rPr>
              <a:t>of the implementation period.</a:t>
            </a:r>
          </a:p>
          <a:p>
            <a:pPr marL="0" lvl="0" indent="0" algn="just">
              <a:buNone/>
            </a:pPr>
            <a:r>
              <a:rPr lang="en-US" sz="2000" b="1" dirty="0">
                <a:solidFill>
                  <a:prstClr val="black"/>
                </a:solidFill>
                <a:latin typeface="Trebuchet MS" panose="020B0603020202020204" pitchFamily="34" charset="0"/>
              </a:rPr>
              <a:t>b)	</a:t>
            </a:r>
            <a:r>
              <a:rPr lang="en-US" sz="2000" b="1" dirty="0" smtClean="0">
                <a:solidFill>
                  <a:prstClr val="black"/>
                </a:solidFill>
                <a:latin typeface="Trebuchet MS" panose="020B0603020202020204" pitchFamily="34" charset="0"/>
              </a:rPr>
              <a:t>In </a:t>
            </a:r>
            <a:r>
              <a:rPr lang="en-US" sz="2000" b="1" dirty="0">
                <a:solidFill>
                  <a:prstClr val="black"/>
                </a:solidFill>
                <a:latin typeface="Trebuchet MS" panose="020B0603020202020204" pitchFamily="34" charset="0"/>
              </a:rPr>
              <a:t>the sustainability period </a:t>
            </a:r>
            <a:r>
              <a:rPr lang="en-US" sz="2000" b="1" dirty="0" smtClean="0">
                <a:solidFill>
                  <a:prstClr val="black"/>
                </a:solidFill>
                <a:latin typeface="Trebuchet MS" panose="020B0603020202020204" pitchFamily="34" charset="0"/>
              </a:rPr>
              <a:t>(if </a:t>
            </a:r>
            <a:r>
              <a:rPr lang="en-US" sz="2000" b="1" dirty="0">
                <a:solidFill>
                  <a:prstClr val="black"/>
                </a:solidFill>
                <a:latin typeface="Trebuchet MS" panose="020B0603020202020204" pitchFamily="34" charset="0"/>
              </a:rPr>
              <a:t>clearly described </a:t>
            </a:r>
            <a:r>
              <a:rPr lang="en-US" sz="2000" b="1" dirty="0" smtClean="0">
                <a:solidFill>
                  <a:prstClr val="black"/>
                </a:solidFill>
                <a:latin typeface="Trebuchet MS" panose="020B0603020202020204" pitchFamily="34" charset="0"/>
              </a:rPr>
              <a:t>within the AF). </a:t>
            </a:r>
            <a:endParaRPr lang="en-US" sz="2000" b="1" dirty="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If the AF doesn’t include a deadline for the indicators, but the project is structured to provide contribution to the indicators after the end of the implementation period, modification of the AF shall be requested (see pages 3 and 4 of the methodology).</a:t>
            </a:r>
            <a:r>
              <a:rPr lang="en-US" sz="2000" b="1" dirty="0">
                <a:solidFill>
                  <a:prstClr val="black"/>
                </a:solidFill>
                <a:latin typeface="Trebuchet MS" panose="020B0603020202020204" pitchFamily="34" charset="0"/>
              </a:rPr>
              <a:t>	</a:t>
            </a:r>
            <a:endParaRPr lang="en-US" sz="2000" b="1" dirty="0" smtClean="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4"/>
          <a:stretch>
            <a:fillRect/>
          </a:stretch>
        </p:blipFill>
        <p:spPr>
          <a:xfrm>
            <a:off x="381000" y="293794"/>
            <a:ext cx="2286000" cy="603080"/>
          </a:xfrm>
          <a:prstGeom prst="rect">
            <a:avLst/>
          </a:prstGeom>
        </p:spPr>
      </p:pic>
      <p:sp>
        <p:nvSpPr>
          <p:cNvPr id="7" name="Title 1"/>
          <p:cNvSpPr txBox="1">
            <a:spLocks/>
          </p:cNvSpPr>
          <p:nvPr/>
        </p:nvSpPr>
        <p:spPr bwMode="auto">
          <a:xfrm>
            <a:off x="2057400" y="144664"/>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5"/>
          <a:stretch>
            <a:fillRect/>
          </a:stretch>
        </p:blipFill>
        <p:spPr>
          <a:xfrm>
            <a:off x="337961" y="5867400"/>
            <a:ext cx="8468078" cy="847417"/>
          </a:xfrm>
          <a:prstGeom prst="rect">
            <a:avLst/>
          </a:prstGeom>
        </p:spPr>
      </p:pic>
      <p:pic>
        <p:nvPicPr>
          <p:cNvPr id="8" name="Picture 7"/>
          <p:cNvPicPr>
            <a:picLocks noChangeAspect="1"/>
          </p:cNvPicPr>
          <p:nvPr/>
        </p:nvPicPr>
        <p:blipFill>
          <a:blip r:embed="rId6"/>
          <a:stretch>
            <a:fillRect/>
          </a:stretch>
        </p:blipFill>
        <p:spPr>
          <a:xfrm>
            <a:off x="2779594" y="231635"/>
            <a:ext cx="4194412" cy="743776"/>
          </a:xfrm>
          <a:prstGeom prst="rect">
            <a:avLst/>
          </a:prstGeom>
        </p:spPr>
      </p:pic>
    </p:spTree>
    <p:extLst>
      <p:ext uri="{BB962C8B-B14F-4D97-AF65-F5344CB8AC3E}">
        <p14:creationId xmlns:p14="http://schemas.microsoft.com/office/powerpoint/2010/main" val="39001275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04608" y="2495963"/>
            <a:ext cx="2819400" cy="2124075"/>
          </a:xfrm>
          <a:prstGeom prst="rect">
            <a:avLst/>
          </a:prstGeom>
        </p:spPr>
      </p:pic>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0" y="992350"/>
            <a:ext cx="9144000" cy="5506152"/>
          </a:xfrm>
        </p:spPr>
        <p:txBody>
          <a:bodyPr/>
          <a:lstStyle/>
          <a:p>
            <a:pPr marL="0" lvl="0" indent="0">
              <a:buNone/>
            </a:pPr>
            <a:r>
              <a:rPr lang="en-US" sz="2000" b="1" dirty="0" smtClean="0">
                <a:solidFill>
                  <a:prstClr val="black"/>
                </a:solidFill>
                <a:latin typeface="Trebuchet MS" panose="020B0603020202020204" pitchFamily="34" charset="0"/>
              </a:rPr>
              <a:t>		</a:t>
            </a:r>
          </a:p>
          <a:p>
            <a:pPr marL="0" lvl="0" indent="0">
              <a:buNone/>
            </a:pPr>
            <a:r>
              <a:rPr lang="en-US" sz="2000" b="1" dirty="0">
                <a:solidFill>
                  <a:prstClr val="black"/>
                </a:solidFill>
                <a:latin typeface="Trebuchet MS" panose="020B0603020202020204" pitchFamily="34" charset="0"/>
              </a:rPr>
              <a:t>	</a:t>
            </a:r>
            <a:r>
              <a:rPr lang="en-US" sz="2000" b="1" dirty="0" smtClean="0">
                <a:solidFill>
                  <a:prstClr val="black"/>
                </a:solidFill>
                <a:latin typeface="Trebuchet MS" panose="020B0603020202020204" pitchFamily="34" charset="0"/>
              </a:rPr>
              <a:t>	</a:t>
            </a:r>
            <a:r>
              <a:rPr lang="en-US" sz="1800" b="1" dirty="0" smtClean="0">
                <a:solidFill>
                  <a:prstClr val="black"/>
                </a:solidFill>
                <a:latin typeface="+mj-lt"/>
              </a:rPr>
              <a:t>HOW? </a:t>
            </a:r>
          </a:p>
          <a:p>
            <a:pPr marL="0" lvl="0" indent="0">
              <a:buNone/>
            </a:pPr>
            <a:endParaRPr lang="en-US" sz="2000" dirty="0">
              <a:solidFill>
                <a:prstClr val="black"/>
              </a:solidFill>
              <a:latin typeface="Trebuchet MS" panose="020B0603020202020204" pitchFamily="34" charset="0"/>
            </a:endParaRPr>
          </a:p>
          <a:p>
            <a:pPr marL="0" lvl="0" indent="0" algn="just">
              <a:buNone/>
            </a:pPr>
            <a:endParaRPr lang="en-US" sz="2000" b="1" dirty="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smtClean="0">
              <a:solidFill>
                <a:prstClr val="black"/>
              </a:solidFill>
            </a:endParaRPr>
          </a:p>
          <a:p>
            <a:pPr marL="0" lvl="0" indent="0" algn="just">
              <a:buNone/>
            </a:pPr>
            <a:r>
              <a:rPr lang="en-US" sz="1800" dirty="0">
                <a:solidFill>
                  <a:prstClr val="black"/>
                </a:solidFill>
              </a:rPr>
              <a:t>	</a:t>
            </a:r>
            <a:endParaRPr lang="en-US" sz="1800" dirty="0" smtClean="0">
              <a:solidFill>
                <a:prstClr val="black"/>
              </a:solidFill>
            </a:endParaRPr>
          </a:p>
          <a:p>
            <a:pPr marL="0" lvl="0" indent="0" algn="just">
              <a:buNone/>
            </a:pPr>
            <a:r>
              <a:rPr lang="en-US" sz="1800" b="1" dirty="0">
                <a:solidFill>
                  <a:prstClr val="black"/>
                </a:solidFill>
              </a:rPr>
              <a:t>	</a:t>
            </a:r>
            <a:r>
              <a:rPr lang="en-US" sz="1800" b="1" dirty="0" smtClean="0">
                <a:solidFill>
                  <a:prstClr val="black"/>
                </a:solidFill>
              </a:rPr>
              <a:t>		IF TARGETS ARE NOT REACHED?</a:t>
            </a:r>
          </a:p>
          <a:p>
            <a:pPr marL="0" lvl="0" indent="0" algn="just">
              <a:buNone/>
            </a:pPr>
            <a:endParaRPr lang="en-US" sz="1800" b="1" dirty="0" smtClean="0">
              <a:solidFill>
                <a:prstClr val="black"/>
              </a:solidFill>
            </a:endParaRPr>
          </a:p>
          <a:p>
            <a:pPr marL="0" lvl="0" indent="0" algn="just">
              <a:buNone/>
            </a:pPr>
            <a:endParaRPr lang="en-US" sz="1800" b="1" dirty="0">
              <a:solidFill>
                <a:prstClr val="black"/>
              </a:solidFill>
            </a:endParaRPr>
          </a:p>
        </p:txBody>
      </p:sp>
      <p:pic>
        <p:nvPicPr>
          <p:cNvPr id="4" name="Picture 3"/>
          <p:cNvPicPr>
            <a:picLocks noChangeAspect="1"/>
          </p:cNvPicPr>
          <p:nvPr/>
        </p:nvPicPr>
        <p:blipFill>
          <a:blip r:embed="rId4"/>
          <a:stretch>
            <a:fillRect/>
          </a:stretch>
        </p:blipFill>
        <p:spPr>
          <a:xfrm>
            <a:off x="381000" y="293794"/>
            <a:ext cx="2286000" cy="603080"/>
          </a:xfrm>
          <a:prstGeom prst="rect">
            <a:avLst/>
          </a:prstGeom>
        </p:spPr>
      </p:pic>
      <p:sp>
        <p:nvSpPr>
          <p:cNvPr id="7" name="Title 1"/>
          <p:cNvSpPr txBox="1">
            <a:spLocks/>
          </p:cNvSpPr>
          <p:nvPr/>
        </p:nvSpPr>
        <p:spPr bwMode="auto">
          <a:xfrm>
            <a:off x="2057400" y="144664"/>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5"/>
          <a:stretch>
            <a:fillRect/>
          </a:stretch>
        </p:blipFill>
        <p:spPr>
          <a:xfrm>
            <a:off x="337961" y="5867400"/>
            <a:ext cx="8468078" cy="847417"/>
          </a:xfrm>
          <a:prstGeom prst="rect">
            <a:avLst/>
          </a:prstGeom>
        </p:spPr>
      </p:pic>
      <p:pic>
        <p:nvPicPr>
          <p:cNvPr id="8" name="Picture 7"/>
          <p:cNvPicPr>
            <a:picLocks noChangeAspect="1"/>
          </p:cNvPicPr>
          <p:nvPr/>
        </p:nvPicPr>
        <p:blipFill>
          <a:blip r:embed="rId6"/>
          <a:stretch>
            <a:fillRect/>
          </a:stretch>
        </p:blipFill>
        <p:spPr>
          <a:xfrm>
            <a:off x="3352800" y="1219200"/>
            <a:ext cx="5944402" cy="2338801"/>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601155557"/>
              </p:ext>
            </p:extLst>
          </p:nvPr>
        </p:nvGraphicFramePr>
        <p:xfrm>
          <a:off x="2514600" y="4184832"/>
          <a:ext cx="5952490" cy="1648741"/>
        </p:xfrm>
        <a:graphic>
          <a:graphicData uri="http://schemas.openxmlformats.org/drawingml/2006/table">
            <a:tbl>
              <a:tblPr firstRow="1" firstCol="1" bandRow="1"/>
              <a:tblGrid>
                <a:gridCol w="3877713">
                  <a:extLst>
                    <a:ext uri="{9D8B030D-6E8A-4147-A177-3AD203B41FA5}">
                      <a16:colId xmlns:a16="http://schemas.microsoft.com/office/drawing/2014/main" val="108767519"/>
                    </a:ext>
                  </a:extLst>
                </a:gridCol>
                <a:gridCol w="2074777">
                  <a:extLst>
                    <a:ext uri="{9D8B030D-6E8A-4147-A177-3AD203B41FA5}">
                      <a16:colId xmlns:a16="http://schemas.microsoft.com/office/drawing/2014/main" val="2492739627"/>
                    </a:ext>
                  </a:extLst>
                </a:gridCol>
              </a:tblGrid>
              <a:tr h="549581">
                <a:tc>
                  <a:txBody>
                    <a:bodyPr/>
                    <a:lstStyle/>
                    <a:p>
                      <a:pPr marL="0" marR="0" algn="just">
                        <a:lnSpc>
                          <a:spcPct val="120000"/>
                        </a:lnSpc>
                        <a:spcBef>
                          <a:spcPts val="0"/>
                        </a:spcBef>
                        <a:spcAft>
                          <a:spcPts val="0"/>
                        </a:spcAft>
                      </a:pPr>
                      <a:r>
                        <a:rPr lang="en-US" sz="1200" b="1" dirty="0" smtClean="0">
                          <a:effectLst/>
                          <a:latin typeface="Trebuchet MS" panose="020B0603020202020204" pitchFamily="34" charset="0"/>
                          <a:ea typeface="Times New Roman" panose="02020603050405020304" pitchFamily="18" charset="0"/>
                          <a:cs typeface="Times New Roman" panose="02020603050405020304" pitchFamily="18" charset="0"/>
                        </a:rPr>
                        <a:t>Degree </a:t>
                      </a: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of achievement  of the output indicators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Rate of financial correction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9385274"/>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Not less than 65%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991141"/>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65% but not less than 60%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5%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492299"/>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60% but not less than 50%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10%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3817955"/>
                  </a:ext>
                </a:extLst>
              </a:tr>
              <a:tr h="274790">
                <a:tc>
                  <a:txBody>
                    <a:bodyPr/>
                    <a:lstStyle/>
                    <a:p>
                      <a:pPr marL="0" marR="0" algn="just">
                        <a:lnSpc>
                          <a:spcPct val="120000"/>
                        </a:lnSpc>
                        <a:spcBef>
                          <a:spcPts val="0"/>
                        </a:spcBef>
                        <a:spcAft>
                          <a:spcPts val="0"/>
                        </a:spcAft>
                      </a:pPr>
                      <a:r>
                        <a:rPr lang="en-US" sz="1200">
                          <a:effectLst/>
                          <a:latin typeface="Trebuchet MS" panose="020B0603020202020204" pitchFamily="34" charset="0"/>
                          <a:ea typeface="Times New Roman" panose="02020603050405020304" pitchFamily="18" charset="0"/>
                          <a:cs typeface="Times New Roman" panose="02020603050405020304" pitchFamily="18" charset="0"/>
                        </a:rPr>
                        <a:t>Below 50%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en-US" sz="1200" dirty="0">
                          <a:effectLst/>
                          <a:latin typeface="Trebuchet MS" panose="020B0603020202020204" pitchFamily="34" charset="0"/>
                          <a:ea typeface="Times New Roman" panose="02020603050405020304" pitchFamily="18" charset="0"/>
                          <a:cs typeface="Times New Roman" panose="02020603050405020304" pitchFamily="18" charset="0"/>
                        </a:rPr>
                        <a:t>25%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6731638"/>
                  </a:ext>
                </a:extLst>
              </a:tr>
            </a:tbl>
          </a:graphicData>
        </a:graphic>
      </p:graphicFrame>
      <p:pic>
        <p:nvPicPr>
          <p:cNvPr id="6" name="Picture 5"/>
          <p:cNvPicPr>
            <a:picLocks noChangeAspect="1"/>
          </p:cNvPicPr>
          <p:nvPr/>
        </p:nvPicPr>
        <p:blipFill>
          <a:blip r:embed="rId7"/>
          <a:stretch>
            <a:fillRect/>
          </a:stretch>
        </p:blipFill>
        <p:spPr>
          <a:xfrm>
            <a:off x="2770632" y="226116"/>
            <a:ext cx="4194412" cy="743776"/>
          </a:xfrm>
          <a:prstGeom prst="rect">
            <a:avLst/>
          </a:prstGeom>
        </p:spPr>
      </p:pic>
    </p:spTree>
    <p:extLst>
      <p:ext uri="{BB962C8B-B14F-4D97-AF65-F5344CB8AC3E}">
        <p14:creationId xmlns:p14="http://schemas.microsoft.com/office/powerpoint/2010/main" val="32297542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0" y="1351848"/>
            <a:ext cx="9144000" cy="5506152"/>
          </a:xfrm>
        </p:spPr>
        <p:txBody>
          <a:bodyPr/>
          <a:lstStyle/>
          <a:p>
            <a:pPr marL="0" lvl="0" indent="0" algn="ctr">
              <a:buNone/>
            </a:pPr>
            <a:r>
              <a:rPr lang="en-US" sz="2000" b="1" dirty="0" smtClean="0">
                <a:solidFill>
                  <a:prstClr val="black"/>
                </a:solidFill>
                <a:latin typeface="Trebuchet MS" panose="020B0603020202020204" pitchFamily="34" charset="0"/>
              </a:rPr>
              <a:t>for the projects under the 3</a:t>
            </a:r>
            <a:r>
              <a:rPr lang="en-US" sz="2000" b="1" baseline="30000" dirty="0" smtClean="0">
                <a:solidFill>
                  <a:prstClr val="black"/>
                </a:solidFill>
                <a:latin typeface="Trebuchet MS" panose="020B0603020202020204" pitchFamily="34" charset="0"/>
              </a:rPr>
              <a:t>rd</a:t>
            </a:r>
            <a:r>
              <a:rPr lang="en-US" sz="2000" b="1" dirty="0" smtClean="0">
                <a:solidFill>
                  <a:prstClr val="black"/>
                </a:solidFill>
                <a:latin typeface="Trebuchet MS" panose="020B0603020202020204" pitchFamily="34" charset="0"/>
              </a:rPr>
              <a:t> call  </a:t>
            </a: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Based on the subsidy contract provisions – art. 6, paragraph 4</a:t>
            </a:r>
            <a:endParaRPr lang="en-US" sz="2000" b="1" dirty="0" smtClean="0">
              <a:solidFill>
                <a:srgbClr val="00B050"/>
              </a:solidFill>
              <a:latin typeface="Trebuchet MS" panose="020B0603020202020204" pitchFamily="34" charset="0"/>
            </a:endParaRPr>
          </a:p>
          <a:p>
            <a:pPr marL="400050" lvl="1" indent="0" algn="just">
              <a:buNone/>
            </a:pPr>
            <a:endParaRPr lang="en-US" sz="2000" b="1" dirty="0" smtClean="0">
              <a:solidFill>
                <a:prstClr val="black"/>
              </a:solidFill>
              <a:latin typeface="Trebuchet MS" panose="020B0603020202020204" pitchFamily="34" charset="0"/>
            </a:endParaRPr>
          </a:p>
          <a:p>
            <a:pPr marL="400050" lvl="1" indent="0" algn="just">
              <a:buNone/>
            </a:pPr>
            <a:endParaRPr lang="en-US" sz="2000" b="1" dirty="0" smtClean="0">
              <a:solidFill>
                <a:prstClr val="black"/>
              </a:solidFill>
              <a:latin typeface="Trebuchet MS" panose="020B0603020202020204" pitchFamily="34" charset="0"/>
            </a:endParaRPr>
          </a:p>
          <a:p>
            <a:pPr marL="400050" lvl="1" indent="0" algn="just">
              <a:buNone/>
            </a:pPr>
            <a:r>
              <a:rPr lang="en-US" sz="2000" b="1" dirty="0">
                <a:solidFill>
                  <a:prstClr val="black"/>
                </a:solidFill>
                <a:latin typeface="Trebuchet MS" panose="020B0603020202020204" pitchFamily="34" charset="0"/>
              </a:rPr>
              <a:t>IF TARGETS ARE NOT REACHED?</a:t>
            </a:r>
          </a:p>
          <a:p>
            <a:pPr marL="400050" lvl="1" indent="0" algn="just">
              <a:buNone/>
            </a:pPr>
            <a:endParaRPr lang="en-US" sz="2000" b="1"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a:t>
            </a:r>
            <a:r>
              <a:rPr lang="ro-RO" sz="2000" dirty="0" smtClean="0">
                <a:solidFill>
                  <a:prstClr val="black"/>
                </a:solidFill>
                <a:latin typeface="Trebuchet MS" panose="020B0603020202020204" pitchFamily="34" charset="0"/>
              </a:rPr>
              <a:t>th</a:t>
            </a:r>
            <a:r>
              <a:rPr lang="en-US" sz="2000" dirty="0" smtClean="0">
                <a:solidFill>
                  <a:prstClr val="black"/>
                </a:solidFill>
                <a:latin typeface="Trebuchet MS" panose="020B0603020202020204" pitchFamily="34" charset="0"/>
              </a:rPr>
              <a:t>e</a:t>
            </a:r>
            <a:r>
              <a:rPr lang="ro-RO" sz="2000" dirty="0" smtClean="0">
                <a:solidFill>
                  <a:prstClr val="black"/>
                </a:solidFill>
                <a:latin typeface="Trebuchet MS" panose="020B0603020202020204" pitchFamily="34" charset="0"/>
              </a:rPr>
              <a:t>n </a:t>
            </a:r>
            <a:r>
              <a:rPr lang="ro-RO" sz="2000" dirty="0">
                <a:solidFill>
                  <a:prstClr val="black"/>
                </a:solidFill>
                <a:latin typeface="Trebuchet MS" panose="020B0603020202020204" pitchFamily="34" charset="0"/>
              </a:rPr>
              <a:t>75% </a:t>
            </a:r>
            <a:r>
              <a:rPr lang="en-US" sz="2000" dirty="0" smtClean="0">
                <a:solidFill>
                  <a:prstClr val="black"/>
                </a:solidFill>
                <a:latin typeface="Trebuchet MS" panose="020B0603020202020204" pitchFamily="34" charset="0"/>
              </a:rPr>
              <a:t>- 10%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than 50% - 25%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Did not reach the result indicator (non-quantifiable)? – 10% penalty</a:t>
            </a:r>
          </a:p>
          <a:p>
            <a:pPr marL="0" lvl="0" indent="0">
              <a:buNone/>
            </a:pPr>
            <a:endParaRPr lang="en-US" sz="2000" dirty="0" smtClean="0">
              <a:solidFill>
                <a:prstClr val="black"/>
              </a:solidFill>
              <a:latin typeface="Trebuchet MS" panose="020B0603020202020204" pitchFamily="34" charset="0"/>
            </a:endParaRPr>
          </a:p>
          <a:p>
            <a:pPr lvl="0"/>
            <a:endParaRPr lang="en-US" sz="2000"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381000" y="293794"/>
            <a:ext cx="2286000" cy="603080"/>
          </a:xfrm>
          <a:prstGeom prst="rect">
            <a:avLst/>
          </a:prstGeom>
        </p:spPr>
      </p:pic>
      <p:sp>
        <p:nvSpPr>
          <p:cNvPr id="7" name="Title 1"/>
          <p:cNvSpPr txBox="1">
            <a:spLocks/>
          </p:cNvSpPr>
          <p:nvPr/>
        </p:nvSpPr>
        <p:spPr bwMode="auto">
          <a:xfrm>
            <a:off x="2133600" y="153046"/>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4"/>
          <a:stretch>
            <a:fillRect/>
          </a:stretch>
        </p:blipFill>
        <p:spPr>
          <a:xfrm>
            <a:off x="337961" y="5867400"/>
            <a:ext cx="8468078" cy="847417"/>
          </a:xfrm>
          <a:prstGeom prst="rect">
            <a:avLst/>
          </a:prstGeom>
        </p:spPr>
      </p:pic>
      <p:pic>
        <p:nvPicPr>
          <p:cNvPr id="9" name="Picture 8"/>
          <p:cNvPicPr>
            <a:picLocks noChangeAspect="1"/>
          </p:cNvPicPr>
          <p:nvPr/>
        </p:nvPicPr>
        <p:blipFill>
          <a:blip r:embed="rId5"/>
          <a:stretch>
            <a:fillRect/>
          </a:stretch>
        </p:blipFill>
        <p:spPr>
          <a:xfrm>
            <a:off x="5105400" y="2609818"/>
            <a:ext cx="3128963" cy="2589224"/>
          </a:xfrm>
          <a:prstGeom prst="rect">
            <a:avLst/>
          </a:prstGeom>
        </p:spPr>
      </p:pic>
      <p:pic>
        <p:nvPicPr>
          <p:cNvPr id="6" name="Picture 5"/>
          <p:cNvPicPr>
            <a:picLocks noChangeAspect="1"/>
          </p:cNvPicPr>
          <p:nvPr/>
        </p:nvPicPr>
        <p:blipFill>
          <a:blip r:embed="rId6"/>
          <a:stretch>
            <a:fillRect/>
          </a:stretch>
        </p:blipFill>
        <p:spPr>
          <a:xfrm>
            <a:off x="2819400" y="249388"/>
            <a:ext cx="4194412" cy="743776"/>
          </a:xfrm>
          <a:prstGeom prst="rect">
            <a:avLst/>
          </a:prstGeom>
        </p:spPr>
      </p:pic>
    </p:spTree>
    <p:extLst>
      <p:ext uri="{BB962C8B-B14F-4D97-AF65-F5344CB8AC3E}">
        <p14:creationId xmlns:p14="http://schemas.microsoft.com/office/powerpoint/2010/main" val="1488888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155448" y="1271560"/>
            <a:ext cx="8839200" cy="4296561"/>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defRPr/>
            </a:pPr>
            <a:endParaRPr lang="en-US" sz="1400" b="1" dirty="0" smtClean="0">
              <a:solidFill>
                <a:srgbClr val="002060"/>
              </a:solidFill>
              <a:effectLst>
                <a:outerShdw blurRad="38100" dist="38100" dir="2700000" algn="tl">
                  <a:srgbClr val="000000">
                    <a:alpha val="43137"/>
                  </a:srgbClr>
                </a:outerShdw>
              </a:effectLst>
              <a:latin typeface="Trebuchet MS" pitchFamily="34" charset="0"/>
            </a:endParaRPr>
          </a:p>
          <a:p>
            <a:pPr marL="457200" indent="-457200" algn="just">
              <a:lnSpc>
                <a:spcPct val="90000"/>
              </a:lnSpc>
              <a:buFont typeface="+mj-lt"/>
              <a:buAutoNum type="arabicPeriod"/>
              <a:defRPr/>
            </a:pPr>
            <a:r>
              <a:rPr lang="en-US" sz="2000" dirty="0">
                <a:solidFill>
                  <a:prstClr val="black"/>
                </a:solidFill>
                <a:effectLst>
                  <a:outerShdw blurRad="38100" dist="38100" dir="2700000" algn="tl">
                    <a:srgbClr val="C0C0C0"/>
                  </a:outerShdw>
                </a:effectLst>
                <a:latin typeface="+mn-lt"/>
              </a:rPr>
              <a:t>Start looking at your indicators, including their </a:t>
            </a:r>
            <a:r>
              <a:rPr lang="en-US" sz="2000" dirty="0" smtClean="0">
                <a:solidFill>
                  <a:prstClr val="black"/>
                </a:solidFill>
                <a:effectLst>
                  <a:outerShdw blurRad="38100" dist="38100" dir="2700000" algn="tl">
                    <a:srgbClr val="C0C0C0"/>
                  </a:outerShdw>
                </a:effectLst>
                <a:latin typeface="+mn-lt"/>
              </a:rPr>
              <a:t>deadlines; as early as possible in the implementation period;</a:t>
            </a:r>
          </a:p>
          <a:p>
            <a:pPr marL="457200" indent="-457200" algn="just">
              <a:lnSpc>
                <a:spcPct val="90000"/>
              </a:lnSpc>
              <a:buFont typeface="+mj-lt"/>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r>
              <a:rPr lang="en-US" sz="2000" dirty="0" smtClean="0">
                <a:solidFill>
                  <a:prstClr val="black"/>
                </a:solidFill>
                <a:effectLst>
                  <a:outerShdw blurRad="38100" dist="38100" dir="2700000" algn="tl">
                    <a:srgbClr val="C0C0C0"/>
                  </a:outerShdw>
                </a:effectLst>
                <a:latin typeface="+mn-lt"/>
              </a:rPr>
              <a:t>Consider the monitoring sources that you will collect during the implementation in order to prove the achievement of the indicators at the final report;</a:t>
            </a:r>
          </a:p>
          <a:p>
            <a:pPr marL="457200" indent="-457200" algn="just">
              <a:lnSpc>
                <a:spcPct val="90000"/>
              </a:lnSpc>
              <a:buFont typeface="+mj-lt"/>
              <a:buAutoNum type="arabicPeriod"/>
              <a:defRPr/>
            </a:pPr>
            <a:endParaRPr lang="en-US" sz="800" dirty="0" smtClean="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r>
              <a:rPr lang="en-US" sz="2000" dirty="0" smtClean="0">
                <a:solidFill>
                  <a:prstClr val="black"/>
                </a:solidFill>
                <a:effectLst>
                  <a:outerShdw blurRad="38100" dist="38100" dir="2700000" algn="tl">
                    <a:srgbClr val="C0C0C0"/>
                  </a:outerShdw>
                </a:effectLst>
                <a:latin typeface="+mn-lt"/>
              </a:rPr>
              <a:t>Discuss with the JS the indicators and the monitoring sources for your project, for example during the on the spot visits performed by the JS</a:t>
            </a:r>
            <a:endParaRPr lang="en-US" sz="20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endParaRPr lang="en-US" sz="8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r>
              <a:rPr lang="en-US" sz="2000" dirty="0" smtClean="0">
                <a:solidFill>
                  <a:prstClr val="black"/>
                </a:solidFill>
                <a:effectLst>
                  <a:outerShdw blurRad="38100" dist="38100" dir="2700000" algn="tl">
                    <a:srgbClr val="C0C0C0"/>
                  </a:outerShdw>
                </a:effectLst>
                <a:latin typeface="+mn-lt"/>
              </a:rPr>
              <a:t>Always </a:t>
            </a:r>
            <a:r>
              <a:rPr lang="en-US" sz="2000" dirty="0">
                <a:solidFill>
                  <a:prstClr val="black"/>
                </a:solidFill>
                <a:effectLst>
                  <a:outerShdw blurRad="38100" dist="38100" dir="2700000" algn="tl">
                    <a:srgbClr val="C0C0C0"/>
                  </a:outerShdw>
                </a:effectLst>
                <a:latin typeface="+mn-lt"/>
              </a:rPr>
              <a:t>remember the </a:t>
            </a:r>
            <a:r>
              <a:rPr lang="en-US" sz="2000" dirty="0" smtClean="0">
                <a:solidFill>
                  <a:prstClr val="black"/>
                </a:solidFill>
                <a:effectLst>
                  <a:outerShdw blurRad="38100" dist="38100" dir="2700000" algn="tl">
                    <a:srgbClr val="C0C0C0"/>
                  </a:outerShdw>
                </a:effectLst>
                <a:latin typeface="+mn-lt"/>
              </a:rPr>
              <a:t>baseline;</a:t>
            </a:r>
            <a:endParaRPr lang="en-US" sz="20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endParaRPr lang="en-US" sz="8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r>
              <a:rPr lang="en-US" sz="2000" dirty="0">
                <a:solidFill>
                  <a:prstClr val="black"/>
                </a:solidFill>
                <a:effectLst>
                  <a:outerShdw blurRad="38100" dist="38100" dir="2700000" algn="tl">
                    <a:srgbClr val="C0C0C0"/>
                  </a:outerShdw>
                </a:effectLst>
                <a:latin typeface="+mn-lt"/>
              </a:rPr>
              <a:t>Use reliable </a:t>
            </a:r>
            <a:r>
              <a:rPr lang="en-US" sz="2000" dirty="0" smtClean="0">
                <a:solidFill>
                  <a:prstClr val="black"/>
                </a:solidFill>
                <a:effectLst>
                  <a:outerShdw blurRad="38100" dist="38100" dir="2700000" algn="tl">
                    <a:srgbClr val="C0C0C0"/>
                  </a:outerShdw>
                </a:effectLst>
                <a:latin typeface="+mn-lt"/>
              </a:rPr>
              <a:t>data;</a:t>
            </a:r>
            <a:endParaRPr lang="en-US" sz="20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endParaRPr lang="en-US" sz="8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r>
              <a:rPr lang="en-US" sz="2000" dirty="0">
                <a:solidFill>
                  <a:prstClr val="black"/>
                </a:solidFill>
                <a:effectLst>
                  <a:outerShdw blurRad="38100" dist="38100" dir="2700000" algn="tl">
                    <a:srgbClr val="C0C0C0"/>
                  </a:outerShdw>
                </a:effectLst>
                <a:latin typeface="+mn-lt"/>
              </a:rPr>
              <a:t>Underline YOUR project </a:t>
            </a:r>
            <a:r>
              <a:rPr lang="en-US" sz="2000" dirty="0" smtClean="0">
                <a:solidFill>
                  <a:prstClr val="black"/>
                </a:solidFill>
                <a:effectLst>
                  <a:outerShdw blurRad="38100" dist="38100" dir="2700000" algn="tl">
                    <a:srgbClr val="C0C0C0"/>
                  </a:outerShdw>
                </a:effectLst>
                <a:latin typeface="+mn-lt"/>
              </a:rPr>
              <a:t>contribution;</a:t>
            </a:r>
            <a:endParaRPr lang="en-US" sz="2000" dirty="0">
              <a:solidFill>
                <a:prstClr val="black"/>
              </a:solidFill>
              <a:effectLst>
                <a:outerShdw blurRad="38100" dist="38100" dir="2700000" algn="tl">
                  <a:srgbClr val="C0C0C0"/>
                </a:outerShdw>
              </a:effectLst>
              <a:latin typeface="+mn-lt"/>
            </a:endParaRPr>
          </a:p>
          <a:p>
            <a:pPr marL="457200" indent="-457200" algn="just">
              <a:lnSpc>
                <a:spcPct val="90000"/>
              </a:lnSpc>
              <a:buFont typeface="+mj-lt"/>
              <a:buAutoNum type="arabicPeriod"/>
              <a:defRPr/>
            </a:pPr>
            <a:endParaRPr lang="en-US" sz="800" dirty="0">
              <a:solidFill>
                <a:prstClr val="black"/>
              </a:solidFill>
              <a:effectLst>
                <a:outerShdw blurRad="38100" dist="38100" dir="2700000" algn="tl">
                  <a:srgbClr val="C0C0C0"/>
                </a:outerShdw>
              </a:effectLst>
              <a:latin typeface="+mn-l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6"/>
          <a:stretch>
            <a:fillRect/>
          </a:stretch>
        </p:blipFill>
        <p:spPr>
          <a:xfrm>
            <a:off x="3657600" y="81514"/>
            <a:ext cx="1752600" cy="1752600"/>
          </a:xfrm>
          <a:prstGeom prst="rect">
            <a:avLst/>
          </a:prstGeom>
        </p:spPr>
      </p:pic>
    </p:spTree>
    <p:extLst>
      <p:ext uri="{BB962C8B-B14F-4D97-AF65-F5344CB8AC3E}">
        <p14:creationId xmlns:p14="http://schemas.microsoft.com/office/powerpoint/2010/main" val="1122930073"/>
      </p:ext>
    </p:extLst>
  </p:cSld>
  <p:clrMapOvr>
    <a:masterClrMapping/>
  </p:clrMapOvr>
  <p:transition advClick="0">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5241988" y="2030561"/>
            <a:ext cx="3457575" cy="3457575"/>
          </a:xfrm>
          <a:prstGeom prst="rect">
            <a:avLst/>
          </a:prstGeom>
        </p:spPr>
      </p:pic>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pic>
        <p:nvPicPr>
          <p:cNvPr id="3" name="Picture 2"/>
          <p:cNvPicPr>
            <a:picLocks noChangeAspect="1"/>
          </p:cNvPicPr>
          <p:nvPr/>
        </p:nvPicPr>
        <p:blipFill>
          <a:blip r:embed="rId4"/>
          <a:stretch>
            <a:fillRect/>
          </a:stretch>
        </p:blipFill>
        <p:spPr>
          <a:xfrm>
            <a:off x="8078398" y="5893145"/>
            <a:ext cx="774963" cy="754018"/>
          </a:xfrm>
          <a:prstGeom prst="rect">
            <a:avLst/>
          </a:prstGeom>
        </p:spPr>
      </p:pic>
      <p:pic>
        <p:nvPicPr>
          <p:cNvPr id="5" name="Picture 4"/>
          <p:cNvPicPr>
            <a:picLocks noChangeAspect="1"/>
          </p:cNvPicPr>
          <p:nvPr/>
        </p:nvPicPr>
        <p:blipFill>
          <a:blip r:embed="rId5"/>
          <a:stretch>
            <a:fillRect/>
          </a:stretch>
        </p:blipFill>
        <p:spPr>
          <a:xfrm>
            <a:off x="381000" y="6035451"/>
            <a:ext cx="1448303" cy="705583"/>
          </a:xfrm>
          <a:prstGeom prst="rect">
            <a:avLst/>
          </a:prstGeom>
        </p:spPr>
      </p:pic>
      <p:pic>
        <p:nvPicPr>
          <p:cNvPr id="7" name="Picture 6"/>
          <p:cNvPicPr>
            <a:picLocks noChangeAspect="1"/>
          </p:cNvPicPr>
          <p:nvPr/>
        </p:nvPicPr>
        <p:blipFill>
          <a:blip r:embed="rId6"/>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7"/>
          <a:stretch>
            <a:fillRect/>
          </a:stretch>
        </p:blipFill>
        <p:spPr>
          <a:xfrm>
            <a:off x="2779776" y="325461"/>
            <a:ext cx="4191000" cy="742500"/>
          </a:xfrm>
          <a:prstGeom prst="rect">
            <a:avLst/>
          </a:prstGeom>
        </p:spPr>
      </p:pic>
      <p:sp>
        <p:nvSpPr>
          <p:cNvPr id="12" name="TextBox 11"/>
          <p:cNvSpPr txBox="1"/>
          <p:nvPr/>
        </p:nvSpPr>
        <p:spPr>
          <a:xfrm>
            <a:off x="533400" y="1991010"/>
            <a:ext cx="4114800" cy="3693319"/>
          </a:xfrm>
          <a:prstGeom prst="rect">
            <a:avLst/>
          </a:prstGeom>
          <a:noFill/>
        </p:spPr>
        <p:txBody>
          <a:bodyPr wrap="square" rtlCol="0">
            <a:spAutoFit/>
          </a:bodyPr>
          <a:lstStyle/>
          <a:p>
            <a:pPr algn="just"/>
            <a:r>
              <a:rPr lang="en-US" b="1" dirty="0" smtClean="0"/>
              <a:t>Please play attention to PA 2 indicators that might be directly affected by the COVID 19 pandemic</a:t>
            </a:r>
            <a:r>
              <a:rPr lang="en-US" dirty="0" smtClean="0"/>
              <a:t>: </a:t>
            </a:r>
          </a:p>
          <a:p>
            <a:pPr algn="just"/>
            <a:endParaRPr lang="en-US" dirty="0"/>
          </a:p>
          <a:p>
            <a:pPr algn="just"/>
            <a:r>
              <a:rPr lang="en-US" b="1" dirty="0" smtClean="0"/>
              <a:t>Output </a:t>
            </a:r>
            <a:r>
              <a:rPr lang="en-US" dirty="0" smtClean="0"/>
              <a:t>- Increase </a:t>
            </a:r>
            <a:r>
              <a:rPr lang="en-US" dirty="0"/>
              <a:t>in expected number of visits to supported sites of cultural and natural heritage and attraction (COI</a:t>
            </a:r>
            <a:r>
              <a:rPr lang="en-US" dirty="0" smtClean="0"/>
              <a:t>)</a:t>
            </a:r>
          </a:p>
          <a:p>
            <a:pPr algn="just"/>
            <a:endParaRPr lang="en-US" dirty="0"/>
          </a:p>
          <a:p>
            <a:pPr algn="just"/>
            <a:r>
              <a:rPr lang="en-US" b="1" dirty="0"/>
              <a:t>Result </a:t>
            </a:r>
            <a:r>
              <a:rPr lang="en-US" dirty="0"/>
              <a:t>- Number of tourists overnights in the CBC region </a:t>
            </a:r>
            <a:endParaRPr lang="en-US" dirty="0" smtClean="0"/>
          </a:p>
          <a:p>
            <a:endParaRPr lang="en-US" dirty="0"/>
          </a:p>
          <a:p>
            <a:endParaRPr lang="en-US" dirty="0"/>
          </a:p>
        </p:txBody>
      </p:sp>
    </p:spTree>
    <p:extLst>
      <p:ext uri="{BB962C8B-B14F-4D97-AF65-F5344CB8AC3E}">
        <p14:creationId xmlns:p14="http://schemas.microsoft.com/office/powerpoint/2010/main" val="3330187360"/>
      </p:ext>
    </p:extLst>
  </p:cSld>
  <p:clrMapOvr>
    <a:masterClrMapping/>
  </p:clrMapOvr>
  <p:transition advClick="0">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endParaRPr lang="en-US" sz="3200" b="1" dirty="0">
              <a:solidFill>
                <a:srgbClr val="002060"/>
              </a:solidFill>
              <a:effectLst>
                <a:outerShdw blurRad="38100" dist="38100" dir="2700000" algn="tl">
                  <a:srgbClr val="000000">
                    <a:alpha val="43137"/>
                  </a:srgbClr>
                </a:outerShdw>
              </a:effectLst>
              <a:latin typeface="Trebuchet MS" pitchFamily="34" charset="0"/>
              <a:cs typeface="Arial" charset="0"/>
            </a:endParaRPr>
          </a:p>
        </p:txBody>
      </p:sp>
      <p:sp>
        <p:nvSpPr>
          <p:cNvPr id="3" name="Content Placeholder 2"/>
          <p:cNvSpPr>
            <a:spLocks noGrp="1"/>
          </p:cNvSpPr>
          <p:nvPr>
            <p:ph idx="1"/>
          </p:nvPr>
        </p:nvSpPr>
        <p:spPr>
          <a:xfrm>
            <a:off x="228600" y="1619534"/>
            <a:ext cx="8458200" cy="3232466"/>
          </a:xfrm>
        </p:spPr>
        <p:txBody>
          <a:bodyPr/>
          <a:lstStyle/>
          <a:p>
            <a:pPr>
              <a:buFont typeface="Wingdings" panose="05000000000000000000" pitchFamily="2" charset="2"/>
              <a:buChar char="ü"/>
            </a:pPr>
            <a:endParaRPr lang="en-US" sz="2400" dirty="0" smtClean="0">
              <a:latin typeface="Trebuchet MS" panose="020B0603020202020204" pitchFamily="34" charset="0"/>
            </a:endParaRPr>
          </a:p>
          <a:p>
            <a:pPr algn="just">
              <a:buFont typeface="Wingdings" panose="05000000000000000000" pitchFamily="2" charset="2"/>
              <a:buChar char="ü"/>
            </a:pPr>
            <a:r>
              <a:rPr lang="en-US" sz="2000" dirty="0" smtClean="0"/>
              <a:t>Project is not ended, just the implementation period!</a:t>
            </a:r>
          </a:p>
          <a:p>
            <a:pPr algn="just">
              <a:buFont typeface="Wingdings" panose="05000000000000000000" pitchFamily="2" charset="2"/>
              <a:buChar char="ü"/>
            </a:pPr>
            <a:endParaRPr lang="en-US" sz="2000" dirty="0" smtClean="0"/>
          </a:p>
          <a:p>
            <a:pPr algn="just">
              <a:buFont typeface="Wingdings" panose="05000000000000000000" pitchFamily="2" charset="2"/>
              <a:buChar char="ü"/>
            </a:pPr>
            <a:r>
              <a:rPr lang="en-US" sz="2000" dirty="0" smtClean="0"/>
              <a:t>5 years sustainability (</a:t>
            </a:r>
            <a:r>
              <a:rPr lang="en-US" sz="2000" i="1" dirty="0" smtClean="0"/>
              <a:t>art. 7, Managing Authority, paragraph </a:t>
            </a:r>
            <a:r>
              <a:rPr lang="en-US" sz="2000" i="1" dirty="0"/>
              <a:t>7 </a:t>
            </a:r>
            <a:r>
              <a:rPr lang="en-US" sz="2000" i="1" dirty="0" smtClean="0"/>
              <a:t>–”MA </a:t>
            </a:r>
            <a:r>
              <a:rPr lang="en-US" sz="2000" i="1" dirty="0"/>
              <a:t>is entitled to verify the sustainability of the project for a period of 5 years after the final </a:t>
            </a:r>
            <a:r>
              <a:rPr lang="en-US" sz="2000" i="1" dirty="0" smtClean="0"/>
              <a:t>payment</a:t>
            </a:r>
            <a:r>
              <a:rPr lang="en-US" sz="2000" dirty="0" smtClean="0"/>
              <a:t>”). </a:t>
            </a:r>
          </a:p>
          <a:p>
            <a:pPr marL="0" indent="0">
              <a:buNone/>
            </a:pPr>
            <a:endParaRPr lang="en-US" sz="2400" dirty="0" smtClean="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a:latin typeface="Trebuchet MS" panose="020B0603020202020204" pitchFamily="34" charset="0"/>
            </a:endParaRPr>
          </a:p>
        </p:txBody>
      </p:sp>
      <p:sp>
        <p:nvSpPr>
          <p:cNvPr id="7" name="Content Placeholder 2"/>
          <p:cNvSpPr txBox="1">
            <a:spLocks/>
          </p:cNvSpPr>
          <p:nvPr/>
        </p:nvSpPr>
        <p:spPr bwMode="auto">
          <a:xfrm>
            <a:off x="1066800" y="4852000"/>
            <a:ext cx="6816930" cy="8903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a:latin typeface="Trebuchet MS" panose="020B0603020202020204" pitchFamily="34" charset="0"/>
            </a:endParaRPr>
          </a:p>
        </p:txBody>
      </p:sp>
      <p:pic>
        <p:nvPicPr>
          <p:cNvPr id="8" name="Picture 7"/>
          <p:cNvPicPr>
            <a:picLocks noChangeAspect="1"/>
          </p:cNvPicPr>
          <p:nvPr/>
        </p:nvPicPr>
        <p:blipFill>
          <a:blip r:embed="rId2"/>
          <a:stretch>
            <a:fillRect/>
          </a:stretch>
        </p:blipFill>
        <p:spPr>
          <a:xfrm>
            <a:off x="337961" y="5867400"/>
            <a:ext cx="8468078" cy="847417"/>
          </a:xfrm>
          <a:prstGeom prst="rect">
            <a:avLst/>
          </a:prstGeom>
        </p:spPr>
      </p:pic>
      <p:pic>
        <p:nvPicPr>
          <p:cNvPr id="9" name="Picture 8"/>
          <p:cNvPicPr>
            <a:picLocks noChangeAspect="1"/>
          </p:cNvPicPr>
          <p:nvPr/>
        </p:nvPicPr>
        <p:blipFill>
          <a:blip r:embed="rId3"/>
          <a:stretch>
            <a:fillRect/>
          </a:stretch>
        </p:blipFill>
        <p:spPr>
          <a:xfrm>
            <a:off x="457200" y="338823"/>
            <a:ext cx="2286198" cy="603556"/>
          </a:xfrm>
          <a:prstGeom prst="rect">
            <a:avLst/>
          </a:prstGeom>
        </p:spPr>
      </p:pic>
      <p:pic>
        <p:nvPicPr>
          <p:cNvPr id="4" name="Picture 3"/>
          <p:cNvPicPr>
            <a:picLocks noChangeAspect="1"/>
          </p:cNvPicPr>
          <p:nvPr/>
        </p:nvPicPr>
        <p:blipFill>
          <a:blip r:embed="rId4"/>
          <a:stretch>
            <a:fillRect/>
          </a:stretch>
        </p:blipFill>
        <p:spPr>
          <a:xfrm>
            <a:off x="2743398" y="200905"/>
            <a:ext cx="4057650" cy="1619250"/>
          </a:xfrm>
          <a:prstGeom prst="rect">
            <a:avLst/>
          </a:prstGeom>
        </p:spPr>
      </p:pic>
    </p:spTree>
    <p:extLst>
      <p:ext uri="{BB962C8B-B14F-4D97-AF65-F5344CB8AC3E}">
        <p14:creationId xmlns:p14="http://schemas.microsoft.com/office/powerpoint/2010/main" val="3155478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47675" y="304800"/>
            <a:ext cx="2371725" cy="629923"/>
          </a:xfrm>
          <a:prstGeom prst="rect">
            <a:avLst/>
          </a:prstGeom>
        </p:spPr>
      </p:pic>
      <p:pic>
        <p:nvPicPr>
          <p:cNvPr id="8" name="Picture 7"/>
          <p:cNvPicPr>
            <a:picLocks noChangeAspect="1"/>
          </p:cNvPicPr>
          <p:nvPr/>
        </p:nvPicPr>
        <p:blipFill>
          <a:blip r:embed="rId3"/>
          <a:stretch>
            <a:fillRect/>
          </a:stretch>
        </p:blipFill>
        <p:spPr>
          <a:xfrm>
            <a:off x="4434840" y="1090172"/>
            <a:ext cx="4616174" cy="4929628"/>
          </a:xfrm>
          <a:prstGeom prst="rect">
            <a:avLst/>
          </a:prstGeom>
        </p:spPr>
      </p:pic>
      <p:sp>
        <p:nvSpPr>
          <p:cNvPr id="9" name="TextBox 8"/>
          <p:cNvSpPr txBox="1"/>
          <p:nvPr/>
        </p:nvSpPr>
        <p:spPr>
          <a:xfrm>
            <a:off x="176784" y="1010923"/>
            <a:ext cx="4267200" cy="5355312"/>
          </a:xfrm>
          <a:prstGeom prst="rect">
            <a:avLst/>
          </a:prstGeom>
          <a:noFill/>
        </p:spPr>
        <p:txBody>
          <a:bodyPr wrap="square" rtlCol="0">
            <a:spAutoFit/>
          </a:bodyPr>
          <a:lstStyle/>
          <a:p>
            <a:pPr marL="285750" indent="-285750" algn="just">
              <a:buFont typeface="Wingdings" panose="05000000000000000000" pitchFamily="2" charset="2"/>
              <a:buChar char="q"/>
            </a:pPr>
            <a:r>
              <a:rPr lang="en-US" dirty="0" smtClean="0"/>
              <a:t>implementation and reporting are not suspended during the emergency situations declared in both Romania and Bulgaria;</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r>
              <a:rPr lang="en-US" dirty="0" smtClean="0"/>
              <a:t>reports on activities are due at every 6 months of implementation;</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r>
              <a:rPr lang="en-US" dirty="0" smtClean="0"/>
              <a:t>financial reports may be submitted any time, when: </a:t>
            </a:r>
          </a:p>
          <a:p>
            <a:pPr marL="742950" lvl="1" indent="-285750">
              <a:buFontTx/>
              <a:buChar char="-"/>
            </a:pPr>
            <a:r>
              <a:rPr lang="en-US" dirty="0" smtClean="0"/>
              <a:t>Partner reports – minimum 5.000 euro;</a:t>
            </a:r>
          </a:p>
          <a:p>
            <a:pPr marL="742950" lvl="1" indent="-285750">
              <a:buFontTx/>
              <a:buChar char="-"/>
            </a:pPr>
            <a:r>
              <a:rPr lang="en-US" dirty="0" smtClean="0"/>
              <a:t>Project reports – minimum 10.000 euro.</a:t>
            </a:r>
          </a:p>
          <a:p>
            <a:pPr marL="285750" indent="-285750">
              <a:buFont typeface="Wingdings" panose="05000000000000000000" pitchFamily="2" charset="2"/>
              <a:buChar char="q"/>
            </a:pPr>
            <a:endParaRPr lang="en-US" dirty="0"/>
          </a:p>
          <a:p>
            <a:pPr marL="285750" indent="-285750" algn="just">
              <a:buFont typeface="Wingdings" panose="05000000000000000000" pitchFamily="2" charset="2"/>
              <a:buChar char="q"/>
            </a:pPr>
            <a:r>
              <a:rPr lang="en-US" dirty="0" smtClean="0"/>
              <a:t>All reporting actions are made electronically, in the </a:t>
            </a:r>
            <a:r>
              <a:rPr lang="en-US" dirty="0" err="1" smtClean="0"/>
              <a:t>eMS</a:t>
            </a:r>
            <a:r>
              <a:rPr lang="en-US" dirty="0" smtClean="0"/>
              <a:t> system. No need for physical documents.</a:t>
            </a:r>
            <a:endParaRPr lang="en-US" dirty="0"/>
          </a:p>
          <a:p>
            <a:endParaRPr lang="en-US" dirty="0"/>
          </a:p>
        </p:txBody>
      </p:sp>
      <p:pic>
        <p:nvPicPr>
          <p:cNvPr id="2" name="Picture 1"/>
          <p:cNvPicPr>
            <a:picLocks noChangeAspect="1"/>
          </p:cNvPicPr>
          <p:nvPr/>
        </p:nvPicPr>
        <p:blipFill>
          <a:blip r:embed="rId4"/>
          <a:stretch>
            <a:fillRect/>
          </a:stretch>
        </p:blipFill>
        <p:spPr>
          <a:xfrm>
            <a:off x="381000" y="5942526"/>
            <a:ext cx="8474174" cy="847417"/>
          </a:xfrm>
          <a:prstGeom prst="rect">
            <a:avLst/>
          </a:prstGeom>
        </p:spPr>
      </p:pic>
    </p:spTree>
    <p:extLst>
      <p:ext uri="{BB962C8B-B14F-4D97-AF65-F5344CB8AC3E}">
        <p14:creationId xmlns:p14="http://schemas.microsoft.com/office/powerpoint/2010/main" val="2503692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2">
            <a:extLst>
              <a:ext uri="{FF2B5EF4-FFF2-40B4-BE49-F238E27FC236}">
                <a16:creationId xmlns:a16="http://schemas.microsoft.com/office/drawing/2014/main" id="{DDE44663-6F6A-4750-8251-D16E3739305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9391" y="1905000"/>
            <a:ext cx="5865218" cy="3351553"/>
          </a:xfrm>
          <a:prstGeom prst="rect">
            <a:avLst/>
          </a:prstGeom>
        </p:spPr>
      </p:pic>
      <p:sp>
        <p:nvSpPr>
          <p:cNvPr id="2" name="Title 1"/>
          <p:cNvSpPr>
            <a:spLocks noGrp="1"/>
          </p:cNvSpPr>
          <p:nvPr>
            <p:ph type="title"/>
          </p:nvPr>
        </p:nvSpPr>
        <p:spPr>
          <a:xfrm>
            <a:off x="1332409" y="838200"/>
            <a:ext cx="6172200" cy="944562"/>
          </a:xfrm>
        </p:spPr>
        <p:txBody>
          <a:bodyPr/>
          <a:lstStyle/>
          <a:p>
            <a:r>
              <a:rPr lang="en-US" dirty="0">
                <a:effectLst>
                  <a:outerShdw blurRad="38100" dist="38100" dir="2700000" algn="tl">
                    <a:srgbClr val="000000">
                      <a:alpha val="43137"/>
                    </a:srgbClr>
                  </a:outerShdw>
                </a:effectLst>
              </a:rPr>
              <a:t>Frequent errors in reporting</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6593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a:t>The supporting documents uploaded in the e-MS system are named in Romanian or </a:t>
            </a:r>
            <a:r>
              <a:rPr lang="en-US" dirty="0" smtClean="0"/>
              <a:t>Bulgarian</a:t>
            </a:r>
            <a:r>
              <a:rPr lang="ro-RO" dirty="0" smtClean="0"/>
              <a:t> language</a:t>
            </a:r>
            <a:r>
              <a:rPr lang="en-US" dirty="0" smtClean="0"/>
              <a:t>, </a:t>
            </a:r>
            <a:r>
              <a:rPr lang="en-US" dirty="0"/>
              <a:t>not in English, according to the requirements of the Program</a:t>
            </a:r>
            <a:r>
              <a:rPr lang="en-US" dirty="0" smtClean="0"/>
              <a:t>.</a:t>
            </a:r>
            <a:endParaRPr lang="en-US" dirty="0"/>
          </a:p>
          <a:p>
            <a:pPr algn="just"/>
            <a:r>
              <a:rPr lang="en-US" dirty="0"/>
              <a:t>The name of the documents does not reflect their content</a:t>
            </a:r>
            <a:r>
              <a:rPr lang="en-US" dirty="0" smtClean="0"/>
              <a:t>;</a:t>
            </a:r>
            <a:endParaRPr lang="en-US" dirty="0"/>
          </a:p>
          <a:p>
            <a:pPr algn="just"/>
            <a:r>
              <a:rPr lang="en-US" dirty="0"/>
              <a:t>The documents are uploaded several times in the same section;</a:t>
            </a:r>
          </a:p>
        </p:txBody>
      </p:sp>
    </p:spTree>
    <p:extLst>
      <p:ext uri="{BB962C8B-B14F-4D97-AF65-F5344CB8AC3E}">
        <p14:creationId xmlns:p14="http://schemas.microsoft.com/office/powerpoint/2010/main" val="3767944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16">
            <a:extLst>
              <a:ext uri="{FF2B5EF4-FFF2-40B4-BE49-F238E27FC236}">
                <a16:creationId xmlns:a16="http://schemas.microsoft.com/office/drawing/2014/main" id="{BBDC11DE-6CBB-41F1-9EAB-9BA2EEB523D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143000"/>
            <a:ext cx="5973520" cy="4800600"/>
          </a:xfrm>
          <a:prstGeom prst="rect">
            <a:avLst/>
          </a:prstGeom>
        </p:spPr>
      </p:pic>
      <p:sp>
        <p:nvSpPr>
          <p:cNvPr id="2" name="Rectangle 1"/>
          <p:cNvSpPr/>
          <p:nvPr/>
        </p:nvSpPr>
        <p:spPr>
          <a:xfrm>
            <a:off x="2590800" y="3657600"/>
            <a:ext cx="7620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5334000" y="3664130"/>
            <a:ext cx="762000" cy="205086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Rectangle 5"/>
          <p:cNvSpPr/>
          <p:nvPr/>
        </p:nvSpPr>
        <p:spPr>
          <a:xfrm>
            <a:off x="2590800" y="4267200"/>
            <a:ext cx="9906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ectangle 6"/>
          <p:cNvSpPr/>
          <p:nvPr/>
        </p:nvSpPr>
        <p:spPr>
          <a:xfrm>
            <a:off x="2476500" y="4646021"/>
            <a:ext cx="1104900" cy="7837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p:nvSpPr>
        <p:spPr>
          <a:xfrm>
            <a:off x="2590800" y="4876800"/>
            <a:ext cx="10668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a:off x="2057400" y="5564774"/>
            <a:ext cx="685800" cy="1502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2474323" y="5259973"/>
            <a:ext cx="10668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0061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2">
            <a:extLst>
              <a:ext uri="{FF2B5EF4-FFF2-40B4-BE49-F238E27FC236}">
                <a16:creationId xmlns:a16="http://schemas.microsoft.com/office/drawing/2014/main" id="{EC1F5D7E-B6A5-4412-BCB5-526504EDEB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295400"/>
            <a:ext cx="6447294" cy="3962400"/>
          </a:xfrm>
          <a:prstGeom prst="rect">
            <a:avLst/>
          </a:prstGeom>
        </p:spPr>
      </p:pic>
    </p:spTree>
    <p:extLst>
      <p:ext uri="{BB962C8B-B14F-4D97-AF65-F5344CB8AC3E}">
        <p14:creationId xmlns:p14="http://schemas.microsoft.com/office/powerpoint/2010/main" val="2327945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5257800" cy="1325562"/>
          </a:xfrm>
        </p:spPr>
        <p:txBody>
          <a:bodyPr/>
          <a:lstStyle/>
          <a:p>
            <a:r>
              <a:rPr lang="ro-RO" sz="2800" dirty="0"/>
              <a:t>C</a:t>
            </a:r>
            <a:r>
              <a:rPr lang="en-US" sz="2800" dirty="0" smtClean="0"/>
              <a:t>hang</a:t>
            </a:r>
            <a:r>
              <a:rPr lang="ro-RO" sz="2800" dirty="0" smtClean="0"/>
              <a:t>ing</a:t>
            </a:r>
            <a:r>
              <a:rPr lang="en-US" sz="2800" dirty="0" smtClean="0"/>
              <a:t> </a:t>
            </a:r>
            <a:r>
              <a:rPr lang="en-US" sz="2800" dirty="0"/>
              <a:t>the reporting </a:t>
            </a:r>
            <a:r>
              <a:rPr lang="en-US" sz="2800" dirty="0" smtClean="0"/>
              <a:t>period</a:t>
            </a:r>
            <a:r>
              <a:rPr lang="ro-RO" sz="2800" dirty="0" smtClean="0"/>
              <a:t> by hand</a:t>
            </a:r>
            <a:r>
              <a:rPr lang="en-US" sz="2800" dirty="0" smtClean="0"/>
              <a:t> </a:t>
            </a:r>
            <a:r>
              <a:rPr lang="en-US" sz="2800" dirty="0"/>
              <a:t>and </a:t>
            </a:r>
            <a:r>
              <a:rPr lang="en-US" sz="2800" dirty="0" err="1" smtClean="0"/>
              <a:t>includ</a:t>
            </a:r>
            <a:r>
              <a:rPr lang="ro-RO" sz="2800" dirty="0" smtClean="0"/>
              <a:t>ing</a:t>
            </a:r>
            <a:r>
              <a:rPr lang="en-US" sz="2800" dirty="0" smtClean="0"/>
              <a:t> </a:t>
            </a:r>
            <a:r>
              <a:rPr lang="en-US" sz="2800" dirty="0"/>
              <a:t>expenses that exceed the predefined reporting period</a:t>
            </a:r>
          </a:p>
        </p:txBody>
      </p:sp>
      <p:pic>
        <p:nvPicPr>
          <p:cNvPr id="4" name="Imagine 3">
            <a:extLst>
              <a:ext uri="{FF2B5EF4-FFF2-40B4-BE49-F238E27FC236}">
                <a16:creationId xmlns:a16="http://schemas.microsoft.com/office/drawing/2014/main" id="{FCB49D32-216F-450A-8F81-A76E3101EF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1" y="1981200"/>
            <a:ext cx="4495800" cy="3733800"/>
          </a:xfrm>
          <a:prstGeom prst="rect">
            <a:avLst/>
          </a:prstGeom>
        </p:spPr>
      </p:pic>
      <p:sp>
        <p:nvSpPr>
          <p:cNvPr id="5" name="Dreptunghi 5">
            <a:extLst>
              <a:ext uri="{FF2B5EF4-FFF2-40B4-BE49-F238E27FC236}">
                <a16:creationId xmlns:a16="http://schemas.microsoft.com/office/drawing/2014/main" id="{9AE90E38-4B03-436B-A414-94426D38A4D8}"/>
              </a:ext>
            </a:extLst>
          </p:cNvPr>
          <p:cNvSpPr/>
          <p:nvPr/>
        </p:nvSpPr>
        <p:spPr>
          <a:xfrm>
            <a:off x="152401" y="4114800"/>
            <a:ext cx="1371599" cy="609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pic>
        <p:nvPicPr>
          <p:cNvPr id="6" name="Imagine 11">
            <a:extLst>
              <a:ext uri="{FF2B5EF4-FFF2-40B4-BE49-F238E27FC236}">
                <a16:creationId xmlns:a16="http://schemas.microsoft.com/office/drawing/2014/main" id="{61F3C726-9664-49F4-A446-0CB0F71A7C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849" y="1981200"/>
            <a:ext cx="4238702" cy="3733800"/>
          </a:xfrm>
          <a:prstGeom prst="rect">
            <a:avLst/>
          </a:prstGeom>
        </p:spPr>
      </p:pic>
    </p:spTree>
    <p:extLst>
      <p:ext uri="{BB962C8B-B14F-4D97-AF65-F5344CB8AC3E}">
        <p14:creationId xmlns:p14="http://schemas.microsoft.com/office/powerpoint/2010/main" val="606431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5410200" cy="1143000"/>
          </a:xfrm>
        </p:spPr>
        <p:txBody>
          <a:bodyPr/>
          <a:lstStyle/>
          <a:p>
            <a:r>
              <a:rPr lang="ro-RO" sz="3600" dirty="0" smtClean="0"/>
              <a:t>Not including all the FLC </a:t>
            </a:r>
            <a:r>
              <a:rPr lang="en-US" sz="3600" dirty="0" smtClean="0"/>
              <a:t> certificate</a:t>
            </a:r>
            <a:r>
              <a:rPr lang="ro-RO" sz="3600" dirty="0" smtClean="0"/>
              <a:t>s</a:t>
            </a:r>
            <a:r>
              <a:rPr lang="en-US" sz="3600" dirty="0" smtClean="0"/>
              <a:t> </a:t>
            </a:r>
            <a:r>
              <a:rPr lang="en-US" sz="3600" dirty="0"/>
              <a:t>in a Financial Project Report</a:t>
            </a:r>
          </a:p>
        </p:txBody>
      </p:sp>
      <p:pic>
        <p:nvPicPr>
          <p:cNvPr id="4" name="Imagine 11">
            <a:extLst>
              <a:ext uri="{FF2B5EF4-FFF2-40B4-BE49-F238E27FC236}">
                <a16:creationId xmlns:a16="http://schemas.microsoft.com/office/drawing/2014/main" id="{E08B7F1E-FEAA-4736-953C-02246B1648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81200"/>
            <a:ext cx="8229600" cy="1027348"/>
          </a:xfrm>
          <a:prstGeom prst="rect">
            <a:avLst/>
          </a:prstGeom>
        </p:spPr>
      </p:pic>
      <p:pic>
        <p:nvPicPr>
          <p:cNvPr id="5" name="Imagine 14">
            <a:extLst>
              <a:ext uri="{FF2B5EF4-FFF2-40B4-BE49-F238E27FC236}">
                <a16:creationId xmlns:a16="http://schemas.microsoft.com/office/drawing/2014/main" id="{18778320-1809-4146-B25E-C0ADDA3E04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12" y="3021995"/>
            <a:ext cx="8207188" cy="2693005"/>
          </a:xfrm>
          <a:prstGeom prst="rect">
            <a:avLst/>
          </a:prstGeom>
        </p:spPr>
      </p:pic>
      <p:sp>
        <p:nvSpPr>
          <p:cNvPr id="6" name="Dreptunghi 21">
            <a:extLst>
              <a:ext uri="{FF2B5EF4-FFF2-40B4-BE49-F238E27FC236}">
                <a16:creationId xmlns:a16="http://schemas.microsoft.com/office/drawing/2014/main" id="{4B51F96B-4602-4CED-9F80-05BCDAC665B6}"/>
              </a:ext>
            </a:extLst>
          </p:cNvPr>
          <p:cNvSpPr/>
          <p:nvPr/>
        </p:nvSpPr>
        <p:spPr>
          <a:xfrm>
            <a:off x="4572001" y="2371763"/>
            <a:ext cx="685800" cy="21903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o-RO">
              <a:ln w="0"/>
              <a:solidFill>
                <a:schemeClr val="tx1"/>
              </a:solidFill>
              <a:effectLst>
                <a:outerShdw blurRad="38100" dist="19050" dir="2700000" algn="tl" rotWithShape="0">
                  <a:schemeClr val="dk1">
                    <a:alpha val="40000"/>
                  </a:schemeClr>
                </a:outerShdw>
              </a:effectLst>
            </a:endParaRPr>
          </a:p>
        </p:txBody>
      </p:sp>
      <p:sp>
        <p:nvSpPr>
          <p:cNvPr id="7" name="Dreptunghi 20">
            <a:extLst>
              <a:ext uri="{FF2B5EF4-FFF2-40B4-BE49-F238E27FC236}">
                <a16:creationId xmlns:a16="http://schemas.microsoft.com/office/drawing/2014/main" id="{6B9A941D-E1F9-4C05-BD88-1BF9B7FD27AA}"/>
              </a:ext>
            </a:extLst>
          </p:cNvPr>
          <p:cNvSpPr/>
          <p:nvPr/>
        </p:nvSpPr>
        <p:spPr>
          <a:xfrm>
            <a:off x="4572001" y="3628184"/>
            <a:ext cx="457200" cy="2069399"/>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extLst>
      <p:ext uri="{BB962C8B-B14F-4D97-AF65-F5344CB8AC3E}">
        <p14:creationId xmlns:p14="http://schemas.microsoft.com/office/powerpoint/2010/main" val="3873781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6400800" cy="1143000"/>
          </a:xfrm>
        </p:spPr>
        <p:txBody>
          <a:bodyPr/>
          <a:lstStyle/>
          <a:p>
            <a:r>
              <a:rPr lang="en-US" sz="3600" dirty="0">
                <a:effectLst>
                  <a:outerShdw blurRad="38100" dist="38100" dir="2700000" algn="tl">
                    <a:srgbClr val="000000">
                      <a:alpha val="43137"/>
                    </a:srgbClr>
                  </a:outerShdw>
                </a:effectLst>
              </a:rPr>
              <a:t>Wrong fill in of section „Contribution and Forecast”</a:t>
            </a:r>
            <a:br>
              <a:rPr lang="en-US" sz="3600" dirty="0">
                <a:effectLst>
                  <a:outerShdw blurRad="38100" dist="38100" dir="2700000" algn="tl">
                    <a:srgbClr val="000000">
                      <a:alpha val="43137"/>
                    </a:srgbClr>
                  </a:outerShdw>
                </a:effectLst>
              </a:rPr>
            </a:br>
            <a:endParaRPr lang="en-US" sz="3600"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6782" y="1295400"/>
            <a:ext cx="7561780" cy="3657600"/>
          </a:xfrm>
          <a:prstGeom prst="rect">
            <a:avLst/>
          </a:prstGeom>
        </p:spPr>
      </p:pic>
    </p:spTree>
    <p:extLst>
      <p:ext uri="{BB962C8B-B14F-4D97-AF65-F5344CB8AC3E}">
        <p14:creationId xmlns:p14="http://schemas.microsoft.com/office/powerpoint/2010/main" val="2281216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3">
            <a:extLst>
              <a:ext uri="{FF2B5EF4-FFF2-40B4-BE49-F238E27FC236}">
                <a16:creationId xmlns:a16="http://schemas.microsoft.com/office/drawing/2014/main" id="{DE691671-E8E7-47DD-BBF1-B1B7911A66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3930" y="1676400"/>
            <a:ext cx="8750511" cy="3048000"/>
          </a:xfrm>
          <a:prstGeom prst="rect">
            <a:avLst/>
          </a:prstGeom>
        </p:spPr>
      </p:pic>
      <p:sp>
        <p:nvSpPr>
          <p:cNvPr id="5" name="Dreptunghi 6">
            <a:extLst>
              <a:ext uri="{FF2B5EF4-FFF2-40B4-BE49-F238E27FC236}">
                <a16:creationId xmlns:a16="http://schemas.microsoft.com/office/drawing/2014/main" id="{CEA243DD-7F85-453B-9C71-00BC909D5412}"/>
              </a:ext>
            </a:extLst>
          </p:cNvPr>
          <p:cNvSpPr/>
          <p:nvPr/>
        </p:nvSpPr>
        <p:spPr>
          <a:xfrm>
            <a:off x="3810000" y="2057400"/>
            <a:ext cx="3407343" cy="195392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extLst>
      <p:ext uri="{BB962C8B-B14F-4D97-AF65-F5344CB8AC3E}">
        <p14:creationId xmlns:p14="http://schemas.microsoft.com/office/powerpoint/2010/main" val="1399971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solidFill>
                  <a:prstClr val="black"/>
                </a:solidFill>
                <a:effectLst>
                  <a:outerShdw blurRad="38100" dist="38100" dir="2700000" algn="tl">
                    <a:srgbClr val="000000">
                      <a:alpha val="43137"/>
                    </a:srgbClr>
                  </a:outerShdw>
                </a:effectLst>
                <a:latin typeface="Trebuchet MS" panose="020B0603020202020204" pitchFamily="34" charset="0"/>
              </a:rPr>
              <a:t>Other issues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a:t>The reporting period of the project report is not entirely covered by partner reports from all beneficiaries;</a:t>
            </a:r>
            <a:endParaRPr lang="ro-RO" dirty="0"/>
          </a:p>
          <a:p>
            <a:r>
              <a:rPr lang="en-US" dirty="0"/>
              <a:t>No deliverable evidence is provided or the documents uploaded as deliverable evidence  do not attest the delivery of equipment or the provision of services;</a:t>
            </a:r>
          </a:p>
          <a:p>
            <a:endParaRPr lang="en-US" dirty="0"/>
          </a:p>
        </p:txBody>
      </p:sp>
    </p:spTree>
    <p:extLst>
      <p:ext uri="{BB962C8B-B14F-4D97-AF65-F5344CB8AC3E}">
        <p14:creationId xmlns:p14="http://schemas.microsoft.com/office/powerpoint/2010/main" val="2201911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solidFill>
                  <a:prstClr val="black"/>
                </a:solidFill>
                <a:effectLst>
                  <a:outerShdw blurRad="38100" dist="38100" dir="2700000" algn="tl">
                    <a:srgbClr val="000000">
                      <a:alpha val="43137"/>
                    </a:srgbClr>
                  </a:outerShdw>
                </a:effectLst>
                <a:latin typeface="Trebuchet MS" panose="020B0603020202020204" pitchFamily="34" charset="0"/>
              </a:rPr>
              <a:t>Other issues</a:t>
            </a:r>
            <a:endParaRPr lang="en-US" dirty="0"/>
          </a:p>
        </p:txBody>
      </p:sp>
      <p:sp>
        <p:nvSpPr>
          <p:cNvPr id="3" name="Content Placeholder 2"/>
          <p:cNvSpPr>
            <a:spLocks noGrp="1"/>
          </p:cNvSpPr>
          <p:nvPr>
            <p:ph idx="1"/>
          </p:nvPr>
        </p:nvSpPr>
        <p:spPr/>
        <p:txBody>
          <a:bodyPr/>
          <a:lstStyle/>
          <a:p>
            <a:pPr algn="just"/>
            <a:r>
              <a:rPr lang="en-US" sz="2800" dirty="0"/>
              <a:t>The progress in activities during the reporting period, which is not yet paid for is not reported, or if reported (described as </a:t>
            </a:r>
            <a:r>
              <a:rPr lang="en-US" sz="2800" dirty="0" smtClean="0"/>
              <a:t>progress</a:t>
            </a:r>
            <a:r>
              <a:rPr lang="en-US" sz="2800" dirty="0"/>
              <a:t>) not supported by </a:t>
            </a:r>
            <a:r>
              <a:rPr lang="en-US" sz="2800" dirty="0" smtClean="0"/>
              <a:t>evidence</a:t>
            </a:r>
            <a:endParaRPr lang="ro-RO" sz="2800" dirty="0"/>
          </a:p>
          <a:p>
            <a:pPr algn="just"/>
            <a:r>
              <a:rPr lang="en-US" sz="2800" dirty="0"/>
              <a:t>the progress in the activities is described in very general </a:t>
            </a:r>
            <a:r>
              <a:rPr lang="en-US" sz="2800" dirty="0" smtClean="0"/>
              <a:t>terms</a:t>
            </a:r>
            <a:endParaRPr lang="ro-RO" sz="2800" dirty="0" smtClean="0"/>
          </a:p>
          <a:p>
            <a:pPr algn="just"/>
            <a:r>
              <a:rPr lang="en-US" sz="2800" dirty="0"/>
              <a:t>The delays in the activities are not explained, or if explained, no </a:t>
            </a:r>
            <a:r>
              <a:rPr lang="en-US" sz="2800" dirty="0" smtClean="0"/>
              <a:t>solution</a:t>
            </a:r>
            <a:r>
              <a:rPr lang="ro-RO" sz="2800" dirty="0" smtClean="0"/>
              <a:t>s</a:t>
            </a:r>
            <a:r>
              <a:rPr lang="en-US" sz="2800" dirty="0" smtClean="0"/>
              <a:t>/measures </a:t>
            </a:r>
            <a:r>
              <a:rPr lang="ro-RO" sz="2800" dirty="0" smtClean="0"/>
              <a:t>are</a:t>
            </a:r>
            <a:r>
              <a:rPr lang="en-US" sz="2800" dirty="0" smtClean="0"/>
              <a:t> </a:t>
            </a:r>
            <a:r>
              <a:rPr lang="en-US" sz="2800" dirty="0"/>
              <a:t>presented in this regard in the </a:t>
            </a:r>
            <a:r>
              <a:rPr lang="en-US" sz="2800" dirty="0" smtClean="0"/>
              <a:t>dedicated</a:t>
            </a:r>
            <a:r>
              <a:rPr lang="ro-RO" sz="2800" dirty="0" smtClean="0"/>
              <a:t> </a:t>
            </a:r>
            <a:r>
              <a:rPr lang="en-US" sz="2800" dirty="0" smtClean="0"/>
              <a:t>section</a:t>
            </a:r>
            <a:r>
              <a:rPr lang="en-US" sz="2800" dirty="0"/>
              <a:t>;</a:t>
            </a:r>
          </a:p>
          <a:p>
            <a:pPr algn="just"/>
            <a:endParaRPr lang="en-US" dirty="0"/>
          </a:p>
        </p:txBody>
      </p:sp>
    </p:spTree>
    <p:extLst>
      <p:ext uri="{BB962C8B-B14F-4D97-AF65-F5344CB8AC3E}">
        <p14:creationId xmlns:p14="http://schemas.microsoft.com/office/powerpoint/2010/main" val="678063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200" y="6156110"/>
            <a:ext cx="1359526" cy="664522"/>
          </a:xfrm>
          <a:prstGeom prst="rect">
            <a:avLst/>
          </a:prstGeom>
        </p:spPr>
      </p:pic>
      <p:pic>
        <p:nvPicPr>
          <p:cNvPr id="4" name="Picture 3"/>
          <p:cNvPicPr>
            <a:picLocks noChangeAspect="1"/>
          </p:cNvPicPr>
          <p:nvPr/>
        </p:nvPicPr>
        <p:blipFill>
          <a:blip r:embed="rId3"/>
          <a:stretch>
            <a:fillRect/>
          </a:stretch>
        </p:blipFill>
        <p:spPr>
          <a:xfrm>
            <a:off x="457200" y="294959"/>
            <a:ext cx="2362200" cy="629920"/>
          </a:xfrm>
          <a:prstGeom prst="rect">
            <a:avLst/>
          </a:prstGeom>
        </p:spPr>
      </p:pic>
      <p:pic>
        <p:nvPicPr>
          <p:cNvPr id="6" name="Picture 5"/>
          <p:cNvPicPr>
            <a:picLocks noChangeAspect="1"/>
          </p:cNvPicPr>
          <p:nvPr/>
        </p:nvPicPr>
        <p:blipFill>
          <a:blip r:embed="rId4"/>
          <a:stretch>
            <a:fillRect/>
          </a:stretch>
        </p:blipFill>
        <p:spPr>
          <a:xfrm>
            <a:off x="8175415" y="6095145"/>
            <a:ext cx="755970" cy="725487"/>
          </a:xfrm>
          <a:prstGeom prst="rect">
            <a:avLst/>
          </a:prstGeom>
        </p:spPr>
      </p:pic>
      <p:pic>
        <p:nvPicPr>
          <p:cNvPr id="8" name="Picture 7"/>
          <p:cNvPicPr>
            <a:picLocks noChangeAspect="1"/>
          </p:cNvPicPr>
          <p:nvPr/>
        </p:nvPicPr>
        <p:blipFill>
          <a:blip r:embed="rId5"/>
          <a:stretch>
            <a:fillRect/>
          </a:stretch>
        </p:blipFill>
        <p:spPr>
          <a:xfrm>
            <a:off x="4994035" y="1371600"/>
            <a:ext cx="3967163" cy="3733800"/>
          </a:xfrm>
          <a:prstGeom prst="rect">
            <a:avLst/>
          </a:prstGeom>
        </p:spPr>
      </p:pic>
      <p:sp>
        <p:nvSpPr>
          <p:cNvPr id="9" name="TextBox 8"/>
          <p:cNvSpPr txBox="1"/>
          <p:nvPr/>
        </p:nvSpPr>
        <p:spPr>
          <a:xfrm>
            <a:off x="381000" y="1524000"/>
            <a:ext cx="4495800" cy="4247317"/>
          </a:xfrm>
          <a:prstGeom prst="rect">
            <a:avLst/>
          </a:prstGeom>
          <a:noFill/>
        </p:spPr>
        <p:txBody>
          <a:bodyPr wrap="square" rtlCol="0">
            <a:spAutoFit/>
          </a:bodyPr>
          <a:lstStyle/>
          <a:p>
            <a:r>
              <a:rPr lang="en-US" dirty="0" smtClean="0"/>
              <a:t>All documents may be signed and send electronically. Examples:</a:t>
            </a:r>
          </a:p>
          <a:p>
            <a:endParaRPr lang="en-US" dirty="0"/>
          </a:p>
          <a:p>
            <a:pPr marL="285750" indent="-285750">
              <a:buFont typeface="Wingdings" panose="05000000000000000000" pitchFamily="2" charset="2"/>
              <a:buChar char="q"/>
            </a:pPr>
            <a:r>
              <a:rPr lang="en-US" dirty="0" smtClean="0"/>
              <a:t>Reports (in the </a:t>
            </a:r>
            <a:r>
              <a:rPr lang="en-US" dirty="0" err="1" smtClean="0"/>
              <a:t>eMS</a:t>
            </a:r>
            <a:r>
              <a:rPr lang="en-US" dirty="0" smtClean="0"/>
              <a:t>);</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r>
              <a:rPr lang="en-US" dirty="0" smtClean="0"/>
              <a:t>Correspondence (</a:t>
            </a:r>
            <a:r>
              <a:rPr lang="en-US" dirty="0" err="1" smtClean="0"/>
              <a:t>eMS</a:t>
            </a:r>
            <a:r>
              <a:rPr lang="en-US" dirty="0" smtClean="0"/>
              <a:t> e-mail or e-mail contacts within the financing contracts);</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r>
              <a:rPr lang="en-US" dirty="0" smtClean="0"/>
              <a:t>Requests for modifications (in the </a:t>
            </a:r>
            <a:r>
              <a:rPr lang="en-US" dirty="0" err="1" smtClean="0"/>
              <a:t>eMS</a:t>
            </a:r>
            <a:r>
              <a:rPr lang="en-US" dirty="0" smtClean="0"/>
              <a:t>);</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r>
              <a:rPr lang="en-US" dirty="0" smtClean="0"/>
              <a:t>Signed contracts / addenda;</a:t>
            </a:r>
          </a:p>
          <a:p>
            <a:pPr marL="285750" indent="-285750">
              <a:buFontTx/>
              <a:buChar char="-"/>
            </a:pPr>
            <a:endParaRPr lang="en-US" dirty="0" smtClean="0"/>
          </a:p>
          <a:p>
            <a:pPr marL="285750" indent="-285750">
              <a:buFontTx/>
              <a:buChar char="-"/>
            </a:pPr>
            <a:endParaRPr lang="en-US" dirty="0" smtClean="0"/>
          </a:p>
          <a:p>
            <a:endParaRPr lang="en-US" dirty="0"/>
          </a:p>
        </p:txBody>
      </p:sp>
    </p:spTree>
    <p:extLst>
      <p:ext uri="{BB962C8B-B14F-4D97-AF65-F5344CB8AC3E}">
        <p14:creationId xmlns:p14="http://schemas.microsoft.com/office/powerpoint/2010/main" val="954633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4525963"/>
          </a:xfrm>
        </p:spPr>
        <p:txBody>
          <a:bodyPr/>
          <a:lstStyle/>
          <a:p>
            <a:pPr marL="0" indent="0">
              <a:buNone/>
            </a:pPr>
            <a:r>
              <a:rPr lang="ro-RO" sz="2800" dirty="0" smtClean="0"/>
              <a:t>In what regards the Technical Projects</a:t>
            </a:r>
            <a:r>
              <a:rPr lang="en-US" sz="2800" dirty="0" smtClean="0"/>
              <a:t>: </a:t>
            </a:r>
          </a:p>
          <a:p>
            <a:r>
              <a:rPr lang="ro-RO" sz="2800" dirty="0" smtClean="0"/>
              <a:t>t</a:t>
            </a:r>
            <a:r>
              <a:rPr lang="en-US" sz="2800" dirty="0" smtClean="0"/>
              <a:t>he </a:t>
            </a:r>
            <a:r>
              <a:rPr lang="en-US" sz="2800" dirty="0"/>
              <a:t>reported contribution to the Output indicators </a:t>
            </a:r>
            <a:r>
              <a:rPr lang="en-US" sz="2800" dirty="0">
                <a:solidFill>
                  <a:srgbClr val="FF0000"/>
                </a:solidFill>
              </a:rPr>
              <a:t>is not supported by evidence</a:t>
            </a:r>
            <a:r>
              <a:rPr lang="en-US" sz="2800" dirty="0"/>
              <a:t>, uploaded in the dedicated field “Project Main Outputs” -&gt; “Attachments”, and relevant description in the individual partner reports. </a:t>
            </a:r>
            <a:endParaRPr lang="ro-RO" sz="2800" dirty="0" smtClean="0"/>
          </a:p>
          <a:p>
            <a:r>
              <a:rPr lang="en-US" sz="2800" dirty="0"/>
              <a:t>The target groups reached are not </a:t>
            </a:r>
            <a:r>
              <a:rPr lang="en-US" sz="2800" dirty="0" smtClean="0"/>
              <a:t>reported;</a:t>
            </a:r>
          </a:p>
          <a:p>
            <a:r>
              <a:rPr lang="en-US" sz="2800" dirty="0" smtClean="0"/>
              <a:t>the </a:t>
            </a:r>
            <a:r>
              <a:rPr lang="en-US" sz="2800" dirty="0"/>
              <a:t>field “Description of target group” is filled in with the name of the target group category or some general reference,; </a:t>
            </a:r>
            <a:endParaRPr lang="en-US" sz="2800" dirty="0" smtClean="0"/>
          </a:p>
          <a:p>
            <a:r>
              <a:rPr lang="en-US" sz="2800" dirty="0" smtClean="0"/>
              <a:t>no </a:t>
            </a:r>
            <a:r>
              <a:rPr lang="en-US" sz="2800" dirty="0"/>
              <a:t>verification sources are provided or indicated in the dedicated category;</a:t>
            </a:r>
          </a:p>
          <a:p>
            <a:endParaRPr lang="ro-RO" dirty="0"/>
          </a:p>
          <a:p>
            <a:endParaRPr lang="en-US" dirty="0"/>
          </a:p>
        </p:txBody>
      </p:sp>
    </p:spTree>
    <p:extLst>
      <p:ext uri="{BB962C8B-B14F-4D97-AF65-F5344CB8AC3E}">
        <p14:creationId xmlns:p14="http://schemas.microsoft.com/office/powerpoint/2010/main" val="21481160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b="1" dirty="0">
                <a:solidFill>
                  <a:srgbClr val="002060"/>
                </a:solidFill>
                <a:effectLst>
                  <a:outerShdw blurRad="38100" dist="38100" dir="2700000" algn="tl">
                    <a:srgbClr val="000000">
                      <a:alpha val="43137"/>
                    </a:srgbClr>
                  </a:outerShdw>
                </a:effectLst>
                <a:latin typeface="Trebuchet MS" pitchFamily="34" charset="0"/>
                <a:cs typeface="Arial" charset="0"/>
              </a:rPr>
              <a:t>Reading is cool</a:t>
            </a:r>
          </a:p>
        </p:txBody>
      </p:sp>
      <p:sp>
        <p:nvSpPr>
          <p:cNvPr id="3" name="Content Placeholder 2"/>
          <p:cNvSpPr>
            <a:spLocks noGrp="1"/>
          </p:cNvSpPr>
          <p:nvPr>
            <p:ph idx="1"/>
          </p:nvPr>
        </p:nvSpPr>
        <p:spPr>
          <a:xfrm>
            <a:off x="228600" y="1619534"/>
            <a:ext cx="3048000" cy="3232466"/>
          </a:xfrm>
        </p:spPr>
        <p:txBody>
          <a:bodyPr/>
          <a:lstStyle/>
          <a:p>
            <a:pPr>
              <a:buFont typeface="Wingdings" panose="05000000000000000000" pitchFamily="2" charset="2"/>
              <a:buChar char="ü"/>
            </a:pPr>
            <a:r>
              <a:rPr lang="en-US" sz="2400" dirty="0" smtClean="0">
                <a:latin typeface="Trebuchet MS" panose="020B0603020202020204" pitchFamily="34" charset="0"/>
              </a:rPr>
              <a:t>Financing contracts</a:t>
            </a:r>
          </a:p>
          <a:p>
            <a:pPr>
              <a:buFont typeface="Wingdings" panose="05000000000000000000" pitchFamily="2" charset="2"/>
              <a:buChar char="ü"/>
            </a:pPr>
            <a:r>
              <a:rPr lang="en-US" sz="2400" dirty="0" smtClean="0">
                <a:latin typeface="Trebuchet MS" panose="020B0603020202020204" pitchFamily="34" charset="0"/>
              </a:rPr>
              <a:t>Project Implementation Manual</a:t>
            </a:r>
          </a:p>
          <a:p>
            <a:pPr>
              <a:buFont typeface="Wingdings" panose="05000000000000000000" pitchFamily="2" charset="2"/>
              <a:buChar char="ü"/>
            </a:pPr>
            <a:r>
              <a:rPr lang="en-US" sz="2400" dirty="0" err="1" smtClean="0">
                <a:latin typeface="Trebuchet MS" panose="020B0603020202020204" pitchFamily="34" charset="0"/>
              </a:rPr>
              <a:t>eMS</a:t>
            </a:r>
            <a:r>
              <a:rPr lang="en-US" sz="2400" dirty="0" smtClean="0">
                <a:latin typeface="Trebuchet MS" panose="020B0603020202020204" pitchFamily="34" charset="0"/>
              </a:rPr>
              <a:t> Manual </a:t>
            </a: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a:latin typeface="Trebuchet MS" panose="020B0603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8267" y="1354278"/>
            <a:ext cx="5655733" cy="3181350"/>
          </a:xfrm>
          <a:prstGeom prst="rect">
            <a:avLst/>
          </a:prstGeom>
        </p:spPr>
      </p:pic>
      <p:sp>
        <p:nvSpPr>
          <p:cNvPr id="7" name="Content Placeholder 2"/>
          <p:cNvSpPr txBox="1">
            <a:spLocks/>
          </p:cNvSpPr>
          <p:nvPr/>
        </p:nvSpPr>
        <p:spPr bwMode="auto">
          <a:xfrm>
            <a:off x="1066800" y="4852000"/>
            <a:ext cx="6816930" cy="8903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Trebuchet MS" panose="020B0603020202020204" pitchFamily="34" charset="0"/>
              </a:rPr>
              <a:t>All on our </a:t>
            </a:r>
            <a:r>
              <a:rPr lang="en-US" sz="2400" dirty="0" err="1" smtClean="0">
                <a:latin typeface="Trebuchet MS" panose="020B0603020202020204" pitchFamily="34" charset="0"/>
              </a:rPr>
              <a:t>webiste</a:t>
            </a:r>
            <a:r>
              <a:rPr lang="en-US" sz="2400" dirty="0" smtClean="0">
                <a:latin typeface="Trebuchet MS" panose="020B0603020202020204" pitchFamily="34" charset="0"/>
              </a:rPr>
              <a:t>: </a:t>
            </a:r>
            <a:r>
              <a:rPr lang="en-US" sz="2400" dirty="0" smtClean="0">
                <a:latin typeface="Trebuchet MS" panose="020B0603020202020204" pitchFamily="34" charset="0"/>
                <a:hlinkClick r:id="rId3"/>
              </a:rPr>
              <a:t>www.interregrobg.eu</a:t>
            </a:r>
            <a:endParaRPr lang="en-US" sz="2400" dirty="0" smtClean="0">
              <a:latin typeface="Trebuchet MS" panose="020B0603020202020204" pitchFamily="34" charset="0"/>
            </a:endParaRPr>
          </a:p>
          <a:p>
            <a:pPr>
              <a:buFont typeface="Wingdings" panose="05000000000000000000" pitchFamily="2" charset="2"/>
              <a:buChar char="ü"/>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a:latin typeface="Trebuchet MS" panose="020B0603020202020204" pitchFamily="34" charset="0"/>
            </a:endParaRPr>
          </a:p>
        </p:txBody>
      </p:sp>
      <p:pic>
        <p:nvPicPr>
          <p:cNvPr id="8" name="Picture 7"/>
          <p:cNvPicPr>
            <a:picLocks noChangeAspect="1"/>
          </p:cNvPicPr>
          <p:nvPr/>
        </p:nvPicPr>
        <p:blipFill>
          <a:blip r:embed="rId4"/>
          <a:stretch>
            <a:fillRect/>
          </a:stretch>
        </p:blipFill>
        <p:spPr>
          <a:xfrm>
            <a:off x="337961" y="5867400"/>
            <a:ext cx="8468078" cy="847417"/>
          </a:xfrm>
          <a:prstGeom prst="rect">
            <a:avLst/>
          </a:prstGeom>
        </p:spPr>
      </p:pic>
      <p:pic>
        <p:nvPicPr>
          <p:cNvPr id="9" name="Picture 8"/>
          <p:cNvPicPr>
            <a:picLocks noChangeAspect="1"/>
          </p:cNvPicPr>
          <p:nvPr/>
        </p:nvPicPr>
        <p:blipFill>
          <a:blip r:embed="rId5"/>
          <a:stretch>
            <a:fillRect/>
          </a:stretch>
        </p:blipFill>
        <p:spPr>
          <a:xfrm>
            <a:off x="457200" y="338823"/>
            <a:ext cx="2286198" cy="603556"/>
          </a:xfrm>
          <a:prstGeom prst="rect">
            <a:avLst/>
          </a:prstGeom>
        </p:spPr>
      </p:pic>
    </p:spTree>
    <p:extLst>
      <p:ext uri="{BB962C8B-B14F-4D97-AF65-F5344CB8AC3E}">
        <p14:creationId xmlns:p14="http://schemas.microsoft.com/office/powerpoint/2010/main" val="4229713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209800" y="4419600"/>
            <a:ext cx="5371950" cy="2262188"/>
          </a:xfrm>
          <a:prstGeom prst="rect">
            <a:avLst/>
          </a:prstGeom>
        </p:spPr>
      </p:pic>
      <p:pic>
        <p:nvPicPr>
          <p:cNvPr id="3" name="Picture 2"/>
          <p:cNvPicPr>
            <a:picLocks noChangeAspect="1"/>
          </p:cNvPicPr>
          <p:nvPr/>
        </p:nvPicPr>
        <p:blipFill>
          <a:blip r:embed="rId3"/>
          <a:stretch>
            <a:fillRect/>
          </a:stretch>
        </p:blipFill>
        <p:spPr>
          <a:xfrm>
            <a:off x="447675" y="304800"/>
            <a:ext cx="2371725" cy="629923"/>
          </a:xfrm>
          <a:prstGeom prst="rect">
            <a:avLst/>
          </a:prstGeom>
        </p:spPr>
      </p:pic>
      <p:pic>
        <p:nvPicPr>
          <p:cNvPr id="2" name="Picture 1"/>
          <p:cNvPicPr>
            <a:picLocks noChangeAspect="1"/>
          </p:cNvPicPr>
          <p:nvPr/>
        </p:nvPicPr>
        <p:blipFill>
          <a:blip r:embed="rId4"/>
          <a:stretch>
            <a:fillRect/>
          </a:stretch>
        </p:blipFill>
        <p:spPr>
          <a:xfrm>
            <a:off x="304800" y="5867400"/>
            <a:ext cx="8474174" cy="847417"/>
          </a:xfrm>
          <a:prstGeom prst="rect">
            <a:avLst/>
          </a:prstGeom>
        </p:spPr>
      </p:pic>
      <p:sp>
        <p:nvSpPr>
          <p:cNvPr id="4" name="TextBox 3"/>
          <p:cNvSpPr txBox="1"/>
          <p:nvPr/>
        </p:nvSpPr>
        <p:spPr>
          <a:xfrm>
            <a:off x="447675" y="959107"/>
            <a:ext cx="8331299" cy="3539430"/>
          </a:xfrm>
          <a:prstGeom prst="rect">
            <a:avLst/>
          </a:prstGeom>
          <a:noFill/>
        </p:spPr>
        <p:txBody>
          <a:bodyPr wrap="square" rtlCol="0">
            <a:spAutoFit/>
          </a:bodyPr>
          <a:lstStyle/>
          <a:p>
            <a:r>
              <a:rPr lang="en-US" dirty="0" smtClean="0"/>
              <a:t>Visits are still being performed:</a:t>
            </a:r>
          </a:p>
          <a:p>
            <a:endParaRPr lang="en-US" sz="800" dirty="0" smtClean="0"/>
          </a:p>
          <a:p>
            <a:pPr marL="285750" indent="-285750">
              <a:buFont typeface="Wingdings" panose="05000000000000000000" pitchFamily="2" charset="2"/>
              <a:buChar char="q"/>
            </a:pPr>
            <a:r>
              <a:rPr lang="en-US" dirty="0" smtClean="0"/>
              <a:t>for verification of the expenditures by the FLC;</a:t>
            </a:r>
          </a:p>
          <a:p>
            <a:pPr marL="285750" indent="-285750">
              <a:buFont typeface="Wingdings" panose="05000000000000000000" pitchFamily="2" charset="2"/>
              <a:buChar char="q"/>
            </a:pPr>
            <a:r>
              <a:rPr lang="en-US" dirty="0"/>
              <a:t>f</a:t>
            </a:r>
            <a:r>
              <a:rPr lang="en-US" dirty="0" smtClean="0"/>
              <a:t>or monitoring the progress on activities;</a:t>
            </a:r>
          </a:p>
          <a:p>
            <a:pPr marL="285750" indent="-285750">
              <a:buFont typeface="Wingdings" panose="05000000000000000000" pitchFamily="2" charset="2"/>
              <a:buChar char="q"/>
            </a:pPr>
            <a:r>
              <a:rPr lang="en-US" dirty="0"/>
              <a:t>f</a:t>
            </a:r>
            <a:r>
              <a:rPr lang="en-US" dirty="0" smtClean="0"/>
              <a:t>or ex post monitoring of project sustainability.</a:t>
            </a:r>
          </a:p>
          <a:p>
            <a:pPr marL="285750" indent="-285750">
              <a:buFontTx/>
              <a:buChar char="-"/>
            </a:pPr>
            <a:endParaRPr lang="en-US" dirty="0"/>
          </a:p>
          <a:p>
            <a:r>
              <a:rPr lang="en-US" dirty="0" smtClean="0"/>
              <a:t>Measures are taken by the Programme Management Bodies in order to ensure prevention of the COVID 19 virus and beneficiaries are kindly requested to do the same.</a:t>
            </a:r>
          </a:p>
          <a:p>
            <a:endParaRPr lang="en-US" dirty="0" smtClean="0"/>
          </a:p>
          <a:p>
            <a:r>
              <a:rPr lang="en-US" dirty="0" smtClean="0"/>
              <a:t>Also, the beneficiaries are requested to immediately communicate any situation related with the spread of the new virus after they have been notified by FLC / JS which might postpone the visit.</a:t>
            </a:r>
            <a:endParaRPr lang="en-US" dirty="0"/>
          </a:p>
        </p:txBody>
      </p:sp>
    </p:spTree>
    <p:extLst>
      <p:ext uri="{BB962C8B-B14F-4D97-AF65-F5344CB8AC3E}">
        <p14:creationId xmlns:p14="http://schemas.microsoft.com/office/powerpoint/2010/main" val="3400497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209409" y="2482384"/>
            <a:ext cx="6881813" cy="3612761"/>
          </a:xfrm>
          <a:prstGeom prst="rect">
            <a:avLst/>
          </a:prstGeom>
        </p:spPr>
      </p:pic>
      <p:pic>
        <p:nvPicPr>
          <p:cNvPr id="5" name="Picture 4"/>
          <p:cNvPicPr>
            <a:picLocks noChangeAspect="1"/>
          </p:cNvPicPr>
          <p:nvPr/>
        </p:nvPicPr>
        <p:blipFill>
          <a:blip r:embed="rId3"/>
          <a:stretch>
            <a:fillRect/>
          </a:stretch>
        </p:blipFill>
        <p:spPr>
          <a:xfrm>
            <a:off x="76200" y="6156110"/>
            <a:ext cx="1359526" cy="664522"/>
          </a:xfrm>
          <a:prstGeom prst="rect">
            <a:avLst/>
          </a:prstGeom>
        </p:spPr>
      </p:pic>
      <p:sp>
        <p:nvSpPr>
          <p:cNvPr id="3" name="Content Placeholder 2"/>
          <p:cNvSpPr>
            <a:spLocks noGrp="1"/>
          </p:cNvSpPr>
          <p:nvPr>
            <p:ph idx="1"/>
          </p:nvPr>
        </p:nvSpPr>
        <p:spPr>
          <a:xfrm>
            <a:off x="244585" y="1211928"/>
            <a:ext cx="8686800" cy="4944181"/>
          </a:xfrm>
        </p:spPr>
        <p:txBody>
          <a:bodyPr/>
          <a:lstStyle/>
          <a:p>
            <a:pPr>
              <a:buFont typeface="Wingdings" panose="05000000000000000000" pitchFamily="2" charset="2"/>
              <a:buChar char="§"/>
            </a:pPr>
            <a:endParaRPr lang="en-US" sz="1600" dirty="0">
              <a:latin typeface="+mj-lt"/>
              <a:ea typeface="Trebuchet MS" panose="020B0603020202020204" pitchFamily="34" charset="0"/>
              <a:cs typeface="Trebuchet MS" panose="020B0603020202020204" pitchFamily="34" charset="0"/>
            </a:endParaRPr>
          </a:p>
          <a:p>
            <a:pPr marL="0" indent="0" algn="ctr">
              <a:buNone/>
            </a:pPr>
            <a:r>
              <a:rPr lang="en-US" sz="4400" b="1" dirty="0" smtClean="0">
                <a:latin typeface="Trebuchet MS" panose="020B0603020202020204" pitchFamily="34" charset="0"/>
              </a:rPr>
              <a:t>FINAL PROJECT REPORT</a:t>
            </a:r>
          </a:p>
          <a:p>
            <a:pPr>
              <a:buFont typeface="Wingdings" panose="05000000000000000000" pitchFamily="2" charset="2"/>
              <a:buChar char="§"/>
            </a:pPr>
            <a:endParaRPr lang="ro-RO" sz="4400" b="1" dirty="0">
              <a:solidFill>
                <a:srgbClr val="000000"/>
              </a:solidFill>
              <a:latin typeface="Trebuchet MS" panose="020B0603020202020204" pitchFamily="34" charset="0"/>
            </a:endParaRPr>
          </a:p>
          <a:p>
            <a:pPr>
              <a:buFont typeface="Wingdings" panose="05000000000000000000" pitchFamily="2" charset="2"/>
              <a:buChar char="§"/>
            </a:pPr>
            <a:endParaRPr lang="en-US" sz="1600" dirty="0">
              <a:latin typeface="+mj-lt"/>
              <a:ea typeface="Trebuchet MS" panose="020B0603020202020204" pitchFamily="34" charset="0"/>
              <a:cs typeface="Trebuchet MS" panose="020B0603020202020204" pitchFamily="34" charset="0"/>
            </a:endParaRPr>
          </a:p>
          <a:p>
            <a:pPr>
              <a:buFont typeface="Wingdings" panose="05000000000000000000" pitchFamily="2" charset="2"/>
              <a:buChar char="§"/>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a:solidFill>
                <a:prstClr val="black"/>
              </a:solidFill>
              <a:ea typeface="Trebuchet MS" panose="020B0603020202020204" pitchFamily="34" charset="0"/>
              <a:cs typeface="Trebuchet MS" panose="020B0603020202020204" pitchFamily="34" charset="0"/>
            </a:endParaRPr>
          </a:p>
        </p:txBody>
      </p:sp>
      <p:pic>
        <p:nvPicPr>
          <p:cNvPr id="4" name="Picture 3"/>
          <p:cNvPicPr>
            <a:picLocks noChangeAspect="1"/>
          </p:cNvPicPr>
          <p:nvPr/>
        </p:nvPicPr>
        <p:blipFill>
          <a:blip r:embed="rId4"/>
          <a:stretch>
            <a:fillRect/>
          </a:stretch>
        </p:blipFill>
        <p:spPr>
          <a:xfrm>
            <a:off x="457200" y="294959"/>
            <a:ext cx="2362200" cy="629920"/>
          </a:xfrm>
          <a:prstGeom prst="rect">
            <a:avLst/>
          </a:prstGeom>
        </p:spPr>
      </p:pic>
      <p:pic>
        <p:nvPicPr>
          <p:cNvPr id="6" name="Picture 5"/>
          <p:cNvPicPr>
            <a:picLocks noChangeAspect="1"/>
          </p:cNvPicPr>
          <p:nvPr/>
        </p:nvPicPr>
        <p:blipFill>
          <a:blip r:embed="rId5"/>
          <a:stretch>
            <a:fillRect/>
          </a:stretch>
        </p:blipFill>
        <p:spPr>
          <a:xfrm>
            <a:off x="8175415" y="6095145"/>
            <a:ext cx="755970" cy="725487"/>
          </a:xfrm>
          <a:prstGeom prst="rect">
            <a:avLst/>
          </a:prstGeom>
        </p:spPr>
      </p:pic>
    </p:spTree>
    <p:extLst>
      <p:ext uri="{BB962C8B-B14F-4D97-AF65-F5344CB8AC3E}">
        <p14:creationId xmlns:p14="http://schemas.microsoft.com/office/powerpoint/2010/main" val="3601476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200" y="6156110"/>
            <a:ext cx="1359526" cy="664522"/>
          </a:xfrm>
          <a:prstGeom prst="rect">
            <a:avLst/>
          </a:prstGeom>
        </p:spPr>
      </p:pic>
      <p:sp>
        <p:nvSpPr>
          <p:cNvPr id="2" name="Title 1"/>
          <p:cNvSpPr>
            <a:spLocks noGrp="1"/>
          </p:cNvSpPr>
          <p:nvPr>
            <p:ph type="title"/>
          </p:nvPr>
        </p:nvSpPr>
        <p:spPr>
          <a:xfrm>
            <a:off x="2743200" y="68929"/>
            <a:ext cx="4419600" cy="1143000"/>
          </a:xfrm>
        </p:spPr>
        <p:txBody>
          <a:bodyPr/>
          <a:lstStyle/>
          <a:p>
            <a:r>
              <a:rPr lang="en-US" sz="2800" dirty="0" smtClean="0"/>
              <a:t>FILL THE PUZZLE!</a:t>
            </a:r>
            <a:endParaRPr lang="en-US" sz="2800" dirty="0"/>
          </a:p>
        </p:txBody>
      </p:sp>
      <p:sp>
        <p:nvSpPr>
          <p:cNvPr id="3" name="Content Placeholder 2"/>
          <p:cNvSpPr>
            <a:spLocks noGrp="1"/>
          </p:cNvSpPr>
          <p:nvPr>
            <p:ph idx="1"/>
          </p:nvPr>
        </p:nvSpPr>
        <p:spPr>
          <a:xfrm>
            <a:off x="244585" y="1039737"/>
            <a:ext cx="8686800" cy="4944181"/>
          </a:xfrm>
        </p:spPr>
        <p:txBody>
          <a:bodyPr/>
          <a:lstStyle/>
          <a:p>
            <a:pPr>
              <a:buFont typeface="Wingdings" panose="05000000000000000000" pitchFamily="2" charset="2"/>
              <a:buChar char="§"/>
            </a:pPr>
            <a:endParaRPr lang="en-US" sz="1600" dirty="0" smtClean="0">
              <a:latin typeface="+mj-lt"/>
              <a:ea typeface="Trebuchet MS" panose="020B0603020202020204" pitchFamily="34" charset="0"/>
              <a:cs typeface="Trebuchet MS" panose="020B0603020202020204" pitchFamily="34" charset="0"/>
            </a:endParaRPr>
          </a:p>
          <a:p>
            <a:pPr>
              <a:buFont typeface="Wingdings" panose="05000000000000000000" pitchFamily="2" charset="2"/>
              <a:buChar char="§"/>
            </a:pPr>
            <a:endParaRPr lang="en-US" sz="1600" dirty="0">
              <a:latin typeface="+mj-lt"/>
              <a:ea typeface="Trebuchet MS" panose="020B0603020202020204" pitchFamily="34" charset="0"/>
              <a:cs typeface="Trebuchet MS" panose="020B0603020202020204" pitchFamily="34" charset="0"/>
            </a:endParaRPr>
          </a:p>
          <a:p>
            <a:pPr marL="0" indent="0">
              <a:buNone/>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a:latin typeface="+mj-lt"/>
              <a:ea typeface="Trebuchet MS" panose="020B0603020202020204" pitchFamily="34" charset="0"/>
              <a:cs typeface="Trebuchet MS" panose="020B0603020202020204" pitchFamily="34" charset="0"/>
            </a:endParaRPr>
          </a:p>
          <a:p>
            <a:pPr marL="0" indent="0">
              <a:buNone/>
            </a:pPr>
            <a:endParaRPr lang="en-US" sz="1600" dirty="0" smtClean="0">
              <a:latin typeface="+mj-lt"/>
              <a:ea typeface="Trebuchet MS" panose="020B0603020202020204" pitchFamily="34" charset="0"/>
              <a:cs typeface="Trebuchet MS" panose="020B0603020202020204" pitchFamily="34" charset="0"/>
            </a:endParaRPr>
          </a:p>
          <a:p>
            <a:pPr marL="0" indent="0" algn="just">
              <a:buNone/>
            </a:pPr>
            <a:r>
              <a:rPr lang="en-US" sz="2200" b="1" dirty="0" smtClean="0">
                <a:solidFill>
                  <a:srgbClr val="000000"/>
                </a:solidFill>
              </a:rPr>
              <a:t>Final report includes description of all activities of the project, underlining the results and impact of the project.</a:t>
            </a:r>
          </a:p>
          <a:p>
            <a:pPr marL="0" indent="0" algn="just">
              <a:buNone/>
            </a:pPr>
            <a:r>
              <a:rPr lang="ro-RO" sz="2200" b="1" dirty="0" smtClean="0">
                <a:solidFill>
                  <a:srgbClr val="000000"/>
                </a:solidFill>
              </a:rPr>
              <a:t>T</a:t>
            </a:r>
            <a:r>
              <a:rPr lang="en-US" sz="2200" b="1" dirty="0">
                <a:solidFill>
                  <a:srgbClr val="000000"/>
                </a:solidFill>
              </a:rPr>
              <a:t>he final claim for reimbursement must be submitted together with the final report </a:t>
            </a:r>
            <a:r>
              <a:rPr lang="en-US" sz="2200" dirty="0" smtClean="0">
                <a:solidFill>
                  <a:srgbClr val="000000"/>
                </a:solidFill>
              </a:rPr>
              <a:t>(5 </a:t>
            </a:r>
            <a:r>
              <a:rPr lang="en-US" sz="2200" dirty="0">
                <a:solidFill>
                  <a:srgbClr val="000000"/>
                </a:solidFill>
              </a:rPr>
              <a:t>months since the end of the implementation period), </a:t>
            </a:r>
            <a:r>
              <a:rPr lang="en-US" sz="2200" b="1" dirty="0">
                <a:solidFill>
                  <a:srgbClr val="000000"/>
                </a:solidFill>
              </a:rPr>
              <a:t>irrespective of the amount </a:t>
            </a:r>
            <a:r>
              <a:rPr lang="en-US" sz="2200" dirty="0">
                <a:solidFill>
                  <a:srgbClr val="000000"/>
                </a:solidFill>
              </a:rPr>
              <a:t>(final partner report may be requested for FLC verification </a:t>
            </a:r>
            <a:r>
              <a:rPr lang="en-US" sz="2200" dirty="0" smtClean="0">
                <a:solidFill>
                  <a:srgbClr val="000000"/>
                </a:solidFill>
              </a:rPr>
              <a:t>amounts &lt; than </a:t>
            </a:r>
            <a:r>
              <a:rPr lang="en-US" sz="2200" dirty="0">
                <a:solidFill>
                  <a:srgbClr val="000000"/>
                </a:solidFill>
              </a:rPr>
              <a:t>5.000 </a:t>
            </a:r>
            <a:r>
              <a:rPr lang="en-US" sz="2200" dirty="0" smtClean="0">
                <a:solidFill>
                  <a:srgbClr val="000000"/>
                </a:solidFill>
              </a:rPr>
              <a:t>Euro)</a:t>
            </a:r>
            <a:endParaRPr lang="en-US" sz="2200" dirty="0">
              <a:solidFill>
                <a:srgbClr val="000000"/>
              </a:solidFill>
            </a:endParaRPr>
          </a:p>
          <a:p>
            <a:pPr marL="0" indent="0" algn="just">
              <a:buNone/>
            </a:pPr>
            <a:r>
              <a:rPr lang="en-US" sz="2200" dirty="0" smtClean="0"/>
              <a:t>In </a:t>
            </a:r>
            <a:r>
              <a:rPr lang="en-US" sz="2200" dirty="0"/>
              <a:t>case the final claim for reimbursement is not accompanied by the final report, it will not be processed and, therefore, </a:t>
            </a:r>
            <a:r>
              <a:rPr lang="en-US" sz="2200" dirty="0" smtClean="0"/>
              <a:t>paid.</a:t>
            </a:r>
            <a:endParaRPr lang="en-US" sz="1600" dirty="0" smtClean="0">
              <a:latin typeface="Trebuchet MS" panose="020B0603020202020204" pitchFamily="34" charset="0"/>
            </a:endParaRPr>
          </a:p>
          <a:p>
            <a:pPr>
              <a:buFont typeface="Wingdings" panose="05000000000000000000" pitchFamily="2" charset="2"/>
              <a:buChar char="§"/>
            </a:pPr>
            <a:endParaRPr lang="ro-RO" sz="1600" dirty="0">
              <a:solidFill>
                <a:srgbClr val="000000"/>
              </a:solidFill>
              <a:latin typeface="Trebuchet MS" panose="020B0603020202020204" pitchFamily="34" charset="0"/>
            </a:endParaRPr>
          </a:p>
          <a:p>
            <a:pPr>
              <a:buFont typeface="Wingdings" panose="05000000000000000000" pitchFamily="2" charset="2"/>
              <a:buChar char="§"/>
            </a:pPr>
            <a:endParaRPr lang="en-US" sz="1600" dirty="0">
              <a:latin typeface="+mj-lt"/>
              <a:ea typeface="Trebuchet MS" panose="020B0603020202020204" pitchFamily="34" charset="0"/>
              <a:cs typeface="Trebuchet MS" panose="020B0603020202020204" pitchFamily="34" charset="0"/>
            </a:endParaRPr>
          </a:p>
          <a:p>
            <a:pPr>
              <a:buFont typeface="Wingdings" panose="05000000000000000000" pitchFamily="2" charset="2"/>
              <a:buChar char="§"/>
            </a:pPr>
            <a:endParaRPr lang="en-US" sz="1600" dirty="0" smtClean="0">
              <a:latin typeface="+mj-lt"/>
              <a:ea typeface="Trebuchet MS" panose="020B0603020202020204" pitchFamily="34" charset="0"/>
              <a:cs typeface="Trebuchet MS" panose="020B0603020202020204" pitchFamily="34" charset="0"/>
            </a:endParaRPr>
          </a:p>
          <a:p>
            <a:pPr marL="0" indent="0">
              <a:buNone/>
            </a:pPr>
            <a:endParaRPr lang="en-US" sz="1600" dirty="0">
              <a:solidFill>
                <a:prstClr val="black"/>
              </a:solidFill>
              <a:ea typeface="Trebuchet MS" panose="020B0603020202020204" pitchFamily="34" charset="0"/>
              <a:cs typeface="Trebuchet MS" panose="020B0603020202020204" pitchFamily="34" charset="0"/>
            </a:endParaRPr>
          </a:p>
        </p:txBody>
      </p:sp>
      <p:pic>
        <p:nvPicPr>
          <p:cNvPr id="4" name="Picture 3"/>
          <p:cNvPicPr>
            <a:picLocks noChangeAspect="1"/>
          </p:cNvPicPr>
          <p:nvPr/>
        </p:nvPicPr>
        <p:blipFill>
          <a:blip r:embed="rId3"/>
          <a:stretch>
            <a:fillRect/>
          </a:stretch>
        </p:blipFill>
        <p:spPr>
          <a:xfrm>
            <a:off x="457200" y="294959"/>
            <a:ext cx="2362200" cy="629920"/>
          </a:xfrm>
          <a:prstGeom prst="rect">
            <a:avLst/>
          </a:prstGeom>
        </p:spPr>
      </p:pic>
      <p:pic>
        <p:nvPicPr>
          <p:cNvPr id="6" name="Picture 5"/>
          <p:cNvPicPr>
            <a:picLocks noChangeAspect="1"/>
          </p:cNvPicPr>
          <p:nvPr/>
        </p:nvPicPr>
        <p:blipFill>
          <a:blip r:embed="rId4"/>
          <a:stretch>
            <a:fillRect/>
          </a:stretch>
        </p:blipFill>
        <p:spPr>
          <a:xfrm>
            <a:off x="8175415" y="6095145"/>
            <a:ext cx="755970" cy="725487"/>
          </a:xfrm>
          <a:prstGeom prst="rect">
            <a:avLst/>
          </a:prstGeom>
        </p:spPr>
      </p:pic>
      <p:pic>
        <p:nvPicPr>
          <p:cNvPr id="7" name="Picture 6"/>
          <p:cNvPicPr>
            <a:picLocks noChangeAspect="1"/>
          </p:cNvPicPr>
          <p:nvPr/>
        </p:nvPicPr>
        <p:blipFill>
          <a:blip r:embed="rId5"/>
          <a:stretch>
            <a:fillRect/>
          </a:stretch>
        </p:blipFill>
        <p:spPr>
          <a:xfrm>
            <a:off x="5257800" y="1108887"/>
            <a:ext cx="3587530" cy="2147699"/>
          </a:xfrm>
          <a:prstGeom prst="rect">
            <a:avLst/>
          </a:prstGeom>
        </p:spPr>
      </p:pic>
      <p:pic>
        <p:nvPicPr>
          <p:cNvPr id="9" name="Picture 8"/>
          <p:cNvPicPr>
            <a:picLocks noChangeAspect="1"/>
          </p:cNvPicPr>
          <p:nvPr/>
        </p:nvPicPr>
        <p:blipFill>
          <a:blip r:embed="rId6"/>
          <a:stretch>
            <a:fillRect/>
          </a:stretch>
        </p:blipFill>
        <p:spPr>
          <a:xfrm>
            <a:off x="533400" y="1097071"/>
            <a:ext cx="3813671" cy="2147699"/>
          </a:xfrm>
          <a:prstGeom prst="rect">
            <a:avLst/>
          </a:prstGeom>
        </p:spPr>
      </p:pic>
    </p:spTree>
    <p:extLst>
      <p:ext uri="{BB962C8B-B14F-4D97-AF65-F5344CB8AC3E}">
        <p14:creationId xmlns:p14="http://schemas.microsoft.com/office/powerpoint/2010/main" val="3075760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457200" y="1241023"/>
            <a:ext cx="8229600" cy="4462760"/>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defRPr/>
            </a:pPr>
            <a:endParaRPr lang="en-US" sz="1400" b="1" dirty="0" smtClean="0">
              <a:solidFill>
                <a:srgbClr val="002060"/>
              </a:solidFill>
              <a:effectLst>
                <a:outerShdw blurRad="38100" dist="38100" dir="2700000" algn="tl">
                  <a:srgbClr val="000000">
                    <a:alpha val="43137"/>
                  </a:srgbClr>
                </a:outerShdw>
              </a:effectLst>
              <a:latin typeface="Trebuchet MS" pitchFamily="34" charset="0"/>
            </a:endParaRPr>
          </a:p>
          <a:p>
            <a:pPr algn="just">
              <a:lnSpc>
                <a:spcPct val="90000"/>
              </a:lnSpc>
              <a:defRPr/>
            </a:pPr>
            <a:r>
              <a:rPr lang="en-US" sz="2000" b="1" dirty="0" smtClean="0">
                <a:solidFill>
                  <a:prstClr val="black"/>
                </a:solidFill>
                <a:effectLst>
                  <a:outerShdw blurRad="38100" dist="38100" dir="2700000" algn="tl">
                    <a:srgbClr val="C0C0C0"/>
                  </a:outerShdw>
                </a:effectLst>
                <a:latin typeface="+mn-lt"/>
              </a:rPr>
              <a:t>Request the FLC verification as soon as possible </a:t>
            </a:r>
            <a:r>
              <a:rPr lang="en-US" sz="2000" dirty="0" smtClean="0">
                <a:solidFill>
                  <a:prstClr val="black"/>
                </a:solidFill>
                <a:effectLst>
                  <a:outerShdw blurRad="38100" dist="38100" dir="2700000" algn="tl">
                    <a:srgbClr val="C0C0C0"/>
                  </a:outerShdw>
                </a:effectLst>
                <a:latin typeface="+mn-lt"/>
              </a:rPr>
              <a:t>after the end of the implementation in order to be sure that enough time is left for consolidating all the information and sending the final report accompanied by the final claim within the 5 months deadline.</a:t>
            </a:r>
          </a:p>
          <a:p>
            <a:pPr algn="just">
              <a:lnSpc>
                <a:spcPct val="90000"/>
              </a:lnSpc>
              <a:defRPr/>
            </a:pPr>
            <a:endParaRPr lang="en-US" sz="2000" b="1" dirty="0">
              <a:solidFill>
                <a:prstClr val="black"/>
              </a:solidFill>
              <a:effectLst>
                <a:outerShdw blurRad="38100" dist="38100" dir="2700000" algn="tl">
                  <a:srgbClr val="C0C0C0"/>
                </a:outerShdw>
              </a:effectLst>
              <a:latin typeface="+mn-lt"/>
            </a:endParaRPr>
          </a:p>
          <a:p>
            <a:pPr algn="just">
              <a:lnSpc>
                <a:spcPct val="90000"/>
              </a:lnSpc>
              <a:defRPr/>
            </a:pPr>
            <a:r>
              <a:rPr lang="en-US" sz="2000" b="1" dirty="0" smtClean="0">
                <a:solidFill>
                  <a:prstClr val="black"/>
                </a:solidFill>
                <a:effectLst>
                  <a:outerShdw blurRad="38100" dist="38100" dir="2700000" algn="tl">
                    <a:srgbClr val="C0C0C0"/>
                  </a:outerShdw>
                </a:effectLst>
                <a:latin typeface="+mn-lt"/>
              </a:rPr>
              <a:t>Attention! </a:t>
            </a:r>
          </a:p>
          <a:p>
            <a:pPr algn="just">
              <a:lnSpc>
                <a:spcPct val="90000"/>
              </a:lnSpc>
              <a:defRPr/>
            </a:pPr>
            <a:r>
              <a:rPr lang="en-US" sz="2000" u="sng" dirty="0">
                <a:solidFill>
                  <a:prstClr val="black"/>
                </a:solidFill>
                <a:effectLst>
                  <a:outerShdw blurRad="38100" dist="38100" dir="2700000" algn="tl">
                    <a:srgbClr val="C0C0C0"/>
                  </a:outerShdw>
                </a:effectLst>
                <a:latin typeface="+mn-lt"/>
              </a:rPr>
              <a:t>Expenditures for the project must be paid at the latest within 2 months </a:t>
            </a:r>
            <a:r>
              <a:rPr lang="en-US" sz="2000" dirty="0">
                <a:solidFill>
                  <a:prstClr val="black"/>
                </a:solidFill>
                <a:effectLst>
                  <a:outerShdw blurRad="38100" dist="38100" dir="2700000" algn="tl">
                    <a:srgbClr val="C0C0C0"/>
                  </a:outerShdw>
                </a:effectLst>
                <a:latin typeface="+mn-lt"/>
              </a:rPr>
              <a:t>after the implementation period, as mentioned in Article 2(3), but not later than 31.12.2023. Expenditures committed after the finalization of the implementation period </a:t>
            </a:r>
            <a:r>
              <a:rPr lang="en-US" sz="2000" u="sng" dirty="0">
                <a:solidFill>
                  <a:prstClr val="black"/>
                </a:solidFill>
                <a:effectLst>
                  <a:outerShdw blurRad="38100" dist="38100" dir="2700000" algn="tl">
                    <a:srgbClr val="C0C0C0"/>
                  </a:outerShdw>
                </a:effectLst>
                <a:latin typeface="+mn-lt"/>
              </a:rPr>
              <a:t>shall not be eligible</a:t>
            </a:r>
            <a:r>
              <a:rPr lang="en-US" sz="2000" dirty="0">
                <a:solidFill>
                  <a:prstClr val="black"/>
                </a:solidFill>
                <a:effectLst>
                  <a:outerShdw blurRad="38100" dist="38100" dir="2700000" algn="tl">
                    <a:srgbClr val="C0C0C0"/>
                  </a:outerShdw>
                </a:effectLst>
                <a:latin typeface="+mn-lt"/>
              </a:rPr>
              <a:t>. In case the project is not finalized during the eligibility period of expenditures, the </a:t>
            </a:r>
            <a:r>
              <a:rPr lang="en-US" sz="2000" u="sng" dirty="0">
                <a:solidFill>
                  <a:prstClr val="black"/>
                </a:solidFill>
                <a:effectLst>
                  <a:outerShdw blurRad="38100" dist="38100" dir="2700000" algn="tl">
                    <a:srgbClr val="C0C0C0"/>
                  </a:outerShdw>
                </a:effectLst>
                <a:latin typeface="+mn-lt"/>
              </a:rPr>
              <a:t>Lead Beneficiary and its partners shall ensure from their own budget the necessary funds </a:t>
            </a:r>
            <a:r>
              <a:rPr lang="en-US" sz="2000" dirty="0">
                <a:solidFill>
                  <a:prstClr val="black"/>
                </a:solidFill>
                <a:effectLst>
                  <a:outerShdw blurRad="38100" dist="38100" dir="2700000" algn="tl">
                    <a:srgbClr val="C0C0C0"/>
                  </a:outerShdw>
                </a:effectLst>
                <a:latin typeface="+mn-lt"/>
              </a:rPr>
              <a:t>for the finalization of the project, according to the last approved Application Form. </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pic>
        <p:nvPicPr>
          <p:cNvPr id="6" name="Picture 5"/>
          <p:cNvPicPr>
            <a:picLocks noChangeAspect="1"/>
          </p:cNvPicPr>
          <p:nvPr/>
        </p:nvPicPr>
        <p:blipFill>
          <a:blip r:embed="rId6"/>
          <a:stretch>
            <a:fillRect/>
          </a:stretch>
        </p:blipFill>
        <p:spPr>
          <a:xfrm>
            <a:off x="3657600" y="81514"/>
            <a:ext cx="1752600" cy="1752600"/>
          </a:xfrm>
          <a:prstGeom prst="rect">
            <a:avLst/>
          </a:prstGeom>
        </p:spPr>
      </p:pic>
    </p:spTree>
    <p:extLst>
      <p:ext uri="{BB962C8B-B14F-4D97-AF65-F5344CB8AC3E}">
        <p14:creationId xmlns:p14="http://schemas.microsoft.com/office/powerpoint/2010/main" val="2140822817"/>
      </p:ext>
    </p:extLst>
  </p:cSld>
  <p:clrMapOvr>
    <a:masterClrMapping/>
  </p:clrMapOvr>
  <p:transition advClick="0">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sp>
        <p:nvSpPr>
          <p:cNvPr id="4" name="Content Placeholder 3"/>
          <p:cNvSpPr>
            <a:spLocks noGrp="1"/>
          </p:cNvSpPr>
          <p:nvPr>
            <p:ph idx="1"/>
          </p:nvPr>
        </p:nvSpPr>
        <p:spPr>
          <a:xfrm>
            <a:off x="304800" y="1260614"/>
            <a:ext cx="4437959" cy="1705601"/>
          </a:xfrm>
        </p:spPr>
        <p:txBody>
          <a:bodyPr/>
          <a:lstStyle/>
          <a:p>
            <a:pPr marL="0" indent="0" algn="just">
              <a:buNone/>
            </a:pPr>
            <a:r>
              <a:rPr lang="en-US" sz="2000" dirty="0" smtClean="0"/>
              <a:t>Final report draft may be found in the PIM (annex 19.1) and details regarding on how to fill in the final reports are included within the Chapter 20.</a:t>
            </a:r>
          </a:p>
          <a:p>
            <a:pPr marL="0" indent="0" algn="just">
              <a:buNone/>
            </a:pPr>
            <a:endParaRPr lang="en-US" sz="2000" dirty="0" smtClean="0"/>
          </a:p>
          <a:p>
            <a:pPr marL="0" indent="0" algn="just">
              <a:buNone/>
            </a:pPr>
            <a:endParaRPr lang="en-US" sz="2000" dirty="0" smtClean="0"/>
          </a:p>
          <a:p>
            <a:pPr marL="0" indent="0" algn="just">
              <a:buNone/>
            </a:pPr>
            <a:endParaRPr lang="en-US" sz="2000" dirty="0">
              <a:solidFill>
                <a:srgbClr val="FF0000"/>
              </a:solidFill>
              <a:latin typeface="Trebuchet MS" panose="020B0603020202020204" pitchFamily="34" charset="0"/>
            </a:endParaRPr>
          </a:p>
        </p:txBody>
      </p:sp>
      <p:pic>
        <p:nvPicPr>
          <p:cNvPr id="3" name="Picture 2"/>
          <p:cNvPicPr>
            <a:picLocks noChangeAspect="1"/>
          </p:cNvPicPr>
          <p:nvPr/>
        </p:nvPicPr>
        <p:blipFill>
          <a:blip r:embed="rId3"/>
          <a:stretch>
            <a:fillRect/>
          </a:stretch>
        </p:blipFill>
        <p:spPr>
          <a:xfrm>
            <a:off x="8078398" y="5893145"/>
            <a:ext cx="774963" cy="754018"/>
          </a:xfrm>
          <a:prstGeom prst="rect">
            <a:avLst/>
          </a:prstGeom>
        </p:spPr>
      </p:pic>
      <p:pic>
        <p:nvPicPr>
          <p:cNvPr id="5" name="Picture 4"/>
          <p:cNvPicPr>
            <a:picLocks noChangeAspect="1"/>
          </p:cNvPicPr>
          <p:nvPr/>
        </p:nvPicPr>
        <p:blipFill>
          <a:blip r:embed="rId4"/>
          <a:stretch>
            <a:fillRect/>
          </a:stretch>
        </p:blipFill>
        <p:spPr>
          <a:xfrm>
            <a:off x="381000" y="6035451"/>
            <a:ext cx="1448303" cy="705583"/>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
        <p:nvSpPr>
          <p:cNvPr id="8" name="AutoShape 2" descr="Explain Everything – io3 | Moder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5029199" y="3429000"/>
            <a:ext cx="3799777" cy="2246769"/>
          </a:xfrm>
          <a:prstGeom prst="rect">
            <a:avLst/>
          </a:prstGeom>
          <a:noFill/>
        </p:spPr>
        <p:txBody>
          <a:bodyPr wrap="square" rtlCol="0">
            <a:spAutoFit/>
          </a:bodyPr>
          <a:lstStyle/>
          <a:p>
            <a:pPr algn="just"/>
            <a:r>
              <a:rPr lang="en-US" sz="2000" dirty="0" smtClean="0">
                <a:latin typeface="+mn-lt"/>
              </a:rPr>
              <a:t>Shall be drafted and submitted by the LB electronically, by e-mail to JS with </a:t>
            </a:r>
            <a:r>
              <a:rPr lang="en-US" sz="2000" dirty="0">
                <a:latin typeface="+mn-lt"/>
              </a:rPr>
              <a:t>the Annex 19.1 – Final Report electronically signed by LB (electronic signature in accordance with the national legislation in Romania or Bulgaria)</a:t>
            </a:r>
            <a:endParaRPr lang="en-US" sz="800" dirty="0">
              <a:latin typeface="+mn-lt"/>
            </a:endParaRPr>
          </a:p>
        </p:txBody>
      </p:sp>
      <p:pic>
        <p:nvPicPr>
          <p:cNvPr id="6" name="Picture 5"/>
          <p:cNvPicPr>
            <a:picLocks noChangeAspect="1"/>
          </p:cNvPicPr>
          <p:nvPr/>
        </p:nvPicPr>
        <p:blipFill>
          <a:blip r:embed="rId6"/>
          <a:stretch>
            <a:fillRect/>
          </a:stretch>
        </p:blipFill>
        <p:spPr>
          <a:xfrm>
            <a:off x="5486400" y="1129379"/>
            <a:ext cx="2895600" cy="1581150"/>
          </a:xfrm>
          <a:prstGeom prst="rect">
            <a:avLst/>
          </a:prstGeom>
        </p:spPr>
      </p:pic>
      <p:pic>
        <p:nvPicPr>
          <p:cNvPr id="12" name="Picture 11"/>
          <p:cNvPicPr>
            <a:picLocks noChangeAspect="1"/>
          </p:cNvPicPr>
          <p:nvPr/>
        </p:nvPicPr>
        <p:blipFill>
          <a:blip r:embed="rId7"/>
          <a:stretch>
            <a:fillRect/>
          </a:stretch>
        </p:blipFill>
        <p:spPr>
          <a:xfrm>
            <a:off x="381000" y="3376569"/>
            <a:ext cx="3962400" cy="2257463"/>
          </a:xfrm>
          <a:prstGeom prst="rect">
            <a:avLst/>
          </a:prstGeom>
        </p:spPr>
      </p:pic>
    </p:spTree>
    <p:extLst>
      <p:ext uri="{BB962C8B-B14F-4D97-AF65-F5344CB8AC3E}">
        <p14:creationId xmlns:p14="http://schemas.microsoft.com/office/powerpoint/2010/main" val="3536787080"/>
      </p:ext>
    </p:extLst>
  </p:cSld>
  <p:clrMapOvr>
    <a:masterClrMapping/>
  </p:clrMapOvr>
  <p:transition advClick="0">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6101832" y="1030769"/>
            <a:ext cx="3042168" cy="1511939"/>
          </a:xfrm>
          <a:prstGeom prst="rect">
            <a:avLst/>
          </a:prstGeom>
        </p:spPr>
      </p:pic>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sp>
        <p:nvSpPr>
          <p:cNvPr id="4" name="Content Placeholder 3"/>
          <p:cNvSpPr>
            <a:spLocks noGrp="1"/>
          </p:cNvSpPr>
          <p:nvPr>
            <p:ph idx="1"/>
          </p:nvPr>
        </p:nvSpPr>
        <p:spPr>
          <a:xfrm>
            <a:off x="509016" y="1385673"/>
            <a:ext cx="5329068" cy="1062604"/>
          </a:xfrm>
        </p:spPr>
        <p:txBody>
          <a:bodyPr/>
          <a:lstStyle/>
          <a:p>
            <a:pPr marL="0" indent="0" algn="just">
              <a:buNone/>
            </a:pPr>
            <a:r>
              <a:rPr lang="en-US" sz="2000" dirty="0" smtClean="0"/>
              <a:t>Final report shall consolidate all the information within the intermediary project reports for all partners in a clear  and timely manner.</a:t>
            </a:r>
          </a:p>
          <a:p>
            <a:pPr marL="0" indent="0" algn="just">
              <a:buNone/>
            </a:pPr>
            <a:endParaRPr lang="en-US" sz="2000" dirty="0" smtClean="0"/>
          </a:p>
          <a:p>
            <a:pPr marL="0" indent="0" algn="just">
              <a:buNone/>
            </a:pPr>
            <a:endParaRPr lang="en-US" sz="2000" dirty="0" smtClean="0"/>
          </a:p>
          <a:p>
            <a:pPr marL="0" indent="0" algn="just">
              <a:buNone/>
            </a:pPr>
            <a:endParaRPr lang="en-US" sz="2000" dirty="0">
              <a:solidFill>
                <a:srgbClr val="FF0000"/>
              </a:solidFill>
              <a:latin typeface="Trebuchet MS" panose="020B0603020202020204" pitchFamily="34" charset="0"/>
            </a:endParaRPr>
          </a:p>
        </p:txBody>
      </p:sp>
      <p:pic>
        <p:nvPicPr>
          <p:cNvPr id="3" name="Picture 2"/>
          <p:cNvPicPr>
            <a:picLocks noChangeAspect="1"/>
          </p:cNvPicPr>
          <p:nvPr/>
        </p:nvPicPr>
        <p:blipFill>
          <a:blip r:embed="rId4"/>
          <a:stretch>
            <a:fillRect/>
          </a:stretch>
        </p:blipFill>
        <p:spPr>
          <a:xfrm>
            <a:off x="8078398" y="5893145"/>
            <a:ext cx="774963" cy="754018"/>
          </a:xfrm>
          <a:prstGeom prst="rect">
            <a:avLst/>
          </a:prstGeom>
        </p:spPr>
      </p:pic>
      <p:pic>
        <p:nvPicPr>
          <p:cNvPr id="5" name="Picture 4"/>
          <p:cNvPicPr>
            <a:picLocks noChangeAspect="1"/>
          </p:cNvPicPr>
          <p:nvPr/>
        </p:nvPicPr>
        <p:blipFill>
          <a:blip r:embed="rId5"/>
          <a:stretch>
            <a:fillRect/>
          </a:stretch>
        </p:blipFill>
        <p:spPr>
          <a:xfrm>
            <a:off x="381000" y="6035451"/>
            <a:ext cx="1448303" cy="705583"/>
          </a:xfrm>
          <a:prstGeom prst="rect">
            <a:avLst/>
          </a:prstGeom>
        </p:spPr>
      </p:pic>
      <p:pic>
        <p:nvPicPr>
          <p:cNvPr id="7" name="Picture 6"/>
          <p:cNvPicPr>
            <a:picLocks noChangeAspect="1"/>
          </p:cNvPicPr>
          <p:nvPr/>
        </p:nvPicPr>
        <p:blipFill>
          <a:blip r:embed="rId6"/>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
        <p:nvSpPr>
          <p:cNvPr id="8" name="AutoShape 2" descr="Explain Everything – io3 | Moder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509016" y="2668291"/>
            <a:ext cx="8450580" cy="3231654"/>
          </a:xfrm>
          <a:prstGeom prst="rect">
            <a:avLst/>
          </a:prstGeom>
          <a:noFill/>
        </p:spPr>
        <p:txBody>
          <a:bodyPr wrap="square" rtlCol="0">
            <a:spAutoFit/>
          </a:bodyPr>
          <a:lstStyle/>
          <a:p>
            <a:pPr algn="just"/>
            <a:r>
              <a:rPr lang="en-US" sz="2000" dirty="0">
                <a:latin typeface="+mn-lt"/>
              </a:rPr>
              <a:t>The final report should be used as a means to share the stories about the project’s results and successes with the Joint Secretariat and the Managing Authority</a:t>
            </a:r>
            <a:r>
              <a:rPr lang="en-US" sz="2000" dirty="0" smtClean="0">
                <a:latin typeface="+mn-lt"/>
              </a:rPr>
              <a:t>.</a:t>
            </a:r>
          </a:p>
          <a:p>
            <a:pPr algn="just"/>
            <a:endParaRPr lang="en-US" sz="800" dirty="0">
              <a:latin typeface="+mn-lt"/>
            </a:endParaRPr>
          </a:p>
          <a:p>
            <a:pPr algn="just"/>
            <a:r>
              <a:rPr lang="en-US" sz="2000" dirty="0">
                <a:latin typeface="+mn-lt"/>
              </a:rPr>
              <a:t>Through the final report, the </a:t>
            </a:r>
            <a:r>
              <a:rPr lang="en-US" sz="2000" dirty="0" err="1">
                <a:latin typeface="+mn-lt"/>
              </a:rPr>
              <a:t>programme</a:t>
            </a:r>
            <a:r>
              <a:rPr lang="en-US" sz="2000" dirty="0">
                <a:latin typeface="+mn-lt"/>
              </a:rPr>
              <a:t> learns about projects’ achievements, and also acknowledges progress towards the </a:t>
            </a:r>
            <a:r>
              <a:rPr lang="en-US" sz="2000" dirty="0" err="1">
                <a:latin typeface="+mn-lt"/>
              </a:rPr>
              <a:t>programme’s</a:t>
            </a:r>
            <a:r>
              <a:rPr lang="en-US" sz="2000" dirty="0">
                <a:latin typeface="+mn-lt"/>
              </a:rPr>
              <a:t> own aim and objectives</a:t>
            </a:r>
            <a:r>
              <a:rPr lang="en-US" sz="2000" dirty="0" smtClean="0">
                <a:latin typeface="+mn-lt"/>
              </a:rPr>
              <a:t>.</a:t>
            </a:r>
          </a:p>
          <a:p>
            <a:pPr algn="just"/>
            <a:endParaRPr lang="en-US" sz="800" dirty="0">
              <a:latin typeface="+mn-lt"/>
            </a:endParaRPr>
          </a:p>
          <a:p>
            <a:pPr algn="just"/>
            <a:r>
              <a:rPr lang="en-US" sz="2000" dirty="0" smtClean="0">
                <a:latin typeface="+mn-lt"/>
              </a:rPr>
              <a:t>The </a:t>
            </a:r>
            <a:r>
              <a:rPr lang="en-US" sz="2000" dirty="0">
                <a:latin typeface="+mn-lt"/>
              </a:rPr>
              <a:t>achievements of a project are of equal interest to both project and </a:t>
            </a:r>
            <a:r>
              <a:rPr lang="en-US" sz="2000" dirty="0" err="1">
                <a:latin typeface="+mn-lt"/>
              </a:rPr>
              <a:t>programme</a:t>
            </a:r>
            <a:r>
              <a:rPr lang="en-US" sz="2000" dirty="0">
                <a:latin typeface="+mn-lt"/>
              </a:rPr>
              <a:t>, since the success of the latter depends on the success of its projects</a:t>
            </a:r>
            <a:r>
              <a:rPr lang="en-US" sz="2000" dirty="0" smtClean="0">
                <a:latin typeface="+mn-lt"/>
              </a:rPr>
              <a:t>.</a:t>
            </a:r>
          </a:p>
          <a:p>
            <a:pPr algn="just"/>
            <a:endParaRPr lang="en-US" sz="800" dirty="0">
              <a:latin typeface="+mn-lt"/>
            </a:endParaRPr>
          </a:p>
        </p:txBody>
      </p:sp>
    </p:spTree>
    <p:extLst>
      <p:ext uri="{BB962C8B-B14F-4D97-AF65-F5344CB8AC3E}">
        <p14:creationId xmlns:p14="http://schemas.microsoft.com/office/powerpoint/2010/main" val="4230977096"/>
      </p:ext>
    </p:extLst>
  </p:cSld>
  <p:clrMapOvr>
    <a:masterClrMapping/>
  </p:clrMapOvr>
  <p:transition advClick="0">
    <p:cover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10182</TotalTime>
  <Words>3602</Words>
  <Application>Microsoft Office PowerPoint</Application>
  <PresentationFormat>On-screen Show (4:3)</PresentationFormat>
  <Paragraphs>331</Paragraphs>
  <Slides>31</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Times New Roman</vt:lpstr>
      <vt:lpstr>Trebuchet MS</vt:lpstr>
      <vt:lpstr>Verdana</vt:lpstr>
      <vt:lpstr>Wingdings</vt:lpstr>
      <vt:lpstr>Office Theme</vt:lpstr>
      <vt:lpstr>PowerPoint Presentation</vt:lpstr>
      <vt:lpstr>PowerPoint Presentation</vt:lpstr>
      <vt:lpstr>PowerPoint Presentation</vt:lpstr>
      <vt:lpstr>PowerPoint Presentation</vt:lpstr>
      <vt:lpstr>PowerPoint Presentation</vt:lpstr>
      <vt:lpstr>FILL THE PUZZLE!</vt:lpstr>
      <vt:lpstr>    </vt:lpstr>
      <vt:lpstr>      </vt:lpstr>
      <vt:lpstr>      </vt:lpstr>
      <vt:lpstr>    </vt:lpstr>
      <vt:lpstr>    </vt:lpstr>
      <vt:lpstr>      </vt:lpstr>
      <vt:lpstr>   </vt:lpstr>
      <vt:lpstr>   </vt:lpstr>
      <vt:lpstr>   </vt:lpstr>
      <vt:lpstr>   </vt:lpstr>
      <vt:lpstr>    </vt:lpstr>
      <vt:lpstr>      </vt:lpstr>
      <vt:lpstr>PowerPoint Presentation</vt:lpstr>
      <vt:lpstr>Frequent errors in reporting </vt:lpstr>
      <vt:lpstr>PowerPoint Presentation</vt:lpstr>
      <vt:lpstr>PowerPoint Presentation</vt:lpstr>
      <vt:lpstr>PowerPoint Presentation</vt:lpstr>
      <vt:lpstr>Changing the reporting period by hand and including expenses that exceed the predefined reporting period</vt:lpstr>
      <vt:lpstr>Not including all the FLC  certificates in a Financial Project Report</vt:lpstr>
      <vt:lpstr>Wrong fill in of section „Contribution and Forecast” </vt:lpstr>
      <vt:lpstr>PowerPoint Presentation</vt:lpstr>
      <vt:lpstr>Other issues</vt:lpstr>
      <vt:lpstr>Other issues</vt:lpstr>
      <vt:lpstr>PowerPoint Presentation</vt:lpstr>
      <vt:lpstr>Reading is cool</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Ionut STAMU</cp:lastModifiedBy>
  <cp:revision>967</cp:revision>
  <cp:lastPrinted>2019-11-14T08:52:19Z</cp:lastPrinted>
  <dcterms:created xsi:type="dcterms:W3CDTF">2007-11-21T13:10:07Z</dcterms:created>
  <dcterms:modified xsi:type="dcterms:W3CDTF">2020-12-08T07:24:24Z</dcterms:modified>
</cp:coreProperties>
</file>