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442" r:id="rId2"/>
    <p:sldId id="452" r:id="rId3"/>
    <p:sldId id="455" r:id="rId4"/>
    <p:sldId id="460" r:id="rId5"/>
    <p:sldId id="457" r:id="rId6"/>
    <p:sldId id="453" r:id="rId7"/>
    <p:sldId id="454" r:id="rId8"/>
    <p:sldId id="458" r:id="rId9"/>
    <p:sldId id="459" r:id="rId10"/>
    <p:sldId id="450" r:id="rId11"/>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61" userDrawn="1">
          <p15:clr>
            <a:srgbClr val="A4A3A4"/>
          </p15:clr>
        </p15:guide>
        <p15:guide id="2" pos="2178" userDrawn="1">
          <p15:clr>
            <a:srgbClr val="A4A3A4"/>
          </p15:clr>
        </p15:guide>
        <p15:guide id="3" orient="horz" pos="3128" userDrawn="1">
          <p15:clr>
            <a:srgbClr val="A4A3A4"/>
          </p15:clr>
        </p15:guide>
        <p15:guide id="4" pos="214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FC2812"/>
    <a:srgbClr val="003366"/>
    <a:srgbClr val="BCCF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5394" autoAdjust="0"/>
  </p:normalViewPr>
  <p:slideViewPr>
    <p:cSldViewPr>
      <p:cViewPr varScale="1">
        <p:scale>
          <a:sx n="88" d="100"/>
          <a:sy n="88" d="100"/>
        </p:scale>
        <p:origin x="1334" y="62"/>
      </p:cViewPr>
      <p:guideLst>
        <p:guide orient="horz" pos="2160"/>
        <p:guide pos="2880"/>
      </p:guideLst>
    </p:cSldViewPr>
  </p:slideViewPr>
  <p:outlineViewPr>
    <p:cViewPr>
      <p:scale>
        <a:sx n="33" d="100"/>
        <a:sy n="33" d="100"/>
      </p:scale>
      <p:origin x="0" y="50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2460" y="-84"/>
      </p:cViewPr>
      <p:guideLst>
        <p:guide orient="horz" pos="3161"/>
        <p:guide pos="2178"/>
        <p:guide orient="horz" pos="3128"/>
        <p:guide pos="214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rasvan.zamfir\Desktop\Disk\Consiliu%20Director\2020\5.%2027.10.2020\Situatie%20CD%2027.10.2020.xls"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file:///C:\Users\rasvan.zamfir\Desktop\Disk\Consiliu%20Director\2020\5.%2027.10.2020\Situatie%20CD%2027.10.2020.xls" TargetMode="External"/><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1" Type="http://schemas.openxmlformats.org/officeDocument/2006/relationships/oleObject" Target="file:///C:\Users\rasvan.zamfir\Desktop\Disk\Consiliu%20Director\2020\5.%2027.10.2020\Situatie%20CD%2027.10.2020.xls"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depthPercent val="100"/>
      <c:rAngAx val="1"/>
    </c:view3D>
    <c:floor>
      <c:thickness val="0"/>
      <c:spPr>
        <a:noFill/>
        <a:ln w="9525">
          <a:noFill/>
        </a:ln>
      </c:spPr>
    </c:floor>
    <c:sideWall>
      <c:thickness val="0"/>
      <c:spPr>
        <a:noFill/>
        <a:ln>
          <a:noFill/>
        </a:ln>
        <a:effectLst/>
        <a:scene3d>
          <a:camera prst="orthographicFront"/>
          <a:lightRig rig="threePt" dir="t"/>
        </a:scene3d>
        <a:sp3d>
          <a:bevelT w="12700"/>
        </a:sp3d>
      </c:spPr>
    </c:sideWall>
    <c:backWall>
      <c:thickness val="0"/>
      <c:spPr>
        <a:noFill/>
        <a:ln>
          <a:noFill/>
        </a:ln>
        <a:effectLst/>
        <a:scene3d>
          <a:camera prst="orthographicFront"/>
          <a:lightRig rig="threePt" dir="t"/>
        </a:scene3d>
        <a:sp3d>
          <a:bevelT w="12700"/>
        </a:sp3d>
      </c:spPr>
    </c:backWall>
    <c:plotArea>
      <c:layout/>
      <c:bar3DChart>
        <c:barDir val="col"/>
        <c:grouping val="standard"/>
        <c:varyColors val="0"/>
        <c:ser>
          <c:idx val="0"/>
          <c:order val="0"/>
          <c:spPr>
            <a:solidFill>
              <a:schemeClr val="accent1"/>
            </a:solidFill>
            <a:ln>
              <a:noFill/>
            </a:ln>
            <a:effectLst>
              <a:outerShdw blurRad="76200" dist="12700" dir="2700000" sy="-23000" kx="-800400" algn="bl" rotWithShape="0">
                <a:prstClr val="black">
                  <a:alpha val="20000"/>
                </a:prstClr>
              </a:outerShdw>
            </a:effectLst>
            <a:scene3d>
              <a:camera prst="orthographicFront"/>
              <a:lightRig rig="threePt" dir="t"/>
            </a:scene3d>
            <a:sp3d/>
          </c:spPr>
          <c:invertIfNegative val="0"/>
          <c:cat>
            <c:strRef>
              <c:f>State!$A$1:$I$1</c:f>
              <c:strCache>
                <c:ptCount val="9"/>
                <c:pt idx="0">
                  <c:v>Constanța</c:v>
                </c:pt>
                <c:pt idx="1">
                  <c:v>Călărași</c:v>
                </c:pt>
                <c:pt idx="2">
                  <c:v>Giurgiu</c:v>
                </c:pt>
                <c:pt idx="3">
                  <c:v>Teleorman</c:v>
                </c:pt>
                <c:pt idx="4">
                  <c:v>Olt</c:v>
                </c:pt>
                <c:pt idx="5">
                  <c:v>Dolj</c:v>
                </c:pt>
                <c:pt idx="6">
                  <c:v>Mehedinți</c:v>
                </c:pt>
                <c:pt idx="7">
                  <c:v>Ilfov</c:v>
                </c:pt>
                <c:pt idx="8">
                  <c:v>București</c:v>
                </c:pt>
              </c:strCache>
            </c:strRef>
          </c:cat>
          <c:val>
            <c:numRef>
              <c:f>State!$A$2:$I$2</c:f>
              <c:numCache>
                <c:formatCode>General</c:formatCode>
                <c:ptCount val="9"/>
                <c:pt idx="0">
                  <c:v>33.97</c:v>
                </c:pt>
                <c:pt idx="1">
                  <c:v>14.62</c:v>
                </c:pt>
                <c:pt idx="2" formatCode="0.00">
                  <c:v>24.36</c:v>
                </c:pt>
                <c:pt idx="3">
                  <c:v>18.399999999999999</c:v>
                </c:pt>
                <c:pt idx="4">
                  <c:v>2.84</c:v>
                </c:pt>
                <c:pt idx="5">
                  <c:v>29.89</c:v>
                </c:pt>
                <c:pt idx="6" formatCode="0.00">
                  <c:v>8.3800000000000008</c:v>
                </c:pt>
                <c:pt idx="7" formatCode="0.00">
                  <c:v>0.97</c:v>
                </c:pt>
                <c:pt idx="8" formatCode="0.00">
                  <c:v>8.36</c:v>
                </c:pt>
              </c:numCache>
            </c:numRef>
          </c:val>
          <c:extLst>
            <c:ext xmlns:c16="http://schemas.microsoft.com/office/drawing/2014/chart" uri="{C3380CC4-5D6E-409C-BE32-E72D297353CC}">
              <c16:uniqueId val="{00000000-E6E5-4CAA-9808-77583E0F2A24}"/>
            </c:ext>
          </c:extLst>
        </c:ser>
        <c:dLbls>
          <c:showLegendKey val="0"/>
          <c:showVal val="0"/>
          <c:showCatName val="0"/>
          <c:showSerName val="0"/>
          <c:showPercent val="0"/>
          <c:showBubbleSize val="0"/>
        </c:dLbls>
        <c:gapWidth val="219"/>
        <c:shape val="box"/>
        <c:axId val="2035045824"/>
        <c:axId val="1"/>
        <c:axId val="2"/>
      </c:bar3DChart>
      <c:catAx>
        <c:axId val="203504582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0" vert="horz"/>
          <a:lstStyle/>
          <a:p>
            <a:pPr>
              <a:defRPr sz="900" b="0" i="0" u="none" strike="noStrike" baseline="0">
                <a:solidFill>
                  <a:srgbClr val="333333"/>
                </a:solidFill>
                <a:latin typeface="Calibri"/>
                <a:ea typeface="Calibri"/>
                <a:cs typeface="Calibri"/>
              </a:defRPr>
            </a:pPr>
            <a:endParaRPr lang="en-US"/>
          </a:p>
        </c:txPr>
        <c:crossAx val="1"/>
        <c:crosses val="autoZero"/>
        <c:auto val="1"/>
        <c:lblAlgn val="ctr"/>
        <c:lblOffset val="100"/>
        <c:noMultiLvlLbl val="0"/>
      </c:catAx>
      <c:valAx>
        <c:axId val="1"/>
        <c:scaling>
          <c:orientation val="minMax"/>
        </c:scaling>
        <c:delete val="1"/>
        <c:axPos val="l"/>
        <c:numFmt formatCode="General" sourceLinked="1"/>
        <c:majorTickMark val="out"/>
        <c:minorTickMark val="none"/>
        <c:tickLblPos val="nextTo"/>
        <c:crossAx val="2035045824"/>
        <c:crosses val="autoZero"/>
        <c:crossBetween val="between"/>
      </c:valAx>
      <c:serAx>
        <c:axId val="2"/>
        <c:scaling>
          <c:orientation val="minMax"/>
        </c:scaling>
        <c:delete val="1"/>
        <c:axPos val="b"/>
        <c:majorTickMark val="out"/>
        <c:minorTickMark val="none"/>
        <c:tickLblPos val="nextTo"/>
        <c:crossAx val="1"/>
        <c:crosses val="autoZero"/>
      </c:serAx>
      <c:dTable>
        <c:showHorzBorder val="1"/>
        <c:showVertBorder val="1"/>
        <c:showOutline val="1"/>
        <c:showKeys val="0"/>
        <c:spPr>
          <a:noFill/>
          <a:ln w="9525" cap="flat" cmpd="sng" algn="ctr">
            <a:solidFill>
              <a:schemeClr val="tx1">
                <a:lumMod val="15000"/>
                <a:lumOff val="85000"/>
              </a:schemeClr>
            </a:solidFill>
            <a:round/>
          </a:ln>
          <a:effectLst/>
        </c:spPr>
        <c:txPr>
          <a:bodyPr/>
          <a:lstStyle/>
          <a:p>
            <a:pPr rtl="0">
              <a:defRPr sz="1050" b="1" i="0" u="none" strike="noStrike" baseline="0">
                <a:solidFill>
                  <a:srgbClr val="333333"/>
                </a:solidFill>
                <a:latin typeface="Calibri"/>
                <a:ea typeface="Calibri"/>
                <a:cs typeface="Calibri"/>
              </a:defRPr>
            </a:pPr>
            <a:endParaRPr lang="en-US"/>
          </a:p>
        </c:txPr>
      </c:dTable>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15"/>
      <c:rotY val="20"/>
      <c:depthPercent val="100"/>
      <c:rAngAx val="1"/>
    </c:view3D>
    <c:floor>
      <c:thickness val="0"/>
      <c:spPr>
        <a:noFill/>
        <a:ln w="9525">
          <a:noFill/>
        </a:ln>
      </c:spPr>
    </c:floor>
    <c:sideWall>
      <c:thickness val="0"/>
      <c:spPr>
        <a:noFill/>
        <a:ln>
          <a:noFill/>
        </a:ln>
        <a:effectLst/>
        <a:scene3d>
          <a:camera prst="orthographicFront"/>
          <a:lightRig rig="threePt" dir="t"/>
        </a:scene3d>
        <a:sp3d>
          <a:bevelT w="12700"/>
        </a:sp3d>
      </c:spPr>
    </c:sideWall>
    <c:backWall>
      <c:thickness val="0"/>
      <c:spPr>
        <a:noFill/>
        <a:ln>
          <a:noFill/>
        </a:ln>
        <a:effectLst/>
        <a:scene3d>
          <a:camera prst="orthographicFront"/>
          <a:lightRig rig="threePt" dir="t"/>
        </a:scene3d>
        <a:sp3d>
          <a:bevelT w="12700"/>
        </a:sp3d>
      </c:spPr>
    </c:backWall>
    <c:plotArea>
      <c:layout/>
      <c:bar3DChart>
        <c:barDir val="col"/>
        <c:grouping val="standard"/>
        <c:varyColors val="0"/>
        <c:ser>
          <c:idx val="0"/>
          <c:order val="0"/>
          <c:spPr>
            <a:solidFill>
              <a:schemeClr val="accent1"/>
            </a:solidFill>
            <a:ln>
              <a:noFill/>
            </a:ln>
            <a:effectLst>
              <a:outerShdw blurRad="76200" dist="12700" dir="2700000" sy="-23000" kx="-800400" algn="bl" rotWithShape="0">
                <a:prstClr val="black">
                  <a:alpha val="20000"/>
                </a:prstClr>
              </a:outerShdw>
            </a:effectLst>
            <a:scene3d>
              <a:camera prst="orthographicFront"/>
              <a:lightRig rig="threePt" dir="t"/>
            </a:scene3d>
            <a:sp3d/>
          </c:spPr>
          <c:invertIfNegative val="0"/>
          <c:cat>
            <c:strRef>
              <c:f>State!$A$5:$J$5</c:f>
              <c:strCache>
                <c:ptCount val="10"/>
                <c:pt idx="0">
                  <c:v>Dobrich</c:v>
                </c:pt>
                <c:pt idx="1">
                  <c:v>Silistra</c:v>
                </c:pt>
                <c:pt idx="2">
                  <c:v>Ruse</c:v>
                </c:pt>
                <c:pt idx="3">
                  <c:v>Veliko Tarnovo</c:v>
                </c:pt>
                <c:pt idx="4">
                  <c:v>Pleven</c:v>
                </c:pt>
                <c:pt idx="5">
                  <c:v>Vratsa</c:v>
                </c:pt>
                <c:pt idx="6">
                  <c:v>Montana</c:v>
                </c:pt>
                <c:pt idx="7">
                  <c:v>Vidin</c:v>
                </c:pt>
                <c:pt idx="8">
                  <c:v>Blagoevgrad</c:v>
                </c:pt>
                <c:pt idx="9">
                  <c:v>Sofia</c:v>
                </c:pt>
              </c:strCache>
            </c:strRef>
          </c:cat>
          <c:val>
            <c:numRef>
              <c:f>State!$A$6:$J$6</c:f>
              <c:numCache>
                <c:formatCode>General</c:formatCode>
                <c:ptCount val="10"/>
                <c:pt idx="0">
                  <c:v>18.739999999999998</c:v>
                </c:pt>
                <c:pt idx="1">
                  <c:v>9.19</c:v>
                </c:pt>
                <c:pt idx="2" formatCode="0.00">
                  <c:v>26.21</c:v>
                </c:pt>
                <c:pt idx="3">
                  <c:v>12.12</c:v>
                </c:pt>
                <c:pt idx="4">
                  <c:v>23.42</c:v>
                </c:pt>
                <c:pt idx="5">
                  <c:v>6.9</c:v>
                </c:pt>
                <c:pt idx="6" formatCode="0.00">
                  <c:v>4.99</c:v>
                </c:pt>
                <c:pt idx="7" formatCode="0.00">
                  <c:v>7.03</c:v>
                </c:pt>
                <c:pt idx="8" formatCode="0.00">
                  <c:v>0.5</c:v>
                </c:pt>
                <c:pt idx="9" formatCode="0.00">
                  <c:v>24.14</c:v>
                </c:pt>
              </c:numCache>
            </c:numRef>
          </c:val>
          <c:extLst>
            <c:ext xmlns:c16="http://schemas.microsoft.com/office/drawing/2014/chart" uri="{C3380CC4-5D6E-409C-BE32-E72D297353CC}">
              <c16:uniqueId val="{00000000-0BF9-4463-B6D9-010E7183BDEA}"/>
            </c:ext>
          </c:extLst>
        </c:ser>
        <c:dLbls>
          <c:showLegendKey val="0"/>
          <c:showVal val="0"/>
          <c:showCatName val="0"/>
          <c:showSerName val="0"/>
          <c:showPercent val="0"/>
          <c:showBubbleSize val="0"/>
        </c:dLbls>
        <c:gapWidth val="219"/>
        <c:shape val="box"/>
        <c:axId val="2035047072"/>
        <c:axId val="1"/>
        <c:axId val="2"/>
      </c:bar3DChart>
      <c:catAx>
        <c:axId val="203504707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0" vert="horz"/>
          <a:lstStyle/>
          <a:p>
            <a:pPr>
              <a:defRPr sz="900" b="0" i="0" u="none" strike="noStrike" baseline="0">
                <a:solidFill>
                  <a:srgbClr val="333333"/>
                </a:solidFill>
                <a:latin typeface="Calibri"/>
                <a:ea typeface="Calibri"/>
                <a:cs typeface="Calibri"/>
              </a:defRPr>
            </a:pPr>
            <a:endParaRPr lang="en-US"/>
          </a:p>
        </c:txPr>
        <c:crossAx val="1"/>
        <c:crosses val="autoZero"/>
        <c:auto val="1"/>
        <c:lblAlgn val="ctr"/>
        <c:lblOffset val="100"/>
        <c:noMultiLvlLbl val="0"/>
      </c:catAx>
      <c:valAx>
        <c:axId val="1"/>
        <c:scaling>
          <c:orientation val="minMax"/>
        </c:scaling>
        <c:delete val="1"/>
        <c:axPos val="l"/>
        <c:numFmt formatCode="General" sourceLinked="1"/>
        <c:majorTickMark val="out"/>
        <c:minorTickMark val="none"/>
        <c:tickLblPos val="nextTo"/>
        <c:crossAx val="2035047072"/>
        <c:crosses val="autoZero"/>
        <c:crossBetween val="between"/>
      </c:valAx>
      <c:serAx>
        <c:axId val="2"/>
        <c:scaling>
          <c:orientation val="minMax"/>
        </c:scaling>
        <c:delete val="1"/>
        <c:axPos val="b"/>
        <c:majorTickMark val="out"/>
        <c:minorTickMark val="none"/>
        <c:tickLblPos val="nextTo"/>
        <c:crossAx val="1"/>
        <c:crosses val="autoZero"/>
      </c:serAx>
      <c:dTable>
        <c:showHorzBorder val="1"/>
        <c:showVertBorder val="1"/>
        <c:showOutline val="1"/>
        <c:showKeys val="0"/>
        <c:spPr>
          <a:noFill/>
          <a:ln w="9525" cap="flat" cmpd="sng" algn="ctr">
            <a:solidFill>
              <a:schemeClr val="tx1">
                <a:lumMod val="15000"/>
                <a:lumOff val="85000"/>
              </a:schemeClr>
            </a:solidFill>
            <a:round/>
          </a:ln>
          <a:effectLst/>
        </c:spPr>
        <c:txPr>
          <a:bodyPr/>
          <a:lstStyle/>
          <a:p>
            <a:pPr rtl="0">
              <a:defRPr sz="1050" b="1" i="0" u="none" strike="noStrike" baseline="0">
                <a:solidFill>
                  <a:srgbClr val="333333"/>
                </a:solidFill>
                <a:latin typeface="Calibri"/>
                <a:ea typeface="Calibri"/>
                <a:cs typeface="Calibri"/>
              </a:defRPr>
            </a:pPr>
            <a:endParaRPr lang="en-US"/>
          </a:p>
        </c:txPr>
      </c:dTable>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No. of signed contracts/ total value - 172/275.03 mil euro </a:t>
            </a:r>
          </a:p>
        </c:rich>
      </c:tx>
      <c:overlay val="0"/>
      <c:spPr>
        <a:noFill/>
        <a:ln w="25400">
          <a:noFill/>
        </a:ln>
      </c:spPr>
    </c:title>
    <c:autoTitleDeleted val="0"/>
    <c:plotArea>
      <c:layout/>
      <c:barChart>
        <c:barDir val="col"/>
        <c:grouping val="clustered"/>
        <c:varyColors val="0"/>
        <c:ser>
          <c:idx val="0"/>
          <c:order val="0"/>
          <c:tx>
            <c:strRef>
              <c:f>'Axe EN 2'!$A$2</c:f>
              <c:strCache>
                <c:ptCount val="1"/>
                <c:pt idx="0">
                  <c:v>Value</c:v>
                </c:pt>
              </c:strCache>
            </c:strRef>
          </c:tx>
          <c:spPr>
            <a:solidFill>
              <a:srgbClr val="4F81BD"/>
            </a:solidFill>
            <a:ln w="25400">
              <a:noFill/>
            </a:ln>
          </c:spPr>
          <c:invertIfNegative val="0"/>
          <c:dLbls>
            <c:spPr>
              <a:noFill/>
              <a:ln w="25400">
                <a:noFill/>
              </a:ln>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'Axe EN 2'!$B$1:$F$1</c:f>
              <c:strCache>
                <c:ptCount val="5"/>
                <c:pt idx="0">
                  <c:v>PA 1 - A well connected region</c:v>
                </c:pt>
                <c:pt idx="1">
                  <c:v>PA 2 - A green region</c:v>
                </c:pt>
                <c:pt idx="2">
                  <c:v>PA 3 - A safe region</c:v>
                </c:pt>
                <c:pt idx="3">
                  <c:v>PA 4 - A skilled and inclusive region</c:v>
                </c:pt>
                <c:pt idx="4">
                  <c:v>PA 5 - An effective region</c:v>
                </c:pt>
              </c:strCache>
            </c:strRef>
          </c:cat>
          <c:val>
            <c:numRef>
              <c:f>'Axe EN 2'!$B$2:$F$2</c:f>
              <c:numCache>
                <c:formatCode>#,##0.00</c:formatCode>
                <c:ptCount val="5"/>
                <c:pt idx="0">
                  <c:v>134.68</c:v>
                </c:pt>
                <c:pt idx="1">
                  <c:v>61.8</c:v>
                </c:pt>
                <c:pt idx="2">
                  <c:v>45.59</c:v>
                </c:pt>
                <c:pt idx="3">
                  <c:v>17.34</c:v>
                </c:pt>
                <c:pt idx="4">
                  <c:v>15.62</c:v>
                </c:pt>
              </c:numCache>
            </c:numRef>
          </c:val>
          <c:extLst>
            <c:ext xmlns:c16="http://schemas.microsoft.com/office/drawing/2014/chart" uri="{C3380CC4-5D6E-409C-BE32-E72D297353CC}">
              <c16:uniqueId val="{00000000-7BC2-4ACA-8E14-1FA95378B77F}"/>
            </c:ext>
          </c:extLst>
        </c:ser>
        <c:ser>
          <c:idx val="1"/>
          <c:order val="1"/>
          <c:tx>
            <c:strRef>
              <c:f>'Axe EN 2'!$A$3</c:f>
              <c:strCache>
                <c:ptCount val="1"/>
                <c:pt idx="0">
                  <c:v>Projects</c:v>
                </c:pt>
              </c:strCache>
            </c:strRef>
          </c:tx>
          <c:spPr>
            <a:solidFill>
              <a:srgbClr val="C0504D"/>
            </a:solidFill>
            <a:ln w="25400">
              <a:noFill/>
            </a:ln>
          </c:spPr>
          <c:invertIfNegative val="0"/>
          <c:dLbls>
            <c:spPr>
              <a:noFill/>
              <a:ln w="25400">
                <a:noFill/>
              </a:ln>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'Axe EN 2'!$B$1:$F$1</c:f>
              <c:strCache>
                <c:ptCount val="5"/>
                <c:pt idx="0">
                  <c:v>PA 1 - A well connected region</c:v>
                </c:pt>
                <c:pt idx="1">
                  <c:v>PA 2 - A green region</c:v>
                </c:pt>
                <c:pt idx="2">
                  <c:v>PA 3 - A safe region</c:v>
                </c:pt>
                <c:pt idx="3">
                  <c:v>PA 4 - A skilled and inclusive region</c:v>
                </c:pt>
                <c:pt idx="4">
                  <c:v>PA 5 - An effective region</c:v>
                </c:pt>
              </c:strCache>
            </c:strRef>
          </c:cat>
          <c:val>
            <c:numRef>
              <c:f>'Axe EN 2'!$B$3:$F$3</c:f>
              <c:numCache>
                <c:formatCode>General</c:formatCode>
                <c:ptCount val="5"/>
                <c:pt idx="0">
                  <c:v>21</c:v>
                </c:pt>
                <c:pt idx="1">
                  <c:v>70</c:v>
                </c:pt>
                <c:pt idx="2">
                  <c:v>28</c:v>
                </c:pt>
                <c:pt idx="3">
                  <c:v>34</c:v>
                </c:pt>
                <c:pt idx="4">
                  <c:v>19</c:v>
                </c:pt>
              </c:numCache>
            </c:numRef>
          </c:val>
          <c:extLst>
            <c:ext xmlns:c16="http://schemas.microsoft.com/office/drawing/2014/chart" uri="{C3380CC4-5D6E-409C-BE32-E72D297353CC}">
              <c16:uniqueId val="{00000001-7BC2-4ACA-8E14-1FA95378B77F}"/>
            </c:ext>
          </c:extLst>
        </c:ser>
        <c:dLbls>
          <c:showLegendKey val="0"/>
          <c:showVal val="0"/>
          <c:showCatName val="0"/>
          <c:showSerName val="0"/>
          <c:showPercent val="0"/>
          <c:showBubbleSize val="0"/>
        </c:dLbls>
        <c:gapWidth val="219"/>
        <c:overlap val="-27"/>
        <c:axId val="2076429440"/>
        <c:axId val="1"/>
      </c:barChart>
      <c:catAx>
        <c:axId val="2076429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
        <c:crosses val="autoZero"/>
        <c:auto val="1"/>
        <c:lblAlgn val="ctr"/>
        <c:lblOffset val="100"/>
        <c:noMultiLvlLbl val="0"/>
      </c:cat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ln w="9525">
            <a:noFill/>
          </a:ln>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76429440"/>
        <c:crosses val="autoZero"/>
        <c:crossBetween val="between"/>
      </c:valAx>
      <c:spPr>
        <a:noFill/>
        <a:ln w="25400">
          <a:noFill/>
        </a:ln>
      </c:spPr>
    </c:plotArea>
    <c:legend>
      <c:legendPos val="r"/>
      <c:layout>
        <c:manualLayout>
          <c:xMode val="edge"/>
          <c:yMode val="edge"/>
          <c:x val="0.61964032273743563"/>
          <c:y val="0.12194065692376359"/>
          <c:w val="0.31426861572858955"/>
          <c:h val="0.10957198798128855"/>
        </c:manualLayout>
      </c:layout>
      <c:overlay val="0"/>
      <c:spPr>
        <a:noFill/>
        <a:ln w="25400">
          <a:noFill/>
        </a:ln>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5"/>
            <a:ext cx="2945554" cy="495692"/>
          </a:xfrm>
          <a:prstGeom prst="rect">
            <a:avLst/>
          </a:prstGeom>
        </p:spPr>
        <p:txBody>
          <a:bodyPr vert="horz" lIns="91122" tIns="45562" rIns="91122" bIns="45562" rtlCol="0"/>
          <a:lstStyle>
            <a:lvl1pPr algn="l">
              <a:defRPr sz="1200">
                <a:latin typeface="Arial" charset="0"/>
                <a:cs typeface="+mn-cs"/>
              </a:defRPr>
            </a:lvl1pPr>
          </a:lstStyle>
          <a:p>
            <a:pPr>
              <a:defRPr/>
            </a:pPr>
            <a:endParaRPr lang="ro-RO"/>
          </a:p>
        </p:txBody>
      </p:sp>
      <p:sp>
        <p:nvSpPr>
          <p:cNvPr id="3" name="Date Placeholder 2"/>
          <p:cNvSpPr>
            <a:spLocks noGrp="1"/>
          </p:cNvSpPr>
          <p:nvPr>
            <p:ph type="dt" sz="quarter" idx="1"/>
          </p:nvPr>
        </p:nvSpPr>
        <p:spPr>
          <a:xfrm>
            <a:off x="3850531" y="5"/>
            <a:ext cx="2945554" cy="495692"/>
          </a:xfrm>
          <a:prstGeom prst="rect">
            <a:avLst/>
          </a:prstGeom>
        </p:spPr>
        <p:txBody>
          <a:bodyPr vert="horz" lIns="91122" tIns="45562" rIns="91122" bIns="45562" rtlCol="0"/>
          <a:lstStyle>
            <a:lvl1pPr algn="r">
              <a:defRPr sz="1200">
                <a:latin typeface="Arial" charset="0"/>
                <a:cs typeface="+mn-cs"/>
              </a:defRPr>
            </a:lvl1pPr>
          </a:lstStyle>
          <a:p>
            <a:pPr>
              <a:defRPr/>
            </a:pPr>
            <a:fld id="{7DE88C53-6663-4CB0-9929-CB43CB18629F}" type="datetime1">
              <a:rPr lang="en-US" smtClean="0"/>
              <a:t>12/8/2020</a:t>
            </a:fld>
            <a:endParaRPr lang="ro-RO"/>
          </a:p>
        </p:txBody>
      </p:sp>
      <p:sp>
        <p:nvSpPr>
          <p:cNvPr id="4" name="Footer Placeholder 3"/>
          <p:cNvSpPr>
            <a:spLocks noGrp="1"/>
          </p:cNvSpPr>
          <p:nvPr>
            <p:ph type="ftr" sz="quarter" idx="2"/>
          </p:nvPr>
        </p:nvSpPr>
        <p:spPr>
          <a:xfrm>
            <a:off x="0" y="9430937"/>
            <a:ext cx="2945554" cy="495692"/>
          </a:xfrm>
          <a:prstGeom prst="rect">
            <a:avLst/>
          </a:prstGeom>
        </p:spPr>
        <p:txBody>
          <a:bodyPr vert="horz" lIns="91122" tIns="45562" rIns="91122" bIns="45562" rtlCol="0" anchor="b"/>
          <a:lstStyle>
            <a:lvl1pPr algn="l">
              <a:defRPr sz="1200">
                <a:latin typeface="Arial" charset="0"/>
                <a:cs typeface="+mn-cs"/>
              </a:defRPr>
            </a:lvl1pPr>
          </a:lstStyle>
          <a:p>
            <a:pPr>
              <a:defRPr/>
            </a:pPr>
            <a:endParaRPr lang="ro-RO"/>
          </a:p>
        </p:txBody>
      </p:sp>
      <p:sp>
        <p:nvSpPr>
          <p:cNvPr id="5" name="Slide Number Placeholder 4"/>
          <p:cNvSpPr>
            <a:spLocks noGrp="1"/>
          </p:cNvSpPr>
          <p:nvPr>
            <p:ph type="sldNum" sz="quarter" idx="3"/>
          </p:nvPr>
        </p:nvSpPr>
        <p:spPr>
          <a:xfrm>
            <a:off x="3850531" y="9430937"/>
            <a:ext cx="2945554" cy="495692"/>
          </a:xfrm>
          <a:prstGeom prst="rect">
            <a:avLst/>
          </a:prstGeom>
        </p:spPr>
        <p:txBody>
          <a:bodyPr vert="horz" lIns="91122" tIns="45562" rIns="91122" bIns="45562" rtlCol="0" anchor="b"/>
          <a:lstStyle>
            <a:lvl1pPr algn="r">
              <a:defRPr sz="1200">
                <a:latin typeface="Arial" charset="0"/>
                <a:cs typeface="+mn-cs"/>
              </a:defRPr>
            </a:lvl1pPr>
          </a:lstStyle>
          <a:p>
            <a:pPr>
              <a:defRPr/>
            </a:pPr>
            <a:fld id="{3B18BE95-9A24-4AA0-A21D-6F5EBCB54953}" type="slidenum">
              <a:rPr lang="ro-RO"/>
              <a:pPr>
                <a:defRPr/>
              </a:pPr>
              <a:t>‹#›</a:t>
            </a:fld>
            <a:endParaRPr lang="ro-RO"/>
          </a:p>
        </p:txBody>
      </p:sp>
    </p:spTree>
    <p:extLst>
      <p:ext uri="{BB962C8B-B14F-4D97-AF65-F5344CB8AC3E}">
        <p14:creationId xmlns:p14="http://schemas.microsoft.com/office/powerpoint/2010/main" val="2261362516"/>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5"/>
            <a:ext cx="2945554" cy="495692"/>
          </a:xfrm>
          <a:prstGeom prst="rect">
            <a:avLst/>
          </a:prstGeom>
        </p:spPr>
        <p:txBody>
          <a:bodyPr vert="horz" lIns="91122" tIns="45562" rIns="91122" bIns="45562" rtlCol="0"/>
          <a:lstStyle>
            <a:lvl1pPr algn="l">
              <a:defRPr sz="1200">
                <a:latin typeface="Arial" charset="0"/>
                <a:cs typeface="+mn-cs"/>
              </a:defRPr>
            </a:lvl1pPr>
          </a:lstStyle>
          <a:p>
            <a:pPr>
              <a:defRPr/>
            </a:pPr>
            <a:endParaRPr lang="ro-RO"/>
          </a:p>
        </p:txBody>
      </p:sp>
      <p:sp>
        <p:nvSpPr>
          <p:cNvPr id="3" name="Date Placeholder 2"/>
          <p:cNvSpPr>
            <a:spLocks noGrp="1"/>
          </p:cNvSpPr>
          <p:nvPr>
            <p:ph type="dt" idx="1"/>
          </p:nvPr>
        </p:nvSpPr>
        <p:spPr>
          <a:xfrm>
            <a:off x="3850531" y="5"/>
            <a:ext cx="2945554" cy="495692"/>
          </a:xfrm>
          <a:prstGeom prst="rect">
            <a:avLst/>
          </a:prstGeom>
        </p:spPr>
        <p:txBody>
          <a:bodyPr vert="horz" lIns="91122" tIns="45562" rIns="91122" bIns="45562" rtlCol="0"/>
          <a:lstStyle>
            <a:lvl1pPr algn="r">
              <a:defRPr sz="1200">
                <a:latin typeface="Arial" charset="0"/>
                <a:cs typeface="+mn-cs"/>
              </a:defRPr>
            </a:lvl1pPr>
          </a:lstStyle>
          <a:p>
            <a:pPr>
              <a:defRPr/>
            </a:pPr>
            <a:fld id="{E5215965-EF0F-45CF-8FCD-E06418A62658}" type="datetime1">
              <a:rPr lang="en-US" smtClean="0"/>
              <a:t>12/8/2020</a:t>
            </a:fld>
            <a:endParaRPr lang="ro-RO"/>
          </a:p>
        </p:txBody>
      </p:sp>
      <p:sp>
        <p:nvSpPr>
          <p:cNvPr id="4" name="Slide Image Placeholder 3"/>
          <p:cNvSpPr>
            <a:spLocks noGrp="1" noRot="1" noChangeAspect="1"/>
          </p:cNvSpPr>
          <p:nvPr>
            <p:ph type="sldImg" idx="2"/>
          </p:nvPr>
        </p:nvSpPr>
        <p:spPr>
          <a:xfrm>
            <a:off x="914400" y="744538"/>
            <a:ext cx="4968875" cy="3725862"/>
          </a:xfrm>
          <a:prstGeom prst="rect">
            <a:avLst/>
          </a:prstGeom>
          <a:noFill/>
          <a:ln w="12700">
            <a:solidFill>
              <a:prstClr val="black"/>
            </a:solidFill>
          </a:ln>
        </p:spPr>
        <p:txBody>
          <a:bodyPr vert="horz" lIns="91122" tIns="45562" rIns="91122" bIns="45562" rtlCol="0" anchor="ctr"/>
          <a:lstStyle/>
          <a:p>
            <a:pPr lvl="0"/>
            <a:endParaRPr lang="ro-RO" noProof="0" smtClean="0"/>
          </a:p>
        </p:txBody>
      </p:sp>
      <p:sp>
        <p:nvSpPr>
          <p:cNvPr id="5" name="Notes Placeholder 4"/>
          <p:cNvSpPr>
            <a:spLocks noGrp="1"/>
          </p:cNvSpPr>
          <p:nvPr>
            <p:ph type="body" sz="quarter" idx="3"/>
          </p:nvPr>
        </p:nvSpPr>
        <p:spPr>
          <a:xfrm>
            <a:off x="679135" y="4717068"/>
            <a:ext cx="5439413" cy="4466023"/>
          </a:xfrm>
          <a:prstGeom prst="rect">
            <a:avLst/>
          </a:prstGeom>
        </p:spPr>
        <p:txBody>
          <a:bodyPr vert="horz" lIns="91122" tIns="45562" rIns="91122" bIns="455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ro-RO" noProof="0" smtClean="0"/>
          </a:p>
        </p:txBody>
      </p:sp>
      <p:sp>
        <p:nvSpPr>
          <p:cNvPr id="6" name="Footer Placeholder 5"/>
          <p:cNvSpPr>
            <a:spLocks noGrp="1"/>
          </p:cNvSpPr>
          <p:nvPr>
            <p:ph type="ftr" sz="quarter" idx="4"/>
          </p:nvPr>
        </p:nvSpPr>
        <p:spPr>
          <a:xfrm>
            <a:off x="0" y="9430937"/>
            <a:ext cx="2945554" cy="495692"/>
          </a:xfrm>
          <a:prstGeom prst="rect">
            <a:avLst/>
          </a:prstGeom>
        </p:spPr>
        <p:txBody>
          <a:bodyPr vert="horz" lIns="91122" tIns="45562" rIns="91122" bIns="45562" rtlCol="0" anchor="b"/>
          <a:lstStyle>
            <a:lvl1pPr algn="l">
              <a:defRPr sz="1200">
                <a:latin typeface="Arial" charset="0"/>
                <a:cs typeface="+mn-cs"/>
              </a:defRPr>
            </a:lvl1pPr>
          </a:lstStyle>
          <a:p>
            <a:pPr>
              <a:defRPr/>
            </a:pPr>
            <a:endParaRPr lang="ro-RO"/>
          </a:p>
        </p:txBody>
      </p:sp>
      <p:sp>
        <p:nvSpPr>
          <p:cNvPr id="7" name="Slide Number Placeholder 6"/>
          <p:cNvSpPr>
            <a:spLocks noGrp="1"/>
          </p:cNvSpPr>
          <p:nvPr>
            <p:ph type="sldNum" sz="quarter" idx="5"/>
          </p:nvPr>
        </p:nvSpPr>
        <p:spPr>
          <a:xfrm>
            <a:off x="3850531" y="9430937"/>
            <a:ext cx="2945554" cy="495692"/>
          </a:xfrm>
          <a:prstGeom prst="rect">
            <a:avLst/>
          </a:prstGeom>
        </p:spPr>
        <p:txBody>
          <a:bodyPr vert="horz" lIns="91122" tIns="45562" rIns="91122" bIns="45562" rtlCol="0" anchor="b"/>
          <a:lstStyle>
            <a:lvl1pPr algn="r">
              <a:defRPr sz="1200">
                <a:latin typeface="Arial" charset="0"/>
                <a:cs typeface="+mn-cs"/>
              </a:defRPr>
            </a:lvl1pPr>
          </a:lstStyle>
          <a:p>
            <a:pPr>
              <a:defRPr/>
            </a:pPr>
            <a:fld id="{0B04A4B7-F955-4CD1-A2AB-A0E9A51EB12E}" type="slidenum">
              <a:rPr lang="ro-RO"/>
              <a:pPr>
                <a:defRPr/>
              </a:pPr>
              <a:t>‹#›</a:t>
            </a:fld>
            <a:endParaRPr lang="ro-RO"/>
          </a:p>
        </p:txBody>
      </p:sp>
    </p:spTree>
    <p:extLst>
      <p:ext uri="{BB962C8B-B14F-4D97-AF65-F5344CB8AC3E}">
        <p14:creationId xmlns:p14="http://schemas.microsoft.com/office/powerpoint/2010/main" val="2852640131"/>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914400" y="744538"/>
            <a:ext cx="4968875" cy="3725862"/>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o-RO" dirty="0" smtClean="0"/>
          </a:p>
        </p:txBody>
      </p:sp>
      <p:sp>
        <p:nvSpPr>
          <p:cNvPr id="2" name="Date Placeholder 1"/>
          <p:cNvSpPr>
            <a:spLocks noGrp="1"/>
          </p:cNvSpPr>
          <p:nvPr>
            <p:ph type="dt" idx="10"/>
          </p:nvPr>
        </p:nvSpPr>
        <p:spPr/>
        <p:txBody>
          <a:bodyPr/>
          <a:lstStyle/>
          <a:p>
            <a:pPr>
              <a:defRPr/>
            </a:pPr>
            <a:fld id="{916CF93F-06A5-4661-9AC1-1A3757A9A2F3}" type="datetime1">
              <a:rPr lang="en-US" smtClean="0"/>
              <a:t>12/8/2020</a:t>
            </a:fld>
            <a:endParaRPr lang="ro-RO"/>
          </a:p>
        </p:txBody>
      </p:sp>
      <p:sp>
        <p:nvSpPr>
          <p:cNvPr id="3" name="Slide Number Placeholder 2"/>
          <p:cNvSpPr>
            <a:spLocks noGrp="1"/>
          </p:cNvSpPr>
          <p:nvPr>
            <p:ph type="sldNum" sz="quarter" idx="11"/>
          </p:nvPr>
        </p:nvSpPr>
        <p:spPr/>
        <p:txBody>
          <a:bodyPr/>
          <a:lstStyle/>
          <a:p>
            <a:pPr>
              <a:defRPr/>
            </a:pPr>
            <a:fld id="{0B04A4B7-F955-4CD1-A2AB-A0E9A51EB12E}" type="slidenum">
              <a:rPr lang="ro-RO" smtClean="0"/>
              <a:pPr>
                <a:defRPr/>
              </a:pPr>
              <a:t>1</a:t>
            </a:fld>
            <a:endParaRPr lang="ro-RO"/>
          </a:p>
        </p:txBody>
      </p:sp>
    </p:spTree>
    <p:extLst>
      <p:ext uri="{BB962C8B-B14F-4D97-AF65-F5344CB8AC3E}">
        <p14:creationId xmlns:p14="http://schemas.microsoft.com/office/powerpoint/2010/main" val="29106390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US" dirty="0"/>
          </a:p>
        </p:txBody>
      </p:sp>
      <p:sp>
        <p:nvSpPr>
          <p:cNvPr id="4" name="Slide Number Placeholder 3"/>
          <p:cNvSpPr>
            <a:spLocks noGrp="1"/>
          </p:cNvSpPr>
          <p:nvPr>
            <p:ph type="sldNum" sz="quarter" idx="10"/>
          </p:nvPr>
        </p:nvSpPr>
        <p:spPr/>
        <p:txBody>
          <a:bodyPr/>
          <a:lstStyle/>
          <a:p>
            <a:pPr>
              <a:defRPr/>
            </a:pPr>
            <a:fld id="{0B04A4B7-F955-4CD1-A2AB-A0E9A51EB12E}" type="slidenum">
              <a:rPr lang="ro-RO" smtClean="0"/>
              <a:pPr>
                <a:defRPr/>
              </a:pPr>
              <a:t>10</a:t>
            </a:fld>
            <a:endParaRPr lang="ro-RO"/>
          </a:p>
        </p:txBody>
      </p:sp>
      <p:sp>
        <p:nvSpPr>
          <p:cNvPr id="5" name="Date Placeholder 4"/>
          <p:cNvSpPr>
            <a:spLocks noGrp="1"/>
          </p:cNvSpPr>
          <p:nvPr>
            <p:ph type="dt" idx="11"/>
          </p:nvPr>
        </p:nvSpPr>
        <p:spPr/>
        <p:txBody>
          <a:bodyPr/>
          <a:lstStyle/>
          <a:p>
            <a:pPr>
              <a:defRPr/>
            </a:pPr>
            <a:fld id="{9CE151DF-10F4-4B5E-B2A7-79F997DD90D4}" type="datetime1">
              <a:rPr lang="en-US" smtClean="0"/>
              <a:t>12/8/2020</a:t>
            </a:fld>
            <a:endParaRPr lang="ro-RO"/>
          </a:p>
        </p:txBody>
      </p:sp>
    </p:spTree>
    <p:extLst>
      <p:ext uri="{BB962C8B-B14F-4D97-AF65-F5344CB8AC3E}">
        <p14:creationId xmlns:p14="http://schemas.microsoft.com/office/powerpoint/2010/main" val="2393458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7/01/2019</a:t>
            </a: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73A724-C9A4-4D8A-B51C-E0556B74FAF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7/01/2019</a:t>
            </a: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43D612-41B1-4A4D-82F0-4559A58C412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7/01/2019</a:t>
            </a: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5DB198-287B-45DF-841A-47D85C88596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7/01/2019</a:t>
            </a: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3A5E37-44CB-42F2-8E2E-23B311DCC08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smtClean="0"/>
              <a:t>7/01/2019</a:t>
            </a: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DDAB04-5EC9-4E2F-839D-B67F822F31E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smtClean="0"/>
              <a:t>7/01/2019</a:t>
            </a: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7CEB0A-6571-4138-A4A4-B863B1FF2C6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US" smtClean="0"/>
              <a:t>7/01/2019</a:t>
            </a: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C46532D-B66C-4E23-B9A3-1CAD12B3687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smtClean="0"/>
              <a:t>7/01/2019</a:t>
            </a: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6C70BE1-0F57-414C-95EF-27C907EDFEC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smtClean="0"/>
              <a:t>7/01/2019</a:t>
            </a: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50CBBBA-B36D-4C95-B115-FF5CE8FE09F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t>7/01/2019</a:t>
            </a: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B896C3E-548B-4066-9B4E-0E0B3BD01F3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t>7/01/2019</a:t>
            </a: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536C329-397D-4E26-BF63-0361B7209D6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r>
              <a:rPr lang="en-US" smtClean="0"/>
              <a:t>7/01/2019</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E1F09D9-480D-4A86-93AE-D15555D61F3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interregrobg.eu/"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www.interregrobg.eu/" TargetMode="External"/><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hyperlink" Target="http://www.calarasicbc.ro/"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hyperlink" Target="http://www.interregrobg.eu/" TargetMode="External"/><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ChangeArrowheads="1"/>
          </p:cNvSpPr>
          <p:nvPr/>
        </p:nvSpPr>
        <p:spPr bwMode="auto">
          <a:xfrm>
            <a:off x="6858000" y="228600"/>
            <a:ext cx="1905000" cy="990600"/>
          </a:xfrm>
          <a:prstGeom prst="rect">
            <a:avLst/>
          </a:prstGeom>
          <a:solidFill>
            <a:schemeClr val="bg1"/>
          </a:solidFill>
          <a:ln w="9525">
            <a:noFill/>
            <a:miter lim="800000"/>
            <a:headEnd/>
            <a:tailEnd/>
          </a:ln>
        </p:spPr>
        <p:txBody>
          <a:bodyPr wrap="none" anchor="ctr"/>
          <a:lstStyle/>
          <a:p>
            <a:endParaRPr lang="ro-RO" dirty="0">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dirty="0">
              <a:solidFill>
                <a:srgbClr val="000000"/>
              </a:solidFill>
            </a:endParaRPr>
          </a:p>
        </p:txBody>
      </p:sp>
      <p:sp>
        <p:nvSpPr>
          <p:cNvPr id="9" name="Rectangle 8"/>
          <p:cNvSpPr/>
          <p:nvPr/>
        </p:nvSpPr>
        <p:spPr>
          <a:xfrm>
            <a:off x="457200" y="1798066"/>
            <a:ext cx="8229600" cy="2062103"/>
          </a:xfrm>
          <a:prstGeom prst="rect">
            <a:avLst/>
          </a:prstGeom>
        </p:spPr>
        <p:txBody>
          <a:bodyPr wrap="square">
            <a:spAutoFit/>
          </a:bodyPr>
          <a:lstStyle/>
          <a:p>
            <a:pPr algn="ctr"/>
            <a:r>
              <a:rPr lang="en-US" sz="2400" b="1" dirty="0" smtClean="0">
                <a:solidFill>
                  <a:srgbClr val="002060"/>
                </a:solidFill>
                <a:effectLst>
                  <a:outerShdw blurRad="38100" dist="38100" dir="2700000" algn="tl">
                    <a:srgbClr val="000000">
                      <a:alpha val="43137"/>
                    </a:srgbClr>
                  </a:outerShdw>
                </a:effectLst>
                <a:latin typeface="Trebuchet MS" pitchFamily="34" charset="0"/>
              </a:rPr>
              <a:t>INTERREG V-A </a:t>
            </a:r>
            <a:endParaRPr lang="ro-RO" sz="2400" b="1" dirty="0" smtClean="0">
              <a:solidFill>
                <a:srgbClr val="002060"/>
              </a:solidFill>
              <a:effectLst>
                <a:outerShdw blurRad="38100" dist="38100" dir="2700000" algn="tl">
                  <a:srgbClr val="000000">
                    <a:alpha val="43137"/>
                  </a:srgbClr>
                </a:outerShdw>
              </a:effectLst>
              <a:latin typeface="Trebuchet MS" pitchFamily="34" charset="0"/>
            </a:endParaRPr>
          </a:p>
          <a:p>
            <a:pPr algn="ctr"/>
            <a:r>
              <a:rPr lang="en-US" sz="2400" b="1" dirty="0" smtClean="0">
                <a:solidFill>
                  <a:srgbClr val="002060"/>
                </a:solidFill>
                <a:effectLst>
                  <a:outerShdw blurRad="38100" dist="38100" dir="2700000" algn="tl">
                    <a:srgbClr val="000000">
                      <a:alpha val="43137"/>
                    </a:srgbClr>
                  </a:outerShdw>
                </a:effectLst>
                <a:latin typeface="Trebuchet MS" pitchFamily="34" charset="0"/>
              </a:rPr>
              <a:t>Romania-Bulgaria</a:t>
            </a:r>
            <a:r>
              <a:rPr lang="ro-RO" sz="2400" b="1" dirty="0" smtClean="0">
                <a:solidFill>
                  <a:srgbClr val="002060"/>
                </a:solidFill>
                <a:effectLst>
                  <a:outerShdw blurRad="38100" dist="38100" dir="2700000" algn="tl">
                    <a:srgbClr val="000000">
                      <a:alpha val="43137"/>
                    </a:srgbClr>
                  </a:outerShdw>
                </a:effectLst>
                <a:latin typeface="Trebuchet MS" pitchFamily="34" charset="0"/>
              </a:rPr>
              <a:t> Programme</a:t>
            </a:r>
          </a:p>
          <a:p>
            <a:pPr algn="ctr"/>
            <a:endParaRPr lang="ro-RO" sz="2000" b="1" dirty="0" smtClean="0">
              <a:solidFill>
                <a:srgbClr val="002060"/>
              </a:solidFill>
              <a:effectLst>
                <a:outerShdw blurRad="38100" dist="38100" dir="2700000" algn="tl">
                  <a:srgbClr val="000000">
                    <a:alpha val="43137"/>
                  </a:srgbClr>
                </a:outerShdw>
              </a:effectLst>
              <a:latin typeface="Trebuchet MS" pitchFamily="34" charset="0"/>
            </a:endParaRPr>
          </a:p>
          <a:p>
            <a:pPr algn="ctr"/>
            <a:endParaRPr lang="ro-RO" sz="2000" b="1" dirty="0">
              <a:solidFill>
                <a:srgbClr val="002060"/>
              </a:solidFill>
              <a:effectLst>
                <a:outerShdw blurRad="38100" dist="38100" dir="2700000" algn="tl">
                  <a:srgbClr val="000000">
                    <a:alpha val="43137"/>
                  </a:srgbClr>
                </a:outerShdw>
              </a:effectLst>
              <a:latin typeface="Trebuchet MS" pitchFamily="34" charset="0"/>
            </a:endParaRPr>
          </a:p>
          <a:p>
            <a:pPr algn="ctr"/>
            <a:r>
              <a:rPr lang="en-US" sz="2000" b="1" dirty="0" smtClean="0">
                <a:effectLst>
                  <a:outerShdw blurRad="38100" dist="38100" dir="2700000" algn="tl">
                    <a:srgbClr val="000000">
                      <a:alpha val="43137"/>
                    </a:srgbClr>
                  </a:outerShdw>
                </a:effectLst>
                <a:latin typeface="Trebuchet MS" pitchFamily="34" charset="0"/>
              </a:rPr>
              <a:t>8</a:t>
            </a:r>
            <a:r>
              <a:rPr lang="en-US" sz="2000" b="1" baseline="30000" dirty="0" smtClean="0">
                <a:effectLst>
                  <a:outerShdw blurRad="38100" dist="38100" dir="2700000" algn="tl">
                    <a:srgbClr val="000000">
                      <a:alpha val="43137"/>
                    </a:srgbClr>
                  </a:outerShdw>
                </a:effectLst>
                <a:latin typeface="Trebuchet MS" pitchFamily="34" charset="0"/>
              </a:rPr>
              <a:t>th</a:t>
            </a:r>
            <a:r>
              <a:rPr lang="en-US" sz="2000" b="1" dirty="0" smtClean="0">
                <a:effectLst>
                  <a:outerShdw blurRad="38100" dist="38100" dir="2700000" algn="tl">
                    <a:srgbClr val="000000">
                      <a:alpha val="43137"/>
                    </a:srgbClr>
                  </a:outerShdw>
                </a:effectLst>
                <a:latin typeface="Trebuchet MS" pitchFamily="34" charset="0"/>
              </a:rPr>
              <a:t> and 9</a:t>
            </a:r>
            <a:r>
              <a:rPr lang="en-US" sz="2000" b="1" baseline="30000" dirty="0" smtClean="0">
                <a:effectLst>
                  <a:outerShdw blurRad="38100" dist="38100" dir="2700000" algn="tl">
                    <a:srgbClr val="000000">
                      <a:alpha val="43137"/>
                    </a:srgbClr>
                  </a:outerShdw>
                </a:effectLst>
                <a:latin typeface="Trebuchet MS" pitchFamily="34" charset="0"/>
              </a:rPr>
              <a:t>th</a:t>
            </a:r>
            <a:r>
              <a:rPr lang="en-US" sz="2000" b="1" dirty="0" smtClean="0">
                <a:effectLst>
                  <a:outerShdw blurRad="38100" dist="38100" dir="2700000" algn="tl">
                    <a:srgbClr val="000000">
                      <a:alpha val="43137"/>
                    </a:srgbClr>
                  </a:outerShdw>
                </a:effectLst>
                <a:latin typeface="Trebuchet MS" pitchFamily="34" charset="0"/>
              </a:rPr>
              <a:t> of December, 2020</a:t>
            </a:r>
            <a:r>
              <a:rPr lang="en-US" sz="2000" b="1" smtClean="0">
                <a:effectLst>
                  <a:outerShdw blurRad="38100" dist="38100" dir="2700000" algn="tl">
                    <a:srgbClr val="000000">
                      <a:alpha val="43137"/>
                    </a:srgbClr>
                  </a:outerShdw>
                </a:effectLst>
                <a:latin typeface="Trebuchet MS" pitchFamily="34" charset="0"/>
              </a:rPr>
              <a:t>, Online</a:t>
            </a:r>
            <a:endParaRPr lang="ro-RO" sz="2000" b="1" dirty="0">
              <a:effectLst>
                <a:outerShdw blurRad="38100" dist="38100" dir="2700000" algn="tl">
                  <a:srgbClr val="000000">
                    <a:alpha val="43137"/>
                  </a:srgbClr>
                </a:outerShdw>
              </a:effectLst>
              <a:latin typeface="Trebuchet MS" pitchFamily="34" charset="0"/>
            </a:endParaRPr>
          </a:p>
          <a:p>
            <a:pPr algn="ctr"/>
            <a:endParaRPr lang="en-US" sz="2000" b="1" dirty="0" smtClean="0">
              <a:effectLst>
                <a:outerShdw blurRad="38100" dist="38100" dir="2700000" algn="tl">
                  <a:srgbClr val="000000">
                    <a:alpha val="43137"/>
                  </a:srgbClr>
                </a:outerShdw>
              </a:effectLst>
              <a:latin typeface="Trebuchet MS" pitchFamily="34" charset="0"/>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2"/>
          <p:cNvSpPr>
            <a:spLocks noChangeArrowheads="1"/>
          </p:cNvSpPr>
          <p:nvPr/>
        </p:nvSpPr>
        <p:spPr bwMode="auto">
          <a:xfrm>
            <a:off x="6858000" y="228600"/>
            <a:ext cx="1905000" cy="990600"/>
          </a:xfrm>
          <a:prstGeom prst="rect">
            <a:avLst/>
          </a:prstGeom>
          <a:solidFill>
            <a:schemeClr val="bg1"/>
          </a:solidFill>
          <a:ln w="9525">
            <a:noFill/>
            <a:miter lim="800000"/>
            <a:headEnd/>
            <a:tailEnd/>
          </a:ln>
        </p:spPr>
        <p:txBody>
          <a:bodyPr wrap="none" anchor="ctr"/>
          <a:lstStyle/>
          <a:p>
            <a:endParaRPr lang="ro-RO" dirty="0">
              <a:solidFill>
                <a:srgbClr val="000000"/>
              </a:solidFill>
            </a:endParaRPr>
          </a:p>
        </p:txBody>
      </p:sp>
      <p:sp>
        <p:nvSpPr>
          <p:cNvPr id="1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dirty="0">
              <a:solidFill>
                <a:srgbClr val="000000"/>
              </a:solidFill>
            </a:endParaRPr>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6276" y="226388"/>
            <a:ext cx="1606656" cy="1172212"/>
          </a:xfrm>
          <a:prstGeom prst="rect">
            <a:avLst/>
          </a:prstGeom>
        </p:spPr>
      </p:pic>
      <p:pic>
        <p:nvPicPr>
          <p:cNvPr id="19" name="Content Placeholder 11"/>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5889266" y="226388"/>
            <a:ext cx="1447800" cy="1171575"/>
          </a:xfrm>
          <a:prstGeom prst="rect">
            <a:avLst/>
          </a:prstGeom>
          <a:noFill/>
          <a:ln w="9525">
            <a:noFill/>
            <a:miter lim="800000"/>
            <a:headEnd/>
            <a:tailEnd/>
          </a:ln>
        </p:spPr>
      </p:pic>
      <p:pic>
        <p:nvPicPr>
          <p:cNvPr id="3" name="Picture 2"/>
          <p:cNvPicPr>
            <a:picLocks noChangeAspect="1"/>
          </p:cNvPicPr>
          <p:nvPr/>
        </p:nvPicPr>
        <p:blipFill>
          <a:blip r:embed="rId5"/>
          <a:stretch>
            <a:fillRect/>
          </a:stretch>
        </p:blipFill>
        <p:spPr>
          <a:xfrm>
            <a:off x="389790" y="228600"/>
            <a:ext cx="3754910" cy="990600"/>
          </a:xfrm>
          <a:prstGeom prst="rect">
            <a:avLst/>
          </a:prstGeom>
        </p:spPr>
      </p:pic>
      <p:pic>
        <p:nvPicPr>
          <p:cNvPr id="4" name="Picture 3"/>
          <p:cNvPicPr>
            <a:picLocks noChangeAspect="1"/>
          </p:cNvPicPr>
          <p:nvPr/>
        </p:nvPicPr>
        <p:blipFill>
          <a:blip r:embed="rId6"/>
          <a:stretch>
            <a:fillRect/>
          </a:stretch>
        </p:blipFill>
        <p:spPr>
          <a:xfrm>
            <a:off x="3370160" y="4924232"/>
            <a:ext cx="2403680" cy="1095568"/>
          </a:xfrm>
          <a:prstGeom prst="rect">
            <a:avLst/>
          </a:prstGeom>
        </p:spPr>
      </p:pic>
      <p:pic>
        <p:nvPicPr>
          <p:cNvPr id="5" name="Picture 4"/>
          <p:cNvPicPr>
            <a:picLocks noChangeAspect="1"/>
          </p:cNvPicPr>
          <p:nvPr/>
        </p:nvPicPr>
        <p:blipFill>
          <a:blip r:embed="rId7"/>
          <a:stretch>
            <a:fillRect/>
          </a:stretch>
        </p:blipFill>
        <p:spPr>
          <a:xfrm>
            <a:off x="7595395" y="252202"/>
            <a:ext cx="986732" cy="966998"/>
          </a:xfrm>
          <a:prstGeom prst="rect">
            <a:avLst/>
          </a:prstGeom>
        </p:spPr>
      </p:pic>
      <p:sp>
        <p:nvSpPr>
          <p:cNvPr id="6" name="Rectangle 5"/>
          <p:cNvSpPr/>
          <p:nvPr/>
        </p:nvSpPr>
        <p:spPr>
          <a:xfrm>
            <a:off x="3287033" y="6019800"/>
            <a:ext cx="2569934" cy="369332"/>
          </a:xfrm>
          <a:prstGeom prst="rect">
            <a:avLst/>
          </a:prstGeom>
        </p:spPr>
        <p:txBody>
          <a:bodyPr wrap="none">
            <a:spAutoFit/>
          </a:bodyPr>
          <a:lstStyle/>
          <a:p>
            <a:pPr lvl="0" algn="ctr"/>
            <a:r>
              <a:rPr lang="ro-RO" b="1" dirty="0">
                <a:solidFill>
                  <a:srgbClr val="002060"/>
                </a:solidFill>
                <a:effectLst>
                  <a:outerShdw blurRad="38100" dist="38100" dir="2700000" algn="tl">
                    <a:srgbClr val="000000">
                      <a:alpha val="43137"/>
                    </a:srgbClr>
                  </a:outerShdw>
                </a:effectLst>
                <a:latin typeface="Trebuchet MS" pitchFamily="34" charset="0"/>
                <a:hlinkClick r:id="rId8"/>
              </a:rPr>
              <a:t>www.interregrobg.eu</a:t>
            </a:r>
            <a:r>
              <a:rPr lang="ro-RO" b="1" dirty="0">
                <a:solidFill>
                  <a:srgbClr val="002060"/>
                </a:solidFill>
                <a:effectLst>
                  <a:outerShdw blurRad="38100" dist="38100" dir="2700000" algn="tl">
                    <a:srgbClr val="000000">
                      <a:alpha val="43137"/>
                    </a:srgbClr>
                  </a:outerShdw>
                </a:effectLst>
                <a:latin typeface="Trebuchet MS" pitchFamily="34" charset="0"/>
              </a:rPr>
              <a:t> </a:t>
            </a:r>
            <a:endParaRPr lang="en-US" b="1" dirty="0">
              <a:solidFill>
                <a:srgbClr val="002060"/>
              </a:solidFill>
              <a:effectLst>
                <a:outerShdw blurRad="38100" dist="38100" dir="2700000" algn="tl">
                  <a:srgbClr val="000000">
                    <a:alpha val="43137"/>
                  </a:srgbClr>
                </a:outerShdw>
              </a:effectLst>
              <a:latin typeface="Trebuchet MS" pitchFamily="34" charset="0"/>
            </a:endParaRPr>
          </a:p>
        </p:txBody>
      </p:sp>
    </p:spTree>
    <p:extLst>
      <p:ext uri="{BB962C8B-B14F-4D97-AF65-F5344CB8AC3E}">
        <p14:creationId xmlns:p14="http://schemas.microsoft.com/office/powerpoint/2010/main" val="37376491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070">
        <p15:prstTrans prst="peelOff"/>
      </p:transition>
    </mc:Choice>
    <mc:Fallback xmlns="">
      <p:transition spd="slow" advTm="107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9942" y="343502"/>
            <a:ext cx="2819400" cy="715962"/>
          </a:xfrm>
        </p:spPr>
        <p:txBody>
          <a:bodyPr/>
          <a:lstStyle/>
          <a:p>
            <a:r>
              <a:rPr lang="ro-RO" sz="4000" b="1" dirty="0" smtClean="0">
                <a:latin typeface="Trebuchet MS" panose="020B0603020202020204" pitchFamily="34" charset="0"/>
              </a:rPr>
              <a:t>CONTACT</a:t>
            </a:r>
            <a:endParaRPr lang="en-US" sz="4000" b="1" dirty="0">
              <a:latin typeface="Trebuchet MS" panose="020B0603020202020204" pitchFamily="34" charset="0"/>
            </a:endParaRPr>
          </a:p>
        </p:txBody>
      </p:sp>
      <p:sp>
        <p:nvSpPr>
          <p:cNvPr id="3" name="Content Placeholder 2"/>
          <p:cNvSpPr>
            <a:spLocks noGrp="1"/>
          </p:cNvSpPr>
          <p:nvPr>
            <p:ph idx="1"/>
          </p:nvPr>
        </p:nvSpPr>
        <p:spPr>
          <a:xfrm>
            <a:off x="228600" y="1295400"/>
            <a:ext cx="8229600" cy="4525963"/>
          </a:xfrm>
        </p:spPr>
        <p:txBody>
          <a:bodyPr/>
          <a:lstStyle/>
          <a:p>
            <a:pPr marL="0" indent="0" algn="just">
              <a:buNone/>
            </a:pPr>
            <a:r>
              <a:rPr lang="en-US" sz="2800" dirty="0"/>
              <a:t>	</a:t>
            </a:r>
          </a:p>
          <a:p>
            <a:pPr marL="514350" indent="-514350" algn="just">
              <a:buFont typeface="Arial" charset="0"/>
              <a:buAutoNum type="arabicPeriod"/>
            </a:pPr>
            <a:endParaRPr lang="en-US" sz="2800" dirty="0" smtClean="0"/>
          </a:p>
          <a:p>
            <a:pPr marL="514350" lvl="0" indent="-514350" algn="just">
              <a:buAutoNum type="arabicPeriod"/>
            </a:pPr>
            <a:endParaRPr lang="en-US" sz="2800" dirty="0"/>
          </a:p>
          <a:p>
            <a:pPr marL="0" indent="0" algn="just">
              <a:buNone/>
            </a:pPr>
            <a:endParaRPr lang="ro-RO" sz="2800" dirty="0" smtClean="0"/>
          </a:p>
        </p:txBody>
      </p:sp>
      <p:sp>
        <p:nvSpPr>
          <p:cNvPr id="4" name="Content Placeholder 2"/>
          <p:cNvSpPr txBox="1">
            <a:spLocks/>
          </p:cNvSpPr>
          <p:nvPr/>
        </p:nvSpPr>
        <p:spPr bwMode="auto">
          <a:xfrm>
            <a:off x="242751" y="1366822"/>
            <a:ext cx="8658497" cy="417121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n-US" sz="2400" b="1" dirty="0" smtClean="0">
                <a:latin typeface="Trebuchet MS" panose="020B0603020202020204" pitchFamily="34" charset="0"/>
              </a:rPr>
              <a:t>Joint Secretariat (CBC RO </a:t>
            </a:r>
            <a:r>
              <a:rPr lang="en-US" sz="2400" b="1" dirty="0" err="1" smtClean="0">
                <a:latin typeface="Trebuchet MS" panose="020B0603020202020204" pitchFamily="34" charset="0"/>
              </a:rPr>
              <a:t>Calarasi</a:t>
            </a:r>
            <a:r>
              <a:rPr lang="en-US" sz="2400" b="1" dirty="0" smtClean="0">
                <a:latin typeface="Trebuchet MS" panose="020B0603020202020204" pitchFamily="34" charset="0"/>
              </a:rPr>
              <a:t>)</a:t>
            </a:r>
            <a:r>
              <a:rPr lang="en-US" sz="2400" dirty="0">
                <a:latin typeface="Trebuchet MS" panose="020B0603020202020204" pitchFamily="34" charset="0"/>
              </a:rPr>
              <a:t/>
            </a:r>
            <a:br>
              <a:rPr lang="en-US" sz="2400" dirty="0">
                <a:latin typeface="Trebuchet MS" panose="020B0603020202020204" pitchFamily="34" charset="0"/>
              </a:rPr>
            </a:br>
            <a:r>
              <a:rPr lang="en-US" sz="2400" dirty="0" smtClean="0">
                <a:latin typeface="Trebuchet MS" panose="020B0603020202020204" pitchFamily="34" charset="0"/>
              </a:rPr>
              <a:t>Tel</a:t>
            </a:r>
            <a:r>
              <a:rPr lang="en-US" sz="2400" dirty="0">
                <a:latin typeface="Trebuchet MS" panose="020B0603020202020204" pitchFamily="34" charset="0"/>
              </a:rPr>
              <a:t>: +40 242 313 091 Fax: +40 242 313 092</a:t>
            </a:r>
            <a:br>
              <a:rPr lang="en-US" sz="2400" dirty="0">
                <a:latin typeface="Trebuchet MS" panose="020B0603020202020204" pitchFamily="34" charset="0"/>
              </a:rPr>
            </a:br>
            <a:r>
              <a:rPr lang="en-US" sz="2400" dirty="0" err="1" smtClean="0">
                <a:latin typeface="Trebuchet MS" panose="020B0603020202020204" pitchFamily="34" charset="0"/>
              </a:rPr>
              <a:t>Soseaua</a:t>
            </a:r>
            <a:r>
              <a:rPr lang="en-US" sz="2400" dirty="0" smtClean="0">
                <a:latin typeface="Trebuchet MS" panose="020B0603020202020204" pitchFamily="34" charset="0"/>
              </a:rPr>
              <a:t> </a:t>
            </a:r>
            <a:r>
              <a:rPr lang="en-US" sz="2400" dirty="0" err="1">
                <a:latin typeface="Trebuchet MS" panose="020B0603020202020204" pitchFamily="34" charset="0"/>
              </a:rPr>
              <a:t>Chiciu</a:t>
            </a:r>
            <a:r>
              <a:rPr lang="en-US" sz="2400" dirty="0">
                <a:latin typeface="Trebuchet MS" panose="020B0603020202020204" pitchFamily="34" charset="0"/>
              </a:rPr>
              <a:t> </a:t>
            </a:r>
            <a:r>
              <a:rPr lang="en-US" sz="2400" dirty="0" err="1">
                <a:latin typeface="Trebuchet MS" panose="020B0603020202020204" pitchFamily="34" charset="0"/>
              </a:rPr>
              <a:t>cladirea</a:t>
            </a:r>
            <a:r>
              <a:rPr lang="en-US" sz="2400" dirty="0">
                <a:latin typeface="Trebuchet MS" panose="020B0603020202020204" pitchFamily="34" charset="0"/>
              </a:rPr>
              <a:t> P.C.T.F Calarasi (Romania) - </a:t>
            </a:r>
            <a:r>
              <a:rPr lang="en-US" sz="2400" dirty="0" err="1">
                <a:latin typeface="Trebuchet MS" panose="020B0603020202020204" pitchFamily="34" charset="0"/>
              </a:rPr>
              <a:t>Silistra</a:t>
            </a:r>
            <a:r>
              <a:rPr lang="en-US" sz="2400" dirty="0">
                <a:latin typeface="Trebuchet MS" panose="020B0603020202020204" pitchFamily="34" charset="0"/>
              </a:rPr>
              <a:t> (Bulgaria), </a:t>
            </a:r>
            <a:r>
              <a:rPr lang="en-US" sz="2400" dirty="0" smtClean="0">
                <a:latin typeface="Trebuchet MS" panose="020B0603020202020204" pitchFamily="34" charset="0"/>
              </a:rPr>
              <a:t>Calarasi, Calarasi county, Romania</a:t>
            </a:r>
          </a:p>
          <a:p>
            <a:pPr marL="0" indent="0" algn="just">
              <a:buNone/>
            </a:pPr>
            <a:r>
              <a:rPr lang="en-US" sz="2400" b="1" dirty="0" smtClean="0">
                <a:latin typeface="Trebuchet MS" panose="020B0603020202020204" pitchFamily="34" charset="0"/>
              </a:rPr>
              <a:t>E-mail</a:t>
            </a:r>
            <a:r>
              <a:rPr lang="en-US" sz="2400" b="1" dirty="0">
                <a:latin typeface="Trebuchet MS" panose="020B0603020202020204" pitchFamily="34" charset="0"/>
              </a:rPr>
              <a:t>: info@calarasicbc.ro</a:t>
            </a:r>
          </a:p>
          <a:p>
            <a:pPr marL="0" indent="0" algn="just">
              <a:buNone/>
            </a:pPr>
            <a:r>
              <a:rPr lang="en-US" sz="2400" b="1" dirty="0" smtClean="0">
                <a:latin typeface="Trebuchet MS" panose="020B0603020202020204" pitchFamily="34" charset="0"/>
              </a:rPr>
              <a:t>Web</a:t>
            </a:r>
            <a:r>
              <a:rPr lang="en-US" sz="2400" b="1" dirty="0">
                <a:latin typeface="Trebuchet MS" panose="020B0603020202020204" pitchFamily="34" charset="0"/>
              </a:rPr>
              <a:t>: </a:t>
            </a:r>
            <a:r>
              <a:rPr lang="en-US" sz="2400" b="1" dirty="0" smtClean="0">
                <a:solidFill>
                  <a:srgbClr val="FF0000"/>
                </a:solidFill>
                <a:latin typeface="Trebuchet MS" panose="020B0603020202020204" pitchFamily="34" charset="0"/>
                <a:hlinkClick r:id="rId3"/>
              </a:rPr>
              <a:t>www.interregrobg.eu</a:t>
            </a:r>
            <a:r>
              <a:rPr lang="en-US" sz="2400" b="1" dirty="0" smtClean="0">
                <a:solidFill>
                  <a:srgbClr val="0070C0"/>
                </a:solidFill>
                <a:latin typeface="Trebuchet MS" panose="020B0603020202020204" pitchFamily="34" charset="0"/>
              </a:rPr>
              <a:t>,</a:t>
            </a:r>
            <a:r>
              <a:rPr lang="en-US" sz="2400" b="1" dirty="0" smtClean="0">
                <a:solidFill>
                  <a:srgbClr val="FF0000"/>
                </a:solidFill>
                <a:latin typeface="Trebuchet MS" panose="020B0603020202020204" pitchFamily="34" charset="0"/>
              </a:rPr>
              <a:t>  </a:t>
            </a:r>
            <a:r>
              <a:rPr lang="en-US" sz="2400" b="1" dirty="0" smtClean="0">
                <a:latin typeface="Trebuchet MS" panose="020B0603020202020204" pitchFamily="34" charset="0"/>
                <a:hlinkClick r:id="rId4"/>
              </a:rPr>
              <a:t>www.calarasicbc.ro</a:t>
            </a:r>
            <a:endParaRPr lang="en-US" sz="2400" b="1" dirty="0" smtClean="0">
              <a:latin typeface="Trebuchet MS" panose="020B0603020202020204" pitchFamily="34" charset="0"/>
            </a:endParaRPr>
          </a:p>
          <a:p>
            <a:pPr marL="0" indent="0" algn="just">
              <a:buNone/>
            </a:pPr>
            <a:r>
              <a:rPr lang="en-US" sz="2400" b="1" dirty="0" smtClean="0">
                <a:latin typeface="Trebuchet MS" panose="020B0603020202020204" pitchFamily="34" charset="0"/>
              </a:rPr>
              <a:t>CP 28, </a:t>
            </a:r>
            <a:r>
              <a:rPr lang="en-US" sz="2400" b="1" dirty="0" err="1" smtClean="0">
                <a:latin typeface="Trebuchet MS" panose="020B0603020202020204" pitchFamily="34" charset="0"/>
              </a:rPr>
              <a:t>Silistra</a:t>
            </a:r>
            <a:r>
              <a:rPr lang="en-US" sz="2400" b="1" dirty="0" smtClean="0">
                <a:latin typeface="Trebuchet MS" panose="020B0603020202020204" pitchFamily="34" charset="0"/>
              </a:rPr>
              <a:t>, Bulgaria</a:t>
            </a:r>
            <a:endParaRPr lang="ro-RO" sz="2400" b="1" dirty="0" smtClean="0">
              <a:latin typeface="Trebuchet MS" panose="020B0603020202020204" pitchFamily="34" charset="0"/>
            </a:endParaRPr>
          </a:p>
          <a:p>
            <a:pPr marL="0" indent="0">
              <a:buNone/>
            </a:pPr>
            <a:r>
              <a:rPr lang="en-US" sz="2400" b="1" dirty="0" smtClean="0">
                <a:latin typeface="Trebuchet MS" panose="020B0603020202020204" pitchFamily="34" charset="0"/>
              </a:rPr>
              <a:t>CBC RO Calarasi branch, Ruse/ JS antenna</a:t>
            </a:r>
          </a:p>
          <a:p>
            <a:pPr marL="0" indent="0">
              <a:buNone/>
            </a:pPr>
            <a:r>
              <a:rPr lang="en-US" sz="2400" dirty="0" err="1" smtClean="0">
                <a:latin typeface="Trebuchet MS" panose="020B0603020202020204" pitchFamily="34" charset="0"/>
              </a:rPr>
              <a:t>Telefon</a:t>
            </a:r>
            <a:r>
              <a:rPr lang="en-US" sz="2400" dirty="0" smtClean="0">
                <a:latin typeface="Trebuchet MS" panose="020B0603020202020204" pitchFamily="34" charset="0"/>
              </a:rPr>
              <a:t>/Fax</a:t>
            </a:r>
            <a:r>
              <a:rPr lang="en-US" sz="2400" dirty="0">
                <a:latin typeface="Trebuchet MS" panose="020B0603020202020204" pitchFamily="34" charset="0"/>
              </a:rPr>
              <a:t>: +35 982 820 075</a:t>
            </a:r>
          </a:p>
          <a:p>
            <a:pPr marL="0" indent="0">
              <a:buNone/>
            </a:pPr>
            <a:r>
              <a:rPr lang="en-US" sz="2400" smtClean="0">
                <a:latin typeface="Trebuchet MS" panose="020B0603020202020204" pitchFamily="34" charset="0"/>
              </a:rPr>
              <a:t>Street </a:t>
            </a:r>
            <a:r>
              <a:rPr lang="en-US" sz="2400" dirty="0" err="1">
                <a:latin typeface="Trebuchet MS" panose="020B0603020202020204" pitchFamily="34" charset="0"/>
              </a:rPr>
              <a:t>Rayko</a:t>
            </a:r>
            <a:r>
              <a:rPr lang="en-US" sz="2400" dirty="0">
                <a:latin typeface="Trebuchet MS" panose="020B0603020202020204" pitchFamily="34" charset="0"/>
              </a:rPr>
              <a:t> </a:t>
            </a:r>
            <a:r>
              <a:rPr lang="en-US" sz="2400" dirty="0" err="1">
                <a:latin typeface="Trebuchet MS" panose="020B0603020202020204" pitchFamily="34" charset="0"/>
              </a:rPr>
              <a:t>Daskalov</a:t>
            </a:r>
            <a:r>
              <a:rPr lang="en-US" sz="2400" dirty="0" smtClean="0">
                <a:latin typeface="Trebuchet MS" panose="020B0603020202020204" pitchFamily="34" charset="0"/>
              </a:rPr>
              <a:t>, </a:t>
            </a:r>
            <a:r>
              <a:rPr lang="en-US" sz="2400" dirty="0" err="1" smtClean="0">
                <a:latin typeface="Trebuchet MS" panose="020B0603020202020204" pitchFamily="34" charset="0"/>
              </a:rPr>
              <a:t>nr</a:t>
            </a:r>
            <a:r>
              <a:rPr lang="en-US" sz="2400" dirty="0" smtClean="0">
                <a:latin typeface="Trebuchet MS" panose="020B0603020202020204" pitchFamily="34" charset="0"/>
              </a:rPr>
              <a:t> 2, </a:t>
            </a:r>
            <a:r>
              <a:rPr lang="en-US" sz="2400" dirty="0">
                <a:latin typeface="Trebuchet MS" panose="020B0603020202020204" pitchFamily="34" charset="0"/>
              </a:rPr>
              <a:t>Ruse, </a:t>
            </a:r>
            <a:r>
              <a:rPr lang="en-US" sz="2400" dirty="0" smtClean="0">
                <a:latin typeface="Trebuchet MS" panose="020B0603020202020204" pitchFamily="34" charset="0"/>
              </a:rPr>
              <a:t>Ruse district, Bulgaria</a:t>
            </a:r>
            <a:endParaRPr lang="en-US" sz="2400" dirty="0">
              <a:latin typeface="Trebuchet MS" panose="020B0603020202020204" pitchFamily="34" charset="0"/>
            </a:endParaRPr>
          </a:p>
          <a:p>
            <a:pPr marL="0" indent="0" algn="just">
              <a:buNone/>
            </a:pPr>
            <a:r>
              <a:rPr lang="en-US" sz="2800" dirty="0" smtClean="0">
                <a:latin typeface="Trebuchet MS" panose="020B0603020202020204" pitchFamily="34" charset="0"/>
              </a:rPr>
              <a:t> </a:t>
            </a:r>
            <a:endParaRPr lang="ro-RO" sz="2800" dirty="0" smtClean="0">
              <a:latin typeface="Trebuchet MS" panose="020B0603020202020204" pitchFamily="34" charset="0"/>
            </a:endParaRPr>
          </a:p>
        </p:txBody>
      </p:sp>
      <p:pic>
        <p:nvPicPr>
          <p:cNvPr id="9" name="Picture 8"/>
          <p:cNvPicPr>
            <a:picLocks noChangeAspect="1"/>
          </p:cNvPicPr>
          <p:nvPr/>
        </p:nvPicPr>
        <p:blipFill>
          <a:blip r:embed="rId5"/>
          <a:stretch>
            <a:fillRect/>
          </a:stretch>
        </p:blipFill>
        <p:spPr>
          <a:xfrm>
            <a:off x="389790" y="228600"/>
            <a:ext cx="3420152" cy="902286"/>
          </a:xfrm>
          <a:prstGeom prst="rect">
            <a:avLst/>
          </a:prstGeom>
        </p:spPr>
      </p:pic>
      <p:sp>
        <p:nvSpPr>
          <p:cNvPr id="6" name="Rectangle 5"/>
          <p:cNvSpPr/>
          <p:nvPr/>
        </p:nvSpPr>
        <p:spPr>
          <a:xfrm>
            <a:off x="3972552" y="6406749"/>
            <a:ext cx="1893660" cy="307777"/>
          </a:xfrm>
          <a:prstGeom prst="rect">
            <a:avLst/>
          </a:prstGeom>
        </p:spPr>
        <p:txBody>
          <a:bodyPr wrap="none">
            <a:spAutoFit/>
          </a:bodyPr>
          <a:lstStyle/>
          <a:p>
            <a:r>
              <a:rPr lang="en-US" sz="1400" dirty="0">
                <a:solidFill>
                  <a:prstClr val="black"/>
                </a:solidFill>
                <a:latin typeface="Trebuchet MS" panose="020B0603020202020204" pitchFamily="34" charset="0"/>
                <a:cs typeface="+mn-cs"/>
                <a:hlinkClick r:id="rId3"/>
              </a:rPr>
              <a:t>www.interregrobg.eu</a:t>
            </a:r>
            <a:endParaRPr lang="en-US" dirty="0"/>
          </a:p>
        </p:txBody>
      </p:sp>
      <p:pic>
        <p:nvPicPr>
          <p:cNvPr id="8" name="Picture 7"/>
          <p:cNvPicPr>
            <a:picLocks noChangeAspect="1"/>
          </p:cNvPicPr>
          <p:nvPr/>
        </p:nvPicPr>
        <p:blipFill>
          <a:blip r:embed="rId6"/>
          <a:stretch>
            <a:fillRect/>
          </a:stretch>
        </p:blipFill>
        <p:spPr>
          <a:xfrm>
            <a:off x="273946" y="5681991"/>
            <a:ext cx="8596105" cy="798645"/>
          </a:xfrm>
          <a:prstGeom prst="rect">
            <a:avLst/>
          </a:prstGeom>
        </p:spPr>
      </p:pic>
      <p:pic>
        <p:nvPicPr>
          <p:cNvPr id="10" name="Picture 9"/>
          <p:cNvPicPr>
            <a:picLocks noChangeAspect="1"/>
          </p:cNvPicPr>
          <p:nvPr/>
        </p:nvPicPr>
        <p:blipFill>
          <a:blip r:embed="rId7"/>
          <a:stretch>
            <a:fillRect/>
          </a:stretch>
        </p:blipFill>
        <p:spPr>
          <a:xfrm>
            <a:off x="1981200" y="5998446"/>
            <a:ext cx="5876365" cy="503985"/>
          </a:xfrm>
          <a:prstGeom prst="rect">
            <a:avLst/>
          </a:prstGeom>
        </p:spPr>
      </p:pic>
    </p:spTree>
    <p:extLst>
      <p:ext uri="{BB962C8B-B14F-4D97-AF65-F5344CB8AC3E}">
        <p14:creationId xmlns:p14="http://schemas.microsoft.com/office/powerpoint/2010/main" val="13241230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19200" y="1264773"/>
            <a:ext cx="8229600" cy="369332"/>
          </a:xfrm>
          <a:prstGeom prst="rect">
            <a:avLst/>
          </a:prstGeom>
        </p:spPr>
        <p:txBody>
          <a:bodyPr wrap="square">
            <a:spAutoFit/>
          </a:bodyPr>
          <a:lstStyle/>
          <a:p>
            <a:r>
              <a:rPr lang="en-US" dirty="0">
                <a:solidFill>
                  <a:srgbClr val="333333"/>
                </a:solidFill>
                <a:latin typeface="trebuchet ms" panose="020B0603020202020204" pitchFamily="34" charset="0"/>
              </a:rPr>
              <a:t>The Programme radiography in numbers (total values</a:t>
            </a:r>
            <a:r>
              <a:rPr lang="en-US" dirty="0" smtClean="0">
                <a:solidFill>
                  <a:srgbClr val="333333"/>
                </a:solidFill>
                <a:latin typeface="trebuchet ms" panose="020B0603020202020204" pitchFamily="34" charset="0"/>
              </a:rPr>
              <a:t>):</a:t>
            </a:r>
            <a:endParaRPr lang="en-US" dirty="0"/>
          </a:p>
        </p:txBody>
      </p:sp>
      <p:pic>
        <p:nvPicPr>
          <p:cNvPr id="6" name="Picture 5"/>
          <p:cNvPicPr>
            <a:picLocks noChangeAspect="1"/>
          </p:cNvPicPr>
          <p:nvPr/>
        </p:nvPicPr>
        <p:blipFill>
          <a:blip r:embed="rId2"/>
          <a:stretch>
            <a:fillRect/>
          </a:stretch>
        </p:blipFill>
        <p:spPr>
          <a:xfrm>
            <a:off x="389790" y="228600"/>
            <a:ext cx="3420152" cy="902286"/>
          </a:xfrm>
          <a:prstGeom prst="rect">
            <a:avLst/>
          </a:prstGeom>
        </p:spPr>
      </p:pic>
      <p:pic>
        <p:nvPicPr>
          <p:cNvPr id="2" name="Picture 1"/>
          <p:cNvPicPr>
            <a:picLocks noChangeAspect="1"/>
          </p:cNvPicPr>
          <p:nvPr/>
        </p:nvPicPr>
        <p:blipFill>
          <a:blip r:embed="rId3"/>
          <a:stretch>
            <a:fillRect/>
          </a:stretch>
        </p:blipFill>
        <p:spPr>
          <a:xfrm>
            <a:off x="273947" y="5843207"/>
            <a:ext cx="8596105" cy="798645"/>
          </a:xfrm>
          <a:prstGeom prst="rect">
            <a:avLst/>
          </a:prstGeom>
        </p:spPr>
      </p:pic>
      <p:sp>
        <p:nvSpPr>
          <p:cNvPr id="3" name="Content Placeholder 2"/>
          <p:cNvSpPr>
            <a:spLocks noGrp="1"/>
          </p:cNvSpPr>
          <p:nvPr>
            <p:ph idx="1"/>
          </p:nvPr>
        </p:nvSpPr>
        <p:spPr>
          <a:xfrm>
            <a:off x="457199" y="1339803"/>
            <a:ext cx="8229600" cy="4525963"/>
          </a:xfrm>
        </p:spPr>
        <p:txBody>
          <a:bodyPr/>
          <a:lstStyle/>
          <a:p>
            <a:endParaRPr lang="ro-RO" dirty="0" smtClean="0"/>
          </a:p>
          <a:p>
            <a:endParaRPr lang="en-US" dirty="0"/>
          </a:p>
        </p:txBody>
      </p:sp>
      <p:graphicFrame>
        <p:nvGraphicFramePr>
          <p:cNvPr id="12" name="Table 11"/>
          <p:cNvGraphicFramePr>
            <a:graphicFrameLocks noGrp="1"/>
          </p:cNvGraphicFramePr>
          <p:nvPr>
            <p:extLst>
              <p:ext uri="{D42A27DB-BD31-4B8C-83A1-F6EECF244321}">
                <p14:modId xmlns:p14="http://schemas.microsoft.com/office/powerpoint/2010/main" val="4126027029"/>
              </p:ext>
            </p:extLst>
          </p:nvPr>
        </p:nvGraphicFramePr>
        <p:xfrm>
          <a:off x="389790" y="1985247"/>
          <a:ext cx="8534400" cy="3857960"/>
        </p:xfrm>
        <a:graphic>
          <a:graphicData uri="http://schemas.openxmlformats.org/drawingml/2006/table">
            <a:tbl>
              <a:tblPr firstRow="1" bandRow="1">
                <a:tableStyleId>{5940675A-B579-460E-94D1-54222C63F5DA}</a:tableStyleId>
              </a:tblPr>
              <a:tblGrid>
                <a:gridCol w="5325210">
                  <a:extLst>
                    <a:ext uri="{9D8B030D-6E8A-4147-A177-3AD203B41FA5}">
                      <a16:colId xmlns:a16="http://schemas.microsoft.com/office/drawing/2014/main" val="1882922938"/>
                    </a:ext>
                  </a:extLst>
                </a:gridCol>
                <a:gridCol w="3209190">
                  <a:extLst>
                    <a:ext uri="{9D8B030D-6E8A-4147-A177-3AD203B41FA5}">
                      <a16:colId xmlns:a16="http://schemas.microsoft.com/office/drawing/2014/main" val="57564314"/>
                    </a:ext>
                  </a:extLst>
                </a:gridCol>
              </a:tblGrid>
              <a:tr h="436525">
                <a:tc>
                  <a:txBody>
                    <a:bodyPr/>
                    <a:lstStyle/>
                    <a:p>
                      <a:r>
                        <a:rPr lang="en-US" b="0" dirty="0" smtClean="0">
                          <a:effectLst/>
                          <a:latin typeface="Trebuchet MS" panose="020B0603020202020204" pitchFamily="34" charset="0"/>
                        </a:rPr>
                        <a:t>No. of submitted projects</a:t>
                      </a:r>
                      <a:endParaRPr lang="en-US" b="0" dirty="0">
                        <a:effectLst/>
                        <a:latin typeface="Trebuchet MS" panose="020B0603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effectLst/>
                          <a:latin typeface="Trebuchet MS" panose="020B0603020202020204" pitchFamily="34" charset="0"/>
                        </a:rPr>
                        <a:t>855</a:t>
                      </a:r>
                      <a:endParaRPr lang="en-US" b="0" dirty="0">
                        <a:effectLst/>
                        <a:latin typeface="Trebuchet MS" panose="020B0603020202020204" pitchFamily="34" charset="0"/>
                      </a:endParaRPr>
                    </a:p>
                  </a:txBody>
                  <a:tcPr/>
                </a:tc>
                <a:extLst>
                  <a:ext uri="{0D108BD9-81ED-4DB2-BD59-A6C34878D82A}">
                    <a16:rowId xmlns:a16="http://schemas.microsoft.com/office/drawing/2014/main" val="873468887"/>
                  </a:ext>
                </a:extLst>
              </a:tr>
              <a:tr h="436525">
                <a:tc>
                  <a:txBody>
                    <a:bodyPr/>
                    <a:lstStyle/>
                    <a:p>
                      <a:r>
                        <a:rPr lang="en-US" b="0" dirty="0" smtClean="0">
                          <a:effectLst/>
                          <a:latin typeface="Trebuchet MS" panose="020B0603020202020204" pitchFamily="34" charset="0"/>
                        </a:rPr>
                        <a:t>No. of projects in evaluation</a:t>
                      </a:r>
                      <a:endParaRPr lang="en-US" b="0" dirty="0">
                        <a:effectLst/>
                        <a:latin typeface="Trebuchet MS" panose="020B0603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effectLst/>
                          <a:latin typeface="Trebuchet MS" panose="020B0603020202020204" pitchFamily="34" charset="0"/>
                        </a:rPr>
                        <a:t>0</a:t>
                      </a:r>
                      <a:endParaRPr lang="en-US" b="0" dirty="0">
                        <a:effectLst/>
                        <a:latin typeface="Trebuchet MS" panose="020B0603020202020204" pitchFamily="34" charset="0"/>
                      </a:endParaRPr>
                    </a:p>
                  </a:txBody>
                  <a:tcPr/>
                </a:tc>
                <a:extLst>
                  <a:ext uri="{0D108BD9-81ED-4DB2-BD59-A6C34878D82A}">
                    <a16:rowId xmlns:a16="http://schemas.microsoft.com/office/drawing/2014/main" val="1499742998"/>
                  </a:ext>
                </a:extLst>
              </a:tr>
              <a:tr h="252908">
                <a:tc>
                  <a:txBody>
                    <a:bodyPr/>
                    <a:lstStyle/>
                    <a:p>
                      <a:r>
                        <a:rPr lang="en-US" dirty="0">
                          <a:effectLst/>
                          <a:latin typeface="Trebuchet MS" panose="020B0603020202020204" pitchFamily="34" charset="0"/>
                        </a:rPr>
                        <a:t>No. and value of selected projects</a:t>
                      </a:r>
                    </a:p>
                  </a:txBody>
                  <a:tcPr anchor="ctr"/>
                </a:tc>
                <a:tc>
                  <a:txBody>
                    <a:bodyPr/>
                    <a:lstStyle/>
                    <a:p>
                      <a:pPr algn="l"/>
                      <a:r>
                        <a:rPr lang="en-US" dirty="0">
                          <a:effectLst/>
                          <a:latin typeface="Trebuchet MS" panose="020B0603020202020204" pitchFamily="34" charset="0"/>
                        </a:rPr>
                        <a:t>199 (</a:t>
                      </a:r>
                      <a:r>
                        <a:rPr lang="en-US" dirty="0" smtClean="0">
                          <a:effectLst/>
                          <a:latin typeface="Trebuchet MS" panose="020B0603020202020204" pitchFamily="34" charset="0"/>
                        </a:rPr>
                        <a:t>322,006,242.56 </a:t>
                      </a:r>
                      <a:r>
                        <a:rPr lang="en-US" dirty="0">
                          <a:effectLst/>
                          <a:latin typeface="Trebuchet MS" panose="020B0603020202020204" pitchFamily="34" charset="0"/>
                        </a:rPr>
                        <a:t>euro)</a:t>
                      </a:r>
                    </a:p>
                  </a:txBody>
                  <a:tcPr anchor="ctr"/>
                </a:tc>
                <a:extLst>
                  <a:ext uri="{0D108BD9-81ED-4DB2-BD59-A6C34878D82A}">
                    <a16:rowId xmlns:a16="http://schemas.microsoft.com/office/drawing/2014/main" val="1621390923"/>
                  </a:ext>
                </a:extLst>
              </a:tr>
              <a:tr h="436525">
                <a:tc>
                  <a:txBody>
                    <a:bodyPr/>
                    <a:lstStyle/>
                    <a:p>
                      <a:r>
                        <a:rPr lang="en-US" dirty="0">
                          <a:effectLst/>
                          <a:latin typeface="Trebuchet MS" panose="020B0603020202020204" pitchFamily="34" charset="0"/>
                        </a:rPr>
                        <a:t>No. and value of contracted projects</a:t>
                      </a:r>
                    </a:p>
                  </a:txBody>
                  <a:tcPr anchor="ctr"/>
                </a:tc>
                <a:tc>
                  <a:txBody>
                    <a:bodyPr/>
                    <a:lstStyle/>
                    <a:p>
                      <a:pPr algn="l"/>
                      <a:r>
                        <a:rPr lang="en-US" dirty="0" smtClean="0">
                          <a:effectLst/>
                          <a:latin typeface="Trebuchet MS" panose="020B0603020202020204" pitchFamily="34" charset="0"/>
                        </a:rPr>
                        <a:t>172 (275,025,271.02 euro)</a:t>
                      </a:r>
                      <a:endParaRPr lang="en-US" dirty="0">
                        <a:effectLst/>
                        <a:latin typeface="Trebuchet MS" panose="020B0603020202020204" pitchFamily="34" charset="0"/>
                      </a:endParaRPr>
                    </a:p>
                  </a:txBody>
                  <a:tcPr anchor="ctr"/>
                </a:tc>
                <a:extLst>
                  <a:ext uri="{0D108BD9-81ED-4DB2-BD59-A6C34878D82A}">
                    <a16:rowId xmlns:a16="http://schemas.microsoft.com/office/drawing/2014/main" val="1736088007"/>
                  </a:ext>
                </a:extLst>
              </a:tr>
              <a:tr h="436525">
                <a:tc>
                  <a:txBody>
                    <a:bodyPr/>
                    <a:lstStyle/>
                    <a:p>
                      <a:r>
                        <a:rPr lang="en-US" dirty="0">
                          <a:effectLst/>
                          <a:latin typeface="Trebuchet MS" panose="020B0603020202020204" pitchFamily="34" charset="0"/>
                        </a:rPr>
                        <a:t>No. and value of projects in implementation</a:t>
                      </a:r>
                    </a:p>
                  </a:txBody>
                  <a:tcPr anchor="ctr"/>
                </a:tc>
                <a:tc>
                  <a:txBody>
                    <a:bodyPr/>
                    <a:lstStyle/>
                    <a:p>
                      <a:pPr algn="l"/>
                      <a:r>
                        <a:rPr lang="en-US" dirty="0" smtClean="0">
                          <a:effectLst/>
                          <a:latin typeface="Trebuchet MS" panose="020B0603020202020204" pitchFamily="34" charset="0"/>
                        </a:rPr>
                        <a:t>66 (189,821,598.02 </a:t>
                      </a:r>
                      <a:r>
                        <a:rPr lang="en-US" dirty="0" smtClean="0">
                          <a:effectLst/>
                          <a:latin typeface="Trebuchet MS" panose="020B0603020202020204" pitchFamily="34" charset="0"/>
                        </a:rPr>
                        <a:t>euro)</a:t>
                      </a:r>
                      <a:endParaRPr lang="en-US" dirty="0">
                        <a:effectLst/>
                        <a:latin typeface="Trebuchet MS" panose="020B0603020202020204" pitchFamily="34" charset="0"/>
                      </a:endParaRPr>
                    </a:p>
                  </a:txBody>
                  <a:tcPr anchor="ctr"/>
                </a:tc>
                <a:extLst>
                  <a:ext uri="{0D108BD9-81ED-4DB2-BD59-A6C34878D82A}">
                    <a16:rowId xmlns:a16="http://schemas.microsoft.com/office/drawing/2014/main" val="1400047882"/>
                  </a:ext>
                </a:extLst>
              </a:tr>
              <a:tr h="436525">
                <a:tc>
                  <a:txBody>
                    <a:bodyPr/>
                    <a:lstStyle/>
                    <a:p>
                      <a:r>
                        <a:rPr lang="en-US" dirty="0">
                          <a:solidFill>
                            <a:schemeClr val="tx1"/>
                          </a:solidFill>
                          <a:effectLst/>
                          <a:latin typeface="Trebuchet MS" panose="020B0603020202020204" pitchFamily="34" charset="0"/>
                        </a:rPr>
                        <a:t>Value of submitted reimbursement claims</a:t>
                      </a:r>
                    </a:p>
                  </a:txBody>
                  <a:tcPr anchor="ctr"/>
                </a:tc>
                <a:tc>
                  <a:txBody>
                    <a:bodyPr/>
                    <a:lstStyle/>
                    <a:p>
                      <a:pPr algn="l"/>
                      <a:r>
                        <a:rPr lang="en-US" smtClean="0">
                          <a:solidFill>
                            <a:schemeClr val="tx1"/>
                          </a:solidFill>
                          <a:effectLst/>
                          <a:latin typeface="Trebuchet MS" panose="020B0603020202020204" pitchFamily="34" charset="0"/>
                        </a:rPr>
                        <a:t>120,627,891.51</a:t>
                      </a:r>
                      <a:r>
                        <a:rPr lang="en-US" baseline="0" smtClean="0">
                          <a:solidFill>
                            <a:schemeClr val="tx1"/>
                          </a:solidFill>
                          <a:effectLst/>
                          <a:latin typeface="Trebuchet MS" panose="020B0603020202020204" pitchFamily="34" charset="0"/>
                        </a:rPr>
                        <a:t> </a:t>
                      </a:r>
                      <a:r>
                        <a:rPr lang="en-US" smtClean="0">
                          <a:solidFill>
                            <a:schemeClr val="tx1"/>
                          </a:solidFill>
                          <a:effectLst/>
                          <a:latin typeface="Trebuchet MS" panose="020B0603020202020204" pitchFamily="34" charset="0"/>
                        </a:rPr>
                        <a:t>euro</a:t>
                      </a:r>
                      <a:endParaRPr lang="en-US" dirty="0">
                        <a:solidFill>
                          <a:schemeClr val="tx1"/>
                        </a:solidFill>
                        <a:effectLst/>
                        <a:latin typeface="Trebuchet MS" panose="020B0603020202020204" pitchFamily="34" charset="0"/>
                      </a:endParaRPr>
                    </a:p>
                  </a:txBody>
                  <a:tcPr anchor="ctr"/>
                </a:tc>
                <a:extLst>
                  <a:ext uri="{0D108BD9-81ED-4DB2-BD59-A6C34878D82A}">
                    <a16:rowId xmlns:a16="http://schemas.microsoft.com/office/drawing/2014/main" val="3656840098"/>
                  </a:ext>
                </a:extLst>
              </a:tr>
              <a:tr h="436525">
                <a:tc>
                  <a:txBody>
                    <a:bodyPr/>
                    <a:lstStyle/>
                    <a:p>
                      <a:r>
                        <a:rPr lang="en-US" b="0" dirty="0" smtClean="0">
                          <a:solidFill>
                            <a:schemeClr val="tx1"/>
                          </a:solidFill>
                          <a:effectLst/>
                          <a:latin typeface="Trebuchet MS" panose="020B0603020202020204" pitchFamily="34" charset="0"/>
                        </a:rPr>
                        <a:t>Absorption rate (percent and value ERDF)	</a:t>
                      </a:r>
                      <a:endParaRPr lang="en-US" b="0" dirty="0">
                        <a:solidFill>
                          <a:schemeClr val="tx1"/>
                        </a:solidFill>
                        <a:effectLst/>
                        <a:latin typeface="Trebuchet MS" panose="020B0603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solidFill>
                            <a:schemeClr val="tx1"/>
                          </a:solidFill>
                          <a:effectLst/>
                          <a:latin typeface="Trebuchet MS" panose="020B0603020202020204" pitchFamily="34" charset="0"/>
                        </a:rPr>
                        <a:t>37.9% (</a:t>
                      </a:r>
                      <a:r>
                        <a:rPr lang="en-US" b="0" dirty="0" smtClean="0">
                          <a:solidFill>
                            <a:schemeClr val="tx1"/>
                          </a:solidFill>
                          <a:effectLst/>
                          <a:latin typeface="Trebuchet MS" panose="020B0603020202020204" pitchFamily="34" charset="0"/>
                        </a:rPr>
                        <a:t>81,770,427.2 </a:t>
                      </a:r>
                      <a:r>
                        <a:rPr lang="en-US" b="0" dirty="0" smtClean="0">
                          <a:solidFill>
                            <a:schemeClr val="tx1"/>
                          </a:solidFill>
                          <a:effectLst/>
                          <a:latin typeface="Trebuchet MS" panose="020B0603020202020204" pitchFamily="34" charset="0"/>
                        </a:rPr>
                        <a:t>euro)</a:t>
                      </a:r>
                    </a:p>
                  </a:txBody>
                  <a:tcPr/>
                </a:tc>
                <a:extLst>
                  <a:ext uri="{0D108BD9-81ED-4DB2-BD59-A6C34878D82A}">
                    <a16:rowId xmlns:a16="http://schemas.microsoft.com/office/drawing/2014/main" val="3655399236"/>
                  </a:ext>
                </a:extLst>
              </a:tr>
              <a:tr h="436525">
                <a:tc>
                  <a:txBody>
                    <a:bodyPr/>
                    <a:lstStyle/>
                    <a:p>
                      <a:r>
                        <a:rPr lang="en-US" b="0" dirty="0" smtClean="0">
                          <a:effectLst/>
                          <a:latin typeface="Trebuchet MS" panose="020B0603020202020204" pitchFamily="34" charset="0"/>
                        </a:rPr>
                        <a:t>No. of finalized projects</a:t>
                      </a:r>
                      <a:endParaRPr lang="en-US" b="0" dirty="0">
                        <a:effectLst/>
                        <a:latin typeface="Trebuchet MS" panose="020B0603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kern="1200" dirty="0" smtClean="0">
                          <a:solidFill>
                            <a:schemeClr val="tx1"/>
                          </a:solidFill>
                          <a:effectLst/>
                          <a:latin typeface="Trebuchet MS" panose="020B0603020202020204" pitchFamily="34" charset="0"/>
                          <a:ea typeface="+mn-ea"/>
                          <a:cs typeface="+mn-cs"/>
                        </a:rPr>
                        <a:t>103 (83,223,320.64 </a:t>
                      </a:r>
                      <a:r>
                        <a:rPr lang="en-US" sz="1800" b="0" i="0" kern="1200" dirty="0" smtClean="0">
                          <a:solidFill>
                            <a:schemeClr val="tx1"/>
                          </a:solidFill>
                          <a:effectLst/>
                          <a:latin typeface="Trebuchet MS" panose="020B0603020202020204" pitchFamily="34" charset="0"/>
                          <a:ea typeface="+mn-ea"/>
                          <a:cs typeface="+mn-cs"/>
                        </a:rPr>
                        <a:t>euro)</a:t>
                      </a:r>
                      <a:endParaRPr lang="en-US" b="0" dirty="0">
                        <a:effectLst/>
                        <a:latin typeface="Trebuchet MS" panose="020B0603020202020204" pitchFamily="34" charset="0"/>
                      </a:endParaRPr>
                    </a:p>
                  </a:txBody>
                  <a:tcPr/>
                </a:tc>
                <a:extLst>
                  <a:ext uri="{0D108BD9-81ED-4DB2-BD59-A6C34878D82A}">
                    <a16:rowId xmlns:a16="http://schemas.microsoft.com/office/drawing/2014/main" val="1795609519"/>
                  </a:ext>
                </a:extLst>
              </a:tr>
              <a:tr h="436525">
                <a:tc>
                  <a:txBody>
                    <a:bodyPr/>
                    <a:lstStyle/>
                    <a:p>
                      <a:r>
                        <a:rPr lang="en-US" b="0" dirty="0" smtClean="0">
                          <a:effectLst/>
                          <a:latin typeface="Trebuchet MS" panose="020B0603020202020204" pitchFamily="34" charset="0"/>
                        </a:rPr>
                        <a:t>No. of terminated projects</a:t>
                      </a:r>
                      <a:endParaRPr lang="en-US" b="0" dirty="0">
                        <a:effectLst/>
                        <a:latin typeface="Trebuchet MS" panose="020B0603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effectLst/>
                          <a:latin typeface="Trebuchet MS" panose="020B0603020202020204" pitchFamily="34" charset="0"/>
                        </a:rPr>
                        <a:t>3 (1,980,352.36 euro)</a:t>
                      </a:r>
                      <a:endParaRPr lang="en-US" b="0" dirty="0">
                        <a:effectLst/>
                        <a:latin typeface="Trebuchet MS" panose="020B0603020202020204" pitchFamily="34" charset="0"/>
                      </a:endParaRPr>
                    </a:p>
                  </a:txBody>
                  <a:tcPr/>
                </a:tc>
                <a:extLst>
                  <a:ext uri="{0D108BD9-81ED-4DB2-BD59-A6C34878D82A}">
                    <a16:rowId xmlns:a16="http://schemas.microsoft.com/office/drawing/2014/main" val="3061594280"/>
                  </a:ext>
                </a:extLst>
              </a:tr>
            </a:tbl>
          </a:graphicData>
        </a:graphic>
      </p:graphicFrame>
      <p:sp>
        <p:nvSpPr>
          <p:cNvPr id="4" name="Date Placeholder 3"/>
          <p:cNvSpPr>
            <a:spLocks noGrp="1"/>
          </p:cNvSpPr>
          <p:nvPr>
            <p:ph type="dt" sz="half" idx="10"/>
          </p:nvPr>
        </p:nvSpPr>
        <p:spPr>
          <a:xfrm>
            <a:off x="3505199" y="1593767"/>
            <a:ext cx="2133600" cy="365125"/>
          </a:xfrm>
        </p:spPr>
        <p:txBody>
          <a:bodyPr/>
          <a:lstStyle/>
          <a:p>
            <a:pPr>
              <a:defRPr/>
            </a:pPr>
            <a:r>
              <a:rPr lang="en-US" b="1" dirty="0" smtClean="0">
                <a:solidFill>
                  <a:schemeClr val="tx1"/>
                </a:solidFill>
              </a:rPr>
              <a:t>30.11.2020</a:t>
            </a:r>
            <a:endParaRPr lang="en-US" b="1" dirty="0">
              <a:solidFill>
                <a:schemeClr val="tx1"/>
              </a:solidFill>
            </a:endParaRPr>
          </a:p>
        </p:txBody>
      </p:sp>
    </p:spTree>
    <p:extLst>
      <p:ext uri="{BB962C8B-B14F-4D97-AF65-F5344CB8AC3E}">
        <p14:creationId xmlns:p14="http://schemas.microsoft.com/office/powerpoint/2010/main" val="13397423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3"/>
          <p:cNvSpPr>
            <a:spLocks noGrp="1"/>
          </p:cNvSpPr>
          <p:nvPr>
            <p:ph type="dt" sz="half" idx="10"/>
          </p:nvPr>
        </p:nvSpPr>
        <p:spPr>
          <a:xfrm>
            <a:off x="3505198" y="1369187"/>
            <a:ext cx="2133600" cy="365125"/>
          </a:xfrm>
        </p:spPr>
        <p:txBody>
          <a:bodyPr/>
          <a:lstStyle/>
          <a:p>
            <a:pPr algn="ctr">
              <a:defRPr/>
            </a:pPr>
            <a:r>
              <a:rPr lang="en-US" b="1" dirty="0" smtClean="0">
                <a:solidFill>
                  <a:schemeClr val="tx1"/>
                </a:solidFill>
              </a:rPr>
              <a:t>By 30.11.2020</a:t>
            </a:r>
            <a:endParaRPr lang="en-US" b="1" dirty="0">
              <a:solidFill>
                <a:schemeClr val="tx1"/>
              </a:solidFill>
            </a:endParaRPr>
          </a:p>
        </p:txBody>
      </p:sp>
      <p:pic>
        <p:nvPicPr>
          <p:cNvPr id="8" name="Picture 7"/>
          <p:cNvPicPr>
            <a:picLocks noChangeAspect="1"/>
          </p:cNvPicPr>
          <p:nvPr/>
        </p:nvPicPr>
        <p:blipFill>
          <a:blip r:embed="rId2"/>
          <a:stretch>
            <a:fillRect/>
          </a:stretch>
        </p:blipFill>
        <p:spPr>
          <a:xfrm>
            <a:off x="389790" y="228600"/>
            <a:ext cx="3420152" cy="902286"/>
          </a:xfrm>
          <a:prstGeom prst="rect">
            <a:avLst/>
          </a:prstGeom>
        </p:spPr>
      </p:pic>
      <p:pic>
        <p:nvPicPr>
          <p:cNvPr id="9" name="Picture 8"/>
          <p:cNvPicPr>
            <a:picLocks noChangeAspect="1"/>
          </p:cNvPicPr>
          <p:nvPr/>
        </p:nvPicPr>
        <p:blipFill>
          <a:blip r:embed="rId3"/>
          <a:stretch>
            <a:fillRect/>
          </a:stretch>
        </p:blipFill>
        <p:spPr>
          <a:xfrm>
            <a:off x="273947" y="5843207"/>
            <a:ext cx="8596105" cy="798645"/>
          </a:xfrm>
          <a:prstGeom prst="rect">
            <a:avLst/>
          </a:prstGeom>
        </p:spPr>
      </p:pic>
      <p:graphicFrame>
        <p:nvGraphicFramePr>
          <p:cNvPr id="10" name="Chart 9"/>
          <p:cNvGraphicFramePr>
            <a:graphicFrameLocks/>
          </p:cNvGraphicFramePr>
          <p:nvPr>
            <p:extLst>
              <p:ext uri="{D42A27DB-BD31-4B8C-83A1-F6EECF244321}">
                <p14:modId xmlns:p14="http://schemas.microsoft.com/office/powerpoint/2010/main" val="1770648386"/>
              </p:ext>
            </p:extLst>
          </p:nvPr>
        </p:nvGraphicFramePr>
        <p:xfrm>
          <a:off x="1033667" y="1800684"/>
          <a:ext cx="7076661" cy="4042523"/>
        </p:xfrm>
        <a:graphic>
          <a:graphicData uri="http://schemas.openxmlformats.org/drawingml/2006/chart">
            <c:chart xmlns:c="http://schemas.openxmlformats.org/drawingml/2006/chart" xmlns:r="http://schemas.openxmlformats.org/officeDocument/2006/relationships" r:id="rId4"/>
          </a:graphicData>
        </a:graphic>
      </p:graphicFrame>
      <p:sp>
        <p:nvSpPr>
          <p:cNvPr id="11" name="Date Placeholder 3"/>
          <p:cNvSpPr txBox="1">
            <a:spLocks/>
          </p:cNvSpPr>
          <p:nvPr/>
        </p:nvSpPr>
        <p:spPr>
          <a:xfrm>
            <a:off x="3276600" y="2133600"/>
            <a:ext cx="2133600" cy="365125"/>
          </a:xfrm>
          <a:prstGeom prst="rect">
            <a:avLst/>
          </a:prstGeom>
        </p:spPr>
        <p:txBody>
          <a:bodyPr vert="horz" lIns="91440" tIns="45720" rIns="91440" bIns="45720" rtlCol="0" anchor="ctr"/>
          <a:lstStyle>
            <a:defPPr>
              <a:defRPr lang="en-US"/>
            </a:defPPr>
            <a:lvl1pPr algn="l" rtl="0" fontAlgn="auto">
              <a:spcBef>
                <a:spcPts val="0"/>
              </a:spcBef>
              <a:spcAft>
                <a:spcPts val="0"/>
              </a:spcAft>
              <a:defRPr sz="1200" kern="1200">
                <a:solidFill>
                  <a:schemeClr val="tx1">
                    <a:tint val="75000"/>
                  </a:schemeClr>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defRPr/>
            </a:pPr>
            <a:r>
              <a:rPr lang="en-US" b="1" dirty="0" smtClean="0">
                <a:solidFill>
                  <a:schemeClr val="tx1"/>
                </a:solidFill>
              </a:rPr>
              <a:t>Value contracted by Romanian Beneficiaries – 141.79 mil Euro</a:t>
            </a:r>
            <a:endParaRPr lang="en-US" b="1" dirty="0">
              <a:solidFill>
                <a:schemeClr val="tx1"/>
              </a:solidFill>
            </a:endParaRPr>
          </a:p>
        </p:txBody>
      </p:sp>
    </p:spTree>
    <p:extLst>
      <p:ext uri="{BB962C8B-B14F-4D97-AF65-F5344CB8AC3E}">
        <p14:creationId xmlns:p14="http://schemas.microsoft.com/office/powerpoint/2010/main" val="36833916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3"/>
          <p:cNvSpPr>
            <a:spLocks noGrp="1"/>
          </p:cNvSpPr>
          <p:nvPr>
            <p:ph type="dt" sz="half" idx="10"/>
          </p:nvPr>
        </p:nvSpPr>
        <p:spPr>
          <a:xfrm>
            <a:off x="3505198" y="1369187"/>
            <a:ext cx="2133600" cy="365125"/>
          </a:xfrm>
        </p:spPr>
        <p:txBody>
          <a:bodyPr/>
          <a:lstStyle/>
          <a:p>
            <a:pPr algn="ctr">
              <a:defRPr/>
            </a:pPr>
            <a:r>
              <a:rPr lang="en-US" b="1" dirty="0" smtClean="0">
                <a:solidFill>
                  <a:schemeClr val="tx1"/>
                </a:solidFill>
              </a:rPr>
              <a:t>By 30.11.2020</a:t>
            </a:r>
            <a:endParaRPr lang="en-US" b="1" dirty="0">
              <a:solidFill>
                <a:schemeClr val="tx1"/>
              </a:solidFill>
            </a:endParaRPr>
          </a:p>
        </p:txBody>
      </p:sp>
      <p:pic>
        <p:nvPicPr>
          <p:cNvPr id="8" name="Picture 7"/>
          <p:cNvPicPr>
            <a:picLocks noChangeAspect="1"/>
          </p:cNvPicPr>
          <p:nvPr/>
        </p:nvPicPr>
        <p:blipFill>
          <a:blip r:embed="rId2"/>
          <a:stretch>
            <a:fillRect/>
          </a:stretch>
        </p:blipFill>
        <p:spPr>
          <a:xfrm>
            <a:off x="389790" y="228600"/>
            <a:ext cx="3420152" cy="902286"/>
          </a:xfrm>
          <a:prstGeom prst="rect">
            <a:avLst/>
          </a:prstGeom>
        </p:spPr>
      </p:pic>
      <p:pic>
        <p:nvPicPr>
          <p:cNvPr id="9" name="Picture 8"/>
          <p:cNvPicPr>
            <a:picLocks noChangeAspect="1"/>
          </p:cNvPicPr>
          <p:nvPr/>
        </p:nvPicPr>
        <p:blipFill>
          <a:blip r:embed="rId3"/>
          <a:stretch>
            <a:fillRect/>
          </a:stretch>
        </p:blipFill>
        <p:spPr>
          <a:xfrm>
            <a:off x="273947" y="5843207"/>
            <a:ext cx="8596105" cy="798645"/>
          </a:xfrm>
          <a:prstGeom prst="rect">
            <a:avLst/>
          </a:prstGeom>
        </p:spPr>
      </p:pic>
      <p:graphicFrame>
        <p:nvGraphicFramePr>
          <p:cNvPr id="12" name="Chart 11"/>
          <p:cNvGraphicFramePr>
            <a:graphicFrameLocks/>
          </p:cNvGraphicFramePr>
          <p:nvPr>
            <p:extLst>
              <p:ext uri="{D42A27DB-BD31-4B8C-83A1-F6EECF244321}">
                <p14:modId xmlns:p14="http://schemas.microsoft.com/office/powerpoint/2010/main" val="2910178910"/>
              </p:ext>
            </p:extLst>
          </p:nvPr>
        </p:nvGraphicFramePr>
        <p:xfrm>
          <a:off x="685800" y="1928513"/>
          <a:ext cx="7848600" cy="3720493"/>
        </p:xfrm>
        <a:graphic>
          <a:graphicData uri="http://schemas.openxmlformats.org/drawingml/2006/chart">
            <c:chart xmlns:c="http://schemas.openxmlformats.org/drawingml/2006/chart" xmlns:r="http://schemas.openxmlformats.org/officeDocument/2006/relationships" r:id="rId4"/>
          </a:graphicData>
        </a:graphic>
      </p:graphicFrame>
      <p:sp>
        <p:nvSpPr>
          <p:cNvPr id="11" name="Date Placeholder 3"/>
          <p:cNvSpPr txBox="1">
            <a:spLocks/>
          </p:cNvSpPr>
          <p:nvPr/>
        </p:nvSpPr>
        <p:spPr>
          <a:xfrm>
            <a:off x="3276600" y="2133600"/>
            <a:ext cx="2133600" cy="365125"/>
          </a:xfrm>
          <a:prstGeom prst="rect">
            <a:avLst/>
          </a:prstGeom>
        </p:spPr>
        <p:txBody>
          <a:bodyPr vert="horz" lIns="91440" tIns="45720" rIns="91440" bIns="45720" rtlCol="0" anchor="ctr"/>
          <a:lstStyle>
            <a:defPPr>
              <a:defRPr lang="en-US"/>
            </a:defPPr>
            <a:lvl1pPr algn="l" rtl="0" fontAlgn="auto">
              <a:spcBef>
                <a:spcPts val="0"/>
              </a:spcBef>
              <a:spcAft>
                <a:spcPts val="0"/>
              </a:spcAft>
              <a:defRPr sz="1200" kern="1200">
                <a:solidFill>
                  <a:schemeClr val="tx1">
                    <a:tint val="75000"/>
                  </a:schemeClr>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defRPr/>
            </a:pPr>
            <a:r>
              <a:rPr lang="en-US" b="1" dirty="0" smtClean="0">
                <a:solidFill>
                  <a:schemeClr val="tx1"/>
                </a:solidFill>
              </a:rPr>
              <a:t>Value contracted by Bulgarian Beneficiaries – 133.24 mil Euro</a:t>
            </a:r>
            <a:endParaRPr lang="en-US" b="1" dirty="0">
              <a:solidFill>
                <a:schemeClr val="tx1"/>
              </a:solidFill>
            </a:endParaRPr>
          </a:p>
        </p:txBody>
      </p:sp>
    </p:spTree>
    <p:extLst>
      <p:ext uri="{BB962C8B-B14F-4D97-AF65-F5344CB8AC3E}">
        <p14:creationId xmlns:p14="http://schemas.microsoft.com/office/powerpoint/2010/main" val="11146497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7/01/2019</a:t>
            </a:r>
            <a:endParaRPr lang="en-US"/>
          </a:p>
        </p:txBody>
      </p:sp>
      <p:pic>
        <p:nvPicPr>
          <p:cNvPr id="8" name="Picture 7"/>
          <p:cNvPicPr>
            <a:picLocks noChangeAspect="1"/>
          </p:cNvPicPr>
          <p:nvPr/>
        </p:nvPicPr>
        <p:blipFill>
          <a:blip r:embed="rId2"/>
          <a:stretch>
            <a:fillRect/>
          </a:stretch>
        </p:blipFill>
        <p:spPr>
          <a:xfrm>
            <a:off x="273947" y="5843207"/>
            <a:ext cx="8596105" cy="798645"/>
          </a:xfrm>
          <a:prstGeom prst="rect">
            <a:avLst/>
          </a:prstGeom>
        </p:spPr>
      </p:pic>
      <p:pic>
        <p:nvPicPr>
          <p:cNvPr id="9" name="Picture 8"/>
          <p:cNvPicPr>
            <a:picLocks noChangeAspect="1"/>
          </p:cNvPicPr>
          <p:nvPr/>
        </p:nvPicPr>
        <p:blipFill>
          <a:blip r:embed="rId3"/>
          <a:stretch>
            <a:fillRect/>
          </a:stretch>
        </p:blipFill>
        <p:spPr>
          <a:xfrm>
            <a:off x="389790" y="228600"/>
            <a:ext cx="3420152" cy="902286"/>
          </a:xfrm>
          <a:prstGeom prst="rect">
            <a:avLst/>
          </a:prstGeom>
        </p:spPr>
      </p:pic>
      <p:graphicFrame>
        <p:nvGraphicFramePr>
          <p:cNvPr id="11" name="Chart 10"/>
          <p:cNvGraphicFramePr>
            <a:graphicFrameLocks/>
          </p:cNvGraphicFramePr>
          <p:nvPr>
            <p:extLst>
              <p:ext uri="{D42A27DB-BD31-4B8C-83A1-F6EECF244321}">
                <p14:modId xmlns:p14="http://schemas.microsoft.com/office/powerpoint/2010/main" val="3901518092"/>
              </p:ext>
            </p:extLst>
          </p:nvPr>
        </p:nvGraphicFramePr>
        <p:xfrm>
          <a:off x="685800" y="1644028"/>
          <a:ext cx="8229600" cy="3994771"/>
        </p:xfrm>
        <a:graphic>
          <a:graphicData uri="http://schemas.openxmlformats.org/drawingml/2006/chart">
            <c:chart xmlns:c="http://schemas.openxmlformats.org/drawingml/2006/chart" xmlns:r="http://schemas.openxmlformats.org/officeDocument/2006/relationships" r:id="rId4"/>
          </a:graphicData>
        </a:graphic>
      </p:graphicFrame>
      <p:sp>
        <p:nvSpPr>
          <p:cNvPr id="12" name="Date Placeholder 3"/>
          <p:cNvSpPr txBox="1">
            <a:spLocks/>
          </p:cNvSpPr>
          <p:nvPr/>
        </p:nvSpPr>
        <p:spPr>
          <a:xfrm>
            <a:off x="3505199" y="1278903"/>
            <a:ext cx="2133600" cy="365125"/>
          </a:xfrm>
          <a:prstGeom prst="rect">
            <a:avLst/>
          </a:prstGeom>
        </p:spPr>
        <p:txBody>
          <a:bodyPr vert="horz" lIns="91440" tIns="45720" rIns="91440" bIns="45720" rtlCol="0" anchor="ctr"/>
          <a:lstStyle>
            <a:defPPr>
              <a:defRPr lang="en-US"/>
            </a:defPPr>
            <a:lvl1pPr algn="l" rtl="0" fontAlgn="auto">
              <a:spcBef>
                <a:spcPts val="0"/>
              </a:spcBef>
              <a:spcAft>
                <a:spcPts val="0"/>
              </a:spcAft>
              <a:defRPr sz="1200" kern="1200">
                <a:solidFill>
                  <a:schemeClr val="tx1">
                    <a:tint val="75000"/>
                  </a:schemeClr>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defRPr/>
            </a:pPr>
            <a:r>
              <a:rPr lang="en-US" b="1" dirty="0" smtClean="0">
                <a:solidFill>
                  <a:schemeClr val="tx1"/>
                </a:solidFill>
              </a:rPr>
              <a:t>By 30.11.2020</a:t>
            </a:r>
            <a:endParaRPr lang="en-US" b="1" dirty="0">
              <a:solidFill>
                <a:schemeClr val="tx1"/>
              </a:solidFill>
            </a:endParaRPr>
          </a:p>
        </p:txBody>
      </p:sp>
    </p:spTree>
    <p:extLst>
      <p:ext uri="{BB962C8B-B14F-4D97-AF65-F5344CB8AC3E}">
        <p14:creationId xmlns:p14="http://schemas.microsoft.com/office/powerpoint/2010/main" val="23561791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505200" y="1338195"/>
            <a:ext cx="5364852" cy="4904334"/>
          </a:xfrm>
        </p:spPr>
        <p:txBody>
          <a:bodyPr/>
          <a:lstStyle/>
          <a:p>
            <a:pPr marL="0" indent="0" algn="ctr">
              <a:buNone/>
              <a:defRPr/>
            </a:pPr>
            <a:r>
              <a:rPr lang="en-US" sz="2800" dirty="0" smtClean="0">
                <a:solidFill>
                  <a:schemeClr val="tx2"/>
                </a:solidFill>
                <a:latin typeface="Trebuchet MS" panose="020B0603020202020204" pitchFamily="34" charset="0"/>
              </a:rPr>
              <a:t> </a:t>
            </a:r>
            <a:r>
              <a:rPr lang="en-US" sz="2800" dirty="0" smtClean="0">
                <a:solidFill>
                  <a:schemeClr val="tx2"/>
                </a:solidFill>
                <a:effectLst>
                  <a:outerShdw blurRad="38100" dist="38100" dir="2700000" algn="tl">
                    <a:srgbClr val="000000">
                      <a:alpha val="43137"/>
                    </a:srgbClr>
                  </a:outerShdw>
                </a:effectLst>
                <a:latin typeface="Trebuchet MS" panose="020B0603020202020204" pitchFamily="34" charset="0"/>
              </a:rPr>
              <a:t>Annual Implementation Report</a:t>
            </a:r>
            <a:r>
              <a:rPr lang="en-US" sz="2800" dirty="0" smtClean="0">
                <a:solidFill>
                  <a:schemeClr val="tx2"/>
                </a:solidFill>
                <a:latin typeface="Trebuchet MS" panose="020B0603020202020204" pitchFamily="34" charset="0"/>
              </a:rPr>
              <a:t> and</a:t>
            </a:r>
          </a:p>
          <a:p>
            <a:pPr marL="0" indent="0" algn="ctr">
              <a:buNone/>
              <a:defRPr/>
            </a:pPr>
            <a:r>
              <a:rPr lang="en-US" sz="2800" dirty="0" smtClean="0">
                <a:solidFill>
                  <a:schemeClr val="tx2"/>
                </a:solidFill>
                <a:effectLst>
                  <a:outerShdw blurRad="38100" dist="38100" dir="2700000" algn="tl">
                    <a:srgbClr val="000000">
                      <a:alpha val="43137"/>
                    </a:srgbClr>
                  </a:outerShdw>
                </a:effectLst>
                <a:latin typeface="Trebuchet MS" panose="020B0603020202020204" pitchFamily="34" charset="0"/>
              </a:rPr>
              <a:t>Citizen`s Summary </a:t>
            </a:r>
          </a:p>
          <a:p>
            <a:pPr marL="0" indent="0" algn="ctr">
              <a:buNone/>
              <a:defRPr/>
            </a:pPr>
            <a:r>
              <a:rPr lang="en-US" sz="2800" dirty="0" smtClean="0">
                <a:solidFill>
                  <a:schemeClr val="tx2"/>
                </a:solidFill>
                <a:latin typeface="Trebuchet MS" panose="020B0603020202020204" pitchFamily="34" charset="0"/>
              </a:rPr>
              <a:t>- Overview </a:t>
            </a:r>
            <a:r>
              <a:rPr lang="en-US" sz="2800" dirty="0">
                <a:solidFill>
                  <a:schemeClr val="tx2"/>
                </a:solidFill>
                <a:latin typeface="Trebuchet MS" panose="020B0603020202020204" pitchFamily="34" charset="0"/>
              </a:rPr>
              <a:t>of the implementation </a:t>
            </a:r>
            <a:r>
              <a:rPr lang="en-US" sz="2800" dirty="0" smtClean="0">
                <a:solidFill>
                  <a:schemeClr val="tx2"/>
                </a:solidFill>
                <a:latin typeface="Trebuchet MS" panose="020B0603020202020204" pitchFamily="34" charset="0"/>
              </a:rPr>
              <a:t>of the priority axis, achievement </a:t>
            </a:r>
            <a:r>
              <a:rPr lang="en-US" sz="2800" dirty="0">
                <a:solidFill>
                  <a:schemeClr val="tx2"/>
                </a:solidFill>
                <a:latin typeface="Trebuchet MS" panose="020B0603020202020204" pitchFamily="34" charset="0"/>
              </a:rPr>
              <a:t>of output and results indicators, financial data</a:t>
            </a:r>
            <a:r>
              <a:rPr lang="en-GB" sz="2800" dirty="0" smtClean="0">
                <a:solidFill>
                  <a:schemeClr val="tx2"/>
                </a:solidFill>
                <a:latin typeface="Trebuchet MS" panose="020B0603020202020204" pitchFamily="34" charset="0"/>
              </a:rPr>
              <a:t>, </a:t>
            </a:r>
            <a:r>
              <a:rPr lang="en-US" sz="2800" dirty="0" smtClean="0">
                <a:solidFill>
                  <a:schemeClr val="tx2"/>
                </a:solidFill>
                <a:latin typeface="Trebuchet MS" panose="020B0603020202020204" pitchFamily="34" charset="0"/>
              </a:rPr>
              <a:t>smart, sustainable and inclusive growth, </a:t>
            </a:r>
            <a:r>
              <a:rPr lang="en-GB" sz="2800" dirty="0" smtClean="0">
                <a:solidFill>
                  <a:schemeClr val="tx2"/>
                </a:solidFill>
                <a:latin typeface="Trebuchet MS" panose="020B0603020202020204" pitchFamily="34" charset="0"/>
              </a:rPr>
              <a:t>horizontal aspects, EUSDR and communication </a:t>
            </a:r>
            <a:r>
              <a:rPr lang="en-GB" sz="2800" dirty="0" err="1" smtClean="0">
                <a:solidFill>
                  <a:schemeClr val="tx2"/>
                </a:solidFill>
                <a:latin typeface="Trebuchet MS" panose="020B0603020202020204" pitchFamily="34" charset="0"/>
              </a:rPr>
              <a:t>etc</a:t>
            </a:r>
            <a:endParaRPr lang="en-GB" sz="2800" dirty="0" smtClean="0">
              <a:solidFill>
                <a:schemeClr val="tx2"/>
              </a:solidFill>
              <a:latin typeface="Trebuchet MS" panose="020B0603020202020204" pitchFamily="34" charset="0"/>
            </a:endParaRPr>
          </a:p>
        </p:txBody>
      </p:sp>
      <p:sp>
        <p:nvSpPr>
          <p:cNvPr id="7" name="Rectangle 1"/>
          <p:cNvSpPr>
            <a:spLocks noGrp="1" noChangeArrowheads="1"/>
          </p:cNvSpPr>
          <p:nvPr>
            <p:ph type="title"/>
          </p:nvPr>
        </p:nvSpPr>
        <p:spPr>
          <a:xfrm>
            <a:off x="304800" y="152400"/>
            <a:ext cx="8534400" cy="52884"/>
          </a:xfrm>
        </p:spPr>
        <p:txBody>
          <a:bodyPr/>
          <a:lstStyle/>
          <a:p>
            <a:pPr>
              <a:tabLst>
                <a:tab pos="588963" algn="l"/>
              </a:tabLst>
              <a:defRPr/>
            </a:pPr>
            <a:r>
              <a:rPr lang="en-US" sz="2400" b="1" i="1" dirty="0" smtClean="0">
                <a:solidFill>
                  <a:srgbClr val="158920"/>
                </a:solidFill>
                <a:effectLst>
                  <a:outerShdw blurRad="38100" dist="38100" dir="2700000" algn="tl">
                    <a:srgbClr val="C0C0C0"/>
                  </a:outerShdw>
                </a:effectLst>
                <a:latin typeface="Trebuchet MS" pitchFamily="34" charset="0"/>
                <a:ea typeface="+mn-ea"/>
                <a:cs typeface="Arial" charset="0"/>
              </a:rPr>
              <a:t> </a:t>
            </a:r>
            <a:br>
              <a:rPr lang="en-US" sz="2400" b="1" i="1" dirty="0" smtClean="0">
                <a:solidFill>
                  <a:srgbClr val="158920"/>
                </a:solidFill>
                <a:effectLst>
                  <a:outerShdw blurRad="38100" dist="38100" dir="2700000" algn="tl">
                    <a:srgbClr val="C0C0C0"/>
                  </a:outerShdw>
                </a:effectLst>
                <a:latin typeface="Trebuchet MS" pitchFamily="34" charset="0"/>
                <a:ea typeface="+mn-ea"/>
                <a:cs typeface="Arial" charset="0"/>
              </a:rPr>
            </a:br>
            <a:r>
              <a:rPr lang="en-US" sz="2400" b="1" i="1" dirty="0" smtClean="0">
                <a:solidFill>
                  <a:srgbClr val="158920"/>
                </a:solidFill>
                <a:effectLst>
                  <a:outerShdw blurRad="38100" dist="38100" dir="2700000" algn="tl">
                    <a:srgbClr val="C0C0C0"/>
                  </a:outerShdw>
                </a:effectLst>
                <a:latin typeface="Trebuchet MS" pitchFamily="34" charset="0"/>
                <a:ea typeface="+mn-ea"/>
                <a:cs typeface="Arial" charset="0"/>
              </a:rPr>
              <a:t/>
            </a:r>
            <a:br>
              <a:rPr lang="en-US" sz="2400" b="1" i="1" dirty="0" smtClean="0">
                <a:solidFill>
                  <a:srgbClr val="158920"/>
                </a:solidFill>
                <a:effectLst>
                  <a:outerShdw blurRad="38100" dist="38100" dir="2700000" algn="tl">
                    <a:srgbClr val="C0C0C0"/>
                  </a:outerShdw>
                </a:effectLst>
                <a:latin typeface="Trebuchet MS" pitchFamily="34" charset="0"/>
                <a:ea typeface="+mn-ea"/>
                <a:cs typeface="Arial" charset="0"/>
              </a:rPr>
            </a:br>
            <a:r>
              <a:rPr lang="en-US" sz="2400" b="1" i="1" dirty="0" smtClean="0">
                <a:solidFill>
                  <a:srgbClr val="158920"/>
                </a:solidFill>
                <a:effectLst>
                  <a:outerShdw blurRad="38100" dist="38100" dir="2700000" algn="tl">
                    <a:srgbClr val="C0C0C0"/>
                  </a:outerShdw>
                </a:effectLst>
                <a:latin typeface="Trebuchet MS" pitchFamily="34" charset="0"/>
                <a:ea typeface="+mn-ea"/>
                <a:cs typeface="Arial" charset="0"/>
              </a:rPr>
              <a:t/>
            </a:r>
            <a:br>
              <a:rPr lang="en-US" sz="2400" b="1" i="1" dirty="0" smtClean="0">
                <a:solidFill>
                  <a:srgbClr val="158920"/>
                </a:solidFill>
                <a:effectLst>
                  <a:outerShdw blurRad="38100" dist="38100" dir="2700000" algn="tl">
                    <a:srgbClr val="C0C0C0"/>
                  </a:outerShdw>
                </a:effectLst>
                <a:latin typeface="Trebuchet MS" pitchFamily="34" charset="0"/>
                <a:ea typeface="+mn-ea"/>
                <a:cs typeface="Arial" charset="0"/>
              </a:rPr>
            </a:br>
            <a:endParaRPr lang="ro-RO" sz="3600" b="1" u="sng" dirty="0" smtClean="0">
              <a:solidFill>
                <a:srgbClr val="008000"/>
              </a:solidFill>
              <a:latin typeface="Trebuchet MS" pitchFamily="34" charset="0"/>
              <a:cs typeface="Times New Roman" pitchFamily="18" charset="0"/>
            </a:endParaRPr>
          </a:p>
        </p:txBody>
      </p:sp>
      <p:pic>
        <p:nvPicPr>
          <p:cNvPr id="9" name="Picture 8"/>
          <p:cNvPicPr>
            <a:picLocks noChangeAspect="1"/>
          </p:cNvPicPr>
          <p:nvPr/>
        </p:nvPicPr>
        <p:blipFill>
          <a:blip r:embed="rId2"/>
          <a:stretch>
            <a:fillRect/>
          </a:stretch>
        </p:blipFill>
        <p:spPr>
          <a:xfrm>
            <a:off x="389790" y="228600"/>
            <a:ext cx="3420152" cy="902286"/>
          </a:xfrm>
          <a:prstGeom prst="rect">
            <a:avLst/>
          </a:prstGeom>
        </p:spPr>
      </p:pic>
      <p:pic>
        <p:nvPicPr>
          <p:cNvPr id="3" name="Picture 2"/>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533400" y="1066800"/>
            <a:ext cx="4846294" cy="4475250"/>
          </a:xfrm>
          <a:prstGeom prst="rect">
            <a:avLst/>
          </a:prstGeom>
        </p:spPr>
      </p:pic>
      <p:pic>
        <p:nvPicPr>
          <p:cNvPr id="8" name="Picture 7"/>
          <p:cNvPicPr>
            <a:picLocks noChangeAspect="1"/>
          </p:cNvPicPr>
          <p:nvPr/>
        </p:nvPicPr>
        <p:blipFill>
          <a:blip r:embed="rId5"/>
          <a:stretch>
            <a:fillRect/>
          </a:stretch>
        </p:blipFill>
        <p:spPr>
          <a:xfrm>
            <a:off x="273947" y="5843207"/>
            <a:ext cx="8596105" cy="798645"/>
          </a:xfrm>
          <a:prstGeom prst="rect">
            <a:avLst/>
          </a:prstGeom>
        </p:spPr>
      </p:pic>
    </p:spTree>
    <p:extLst>
      <p:ext uri="{BB962C8B-B14F-4D97-AF65-F5344CB8AC3E}">
        <p14:creationId xmlns:p14="http://schemas.microsoft.com/office/powerpoint/2010/main" val="4126772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389790" y="228600"/>
            <a:ext cx="3420152" cy="902286"/>
          </a:xfrm>
          <a:prstGeom prst="rect">
            <a:avLst/>
          </a:prstGeom>
        </p:spPr>
      </p:pic>
      <p:pic>
        <p:nvPicPr>
          <p:cNvPr id="1026" name="Picture 2" descr="Imagini pentru where"/>
          <p:cNvPicPr>
            <a:picLocks noChangeAspect="1" noChangeArrowheads="1"/>
          </p:cNvPicPr>
          <p:nvPr/>
        </p:nvPicPr>
        <p:blipFill>
          <a:blip r:embed="rId3" cstate="print">
            <a:duotone>
              <a:schemeClr val="accent1">
                <a:shade val="45000"/>
                <a:satMod val="135000"/>
              </a:schemeClr>
              <a:prstClr val="white"/>
            </a:duotone>
            <a:extLst>
              <a:ext uri="{BEBA8EAE-BF5A-486C-A8C5-ECC9F3942E4B}">
                <a14:imgProps xmlns:a14="http://schemas.microsoft.com/office/drawing/2010/main">
                  <a14:imgLayer r:embed="rId4">
                    <a14:imgEffect>
                      <a14:backgroundRemoval t="1333" b="98000" l="3340" r="96475">
                        <a14:foregroundMark x1="33024" y1="56667" x2="33024" y2="56667"/>
                        <a14:foregroundMark x1="50093" y1="53333" x2="50093" y2="53333"/>
                        <a14:foregroundMark x1="60111" y1="45000" x2="60111" y2="45000"/>
                        <a14:foregroundMark x1="70872" y1="38333" x2="70872" y2="38333"/>
                        <a14:foregroundMark x1="91280" y1="24000" x2="91280" y2="24000"/>
                        <a14:foregroundMark x1="87384" y1="43000" x2="87384" y2="43000"/>
                      </a14:backgroundRemoval>
                    </a14:imgEffect>
                  </a14:imgLayer>
                </a14:imgProps>
              </a:ext>
              <a:ext uri="{28A0092B-C50C-407E-A947-70E740481C1C}">
                <a14:useLocalDpi xmlns:a14="http://schemas.microsoft.com/office/drawing/2010/main" val="0"/>
              </a:ext>
            </a:extLst>
          </a:blip>
          <a:srcRect/>
          <a:stretch>
            <a:fillRect/>
          </a:stretch>
        </p:blipFill>
        <p:spPr bwMode="auto">
          <a:xfrm rot="20616005">
            <a:off x="4298285" y="248375"/>
            <a:ext cx="1842397" cy="1025453"/>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5040816" y="1072411"/>
            <a:ext cx="2941896" cy="369332"/>
          </a:xfrm>
          <a:prstGeom prst="rect">
            <a:avLst/>
          </a:prstGeom>
        </p:spPr>
        <p:txBody>
          <a:bodyPr wrap="none">
            <a:spAutoFit/>
          </a:bodyPr>
          <a:lstStyle/>
          <a:p>
            <a:r>
              <a:rPr lang="en-US" dirty="0">
                <a:hlinkClick r:id="rId5"/>
              </a:rPr>
              <a:t>http://</a:t>
            </a:r>
            <a:r>
              <a:rPr lang="en-US" dirty="0" smtClean="0">
                <a:hlinkClick r:id="rId5"/>
              </a:rPr>
              <a:t>www.interregrobg.eu</a:t>
            </a:r>
            <a:r>
              <a:rPr lang="ro-RO" dirty="0" smtClean="0"/>
              <a:t> </a:t>
            </a:r>
            <a:endParaRPr lang="en-US" dirty="0"/>
          </a:p>
        </p:txBody>
      </p:sp>
      <p:pic>
        <p:nvPicPr>
          <p:cNvPr id="14" name="Picture 13"/>
          <p:cNvPicPr>
            <a:picLocks noChangeAspect="1"/>
          </p:cNvPicPr>
          <p:nvPr/>
        </p:nvPicPr>
        <p:blipFill>
          <a:blip r:embed="rId6"/>
          <a:stretch>
            <a:fillRect/>
          </a:stretch>
        </p:blipFill>
        <p:spPr>
          <a:xfrm>
            <a:off x="24384" y="5791200"/>
            <a:ext cx="8596105" cy="798645"/>
          </a:xfrm>
          <a:prstGeom prst="rect">
            <a:avLst/>
          </a:prstGeom>
        </p:spPr>
      </p:pic>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9790" y="1365481"/>
            <a:ext cx="8348598" cy="4548116"/>
          </a:xfrm>
          <a:prstGeom prst="rect">
            <a:avLst/>
          </a:prstGeom>
        </p:spPr>
      </p:pic>
    </p:spTree>
    <p:extLst>
      <p:ext uri="{BB962C8B-B14F-4D97-AF65-F5344CB8AC3E}">
        <p14:creationId xmlns:p14="http://schemas.microsoft.com/office/powerpoint/2010/main" val="31795741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solidFill>
                  <a:schemeClr val="tx2"/>
                </a:solidFill>
                <a:latin typeface="Trebuchet MS" panose="020B0603020202020204" pitchFamily="34" charset="0"/>
                <a:ea typeface="+mn-ea"/>
                <a:cs typeface="+mn-cs"/>
              </a:rPr>
              <a:t>Joint Secretariat </a:t>
            </a:r>
          </a:p>
        </p:txBody>
      </p:sp>
      <p:sp>
        <p:nvSpPr>
          <p:cNvPr id="3" name="Content Placeholder 2"/>
          <p:cNvSpPr>
            <a:spLocks noGrp="1"/>
          </p:cNvSpPr>
          <p:nvPr>
            <p:ph idx="1"/>
          </p:nvPr>
        </p:nvSpPr>
        <p:spPr>
          <a:xfrm>
            <a:off x="478536" y="1150937"/>
            <a:ext cx="8229600" cy="4525963"/>
          </a:xfrm>
        </p:spPr>
        <p:txBody>
          <a:bodyPr/>
          <a:lstStyle/>
          <a:p>
            <a:pPr algn="ctr"/>
            <a:r>
              <a:rPr lang="en-US" sz="2800" dirty="0">
                <a:solidFill>
                  <a:schemeClr val="tx2"/>
                </a:solidFill>
                <a:latin typeface="Trebuchet MS" panose="020B0603020202020204" pitchFamily="34" charset="0"/>
              </a:rPr>
              <a:t>an independent body, </a:t>
            </a:r>
            <a:r>
              <a:rPr lang="en-US" sz="2800" dirty="0" smtClean="0">
                <a:solidFill>
                  <a:schemeClr val="tx2"/>
                </a:solidFill>
                <a:latin typeface="Trebuchet MS" panose="020B0603020202020204" pitchFamily="34" charset="0"/>
              </a:rPr>
              <a:t>guaranteeing </a:t>
            </a:r>
            <a:r>
              <a:rPr lang="en-US" sz="2800" dirty="0">
                <a:solidFill>
                  <a:schemeClr val="tx2"/>
                </a:solidFill>
                <a:latin typeface="Trebuchet MS" panose="020B0603020202020204" pitchFamily="34" charset="0"/>
              </a:rPr>
              <a:t>the impartiality of the Programme implementation. </a:t>
            </a:r>
          </a:p>
          <a:p>
            <a:pPr algn="ctr"/>
            <a:r>
              <a:rPr lang="en-US" sz="2800" dirty="0">
                <a:solidFill>
                  <a:schemeClr val="tx2"/>
                </a:solidFill>
                <a:latin typeface="Trebuchet MS" panose="020B0603020202020204" pitchFamily="34" charset="0"/>
              </a:rPr>
              <a:t>According to Article 23(2) ETC Regulation, the JS is assisting the </a:t>
            </a:r>
            <a:r>
              <a:rPr lang="en-US" sz="2800" dirty="0" smtClean="0">
                <a:solidFill>
                  <a:schemeClr val="tx2"/>
                </a:solidFill>
                <a:latin typeface="Trebuchet MS" panose="020B0603020202020204" pitchFamily="34" charset="0"/>
              </a:rPr>
              <a:t>MA, </a:t>
            </a:r>
            <a:r>
              <a:rPr lang="en-US" sz="2800" dirty="0">
                <a:solidFill>
                  <a:schemeClr val="tx2"/>
                </a:solidFill>
                <a:latin typeface="Trebuchet MS" panose="020B0603020202020204" pitchFamily="34" charset="0"/>
              </a:rPr>
              <a:t>the MC </a:t>
            </a:r>
            <a:r>
              <a:rPr lang="en-US" sz="2800" dirty="0" smtClean="0">
                <a:solidFill>
                  <a:schemeClr val="tx2"/>
                </a:solidFill>
                <a:latin typeface="Trebuchet MS" panose="020B0603020202020204" pitchFamily="34" charset="0"/>
              </a:rPr>
              <a:t>and the (potential) beneficiaries in </a:t>
            </a:r>
            <a:r>
              <a:rPr lang="en-US" sz="2800" dirty="0">
                <a:solidFill>
                  <a:schemeClr val="tx2"/>
                </a:solidFill>
                <a:latin typeface="Trebuchet MS" panose="020B0603020202020204" pitchFamily="34" charset="0"/>
              </a:rPr>
              <a:t>carrying out their respective functions and provide relevant information on the Programme. </a:t>
            </a:r>
          </a:p>
          <a:p>
            <a:endParaRPr lang="en-US" dirty="0"/>
          </a:p>
        </p:txBody>
      </p:sp>
      <p:sp>
        <p:nvSpPr>
          <p:cNvPr id="4" name="Date Placeholder 3"/>
          <p:cNvSpPr>
            <a:spLocks noGrp="1"/>
          </p:cNvSpPr>
          <p:nvPr>
            <p:ph type="dt" sz="half" idx="10"/>
          </p:nvPr>
        </p:nvSpPr>
        <p:spPr/>
        <p:txBody>
          <a:bodyPr/>
          <a:lstStyle/>
          <a:p>
            <a:pPr>
              <a:defRPr/>
            </a:pPr>
            <a:r>
              <a:rPr lang="en-US" smtClean="0"/>
              <a:t>7/01/2019</a:t>
            </a:r>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24200" y="4291844"/>
            <a:ext cx="3599543" cy="2362200"/>
          </a:xfrm>
          <a:prstGeom prst="rect">
            <a:avLst/>
          </a:prstGeom>
        </p:spPr>
      </p:pic>
      <p:pic>
        <p:nvPicPr>
          <p:cNvPr id="6" name="Picture 5"/>
          <p:cNvPicPr>
            <a:picLocks noChangeAspect="1"/>
          </p:cNvPicPr>
          <p:nvPr/>
        </p:nvPicPr>
        <p:blipFill>
          <a:blip r:embed="rId3"/>
          <a:stretch>
            <a:fillRect/>
          </a:stretch>
        </p:blipFill>
        <p:spPr>
          <a:xfrm>
            <a:off x="273947" y="5843207"/>
            <a:ext cx="8596105" cy="798645"/>
          </a:xfrm>
          <a:prstGeom prst="rect">
            <a:avLst/>
          </a:prstGeom>
        </p:spPr>
      </p:pic>
      <p:pic>
        <p:nvPicPr>
          <p:cNvPr id="8" name="Picture 7"/>
          <p:cNvPicPr>
            <a:picLocks noChangeAspect="1"/>
          </p:cNvPicPr>
          <p:nvPr/>
        </p:nvPicPr>
        <p:blipFill>
          <a:blip r:embed="rId4"/>
          <a:stretch>
            <a:fillRect/>
          </a:stretch>
        </p:blipFill>
        <p:spPr>
          <a:xfrm>
            <a:off x="389790" y="228600"/>
            <a:ext cx="2599553" cy="685800"/>
          </a:xfrm>
          <a:prstGeom prst="rect">
            <a:avLst/>
          </a:prstGeom>
        </p:spPr>
      </p:pic>
    </p:spTree>
    <p:extLst>
      <p:ext uri="{BB962C8B-B14F-4D97-AF65-F5344CB8AC3E}">
        <p14:creationId xmlns:p14="http://schemas.microsoft.com/office/powerpoint/2010/main" val="38887966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299" y="914400"/>
            <a:ext cx="8915400" cy="4525963"/>
          </a:xfrm>
        </p:spPr>
        <p:txBody>
          <a:bodyPr/>
          <a:lstStyle/>
          <a:p>
            <a:pPr marL="0" indent="0" algn="ctr">
              <a:spcBef>
                <a:spcPts val="1200"/>
              </a:spcBef>
              <a:spcAft>
                <a:spcPts val="1200"/>
              </a:spcAft>
              <a:buNone/>
            </a:pPr>
            <a:r>
              <a:rPr lang="en-US" sz="2800" dirty="0">
                <a:solidFill>
                  <a:schemeClr val="tx2"/>
                </a:solidFill>
                <a:latin typeface="Trebuchet MS" panose="020B0603020202020204" pitchFamily="34" charset="0"/>
              </a:rPr>
              <a:t>The </a:t>
            </a:r>
            <a:r>
              <a:rPr lang="en-US" sz="2800" dirty="0">
                <a:solidFill>
                  <a:schemeClr val="tx2"/>
                </a:solidFill>
                <a:effectLst>
                  <a:outerShdw blurRad="38100" dist="38100" dir="2700000" algn="tl">
                    <a:srgbClr val="000000">
                      <a:alpha val="43137"/>
                    </a:srgbClr>
                  </a:outerShdw>
                </a:effectLst>
                <a:latin typeface="Trebuchet MS" panose="020B0603020202020204" pitchFamily="34" charset="0"/>
              </a:rPr>
              <a:t>Managing Authority </a:t>
            </a:r>
            <a:r>
              <a:rPr lang="en-US" sz="2800" dirty="0">
                <a:solidFill>
                  <a:schemeClr val="tx2"/>
                </a:solidFill>
                <a:latin typeface="Trebuchet MS" panose="020B0603020202020204" pitchFamily="34" charset="0"/>
              </a:rPr>
              <a:t>bears the overall responsibility of the </a:t>
            </a:r>
            <a:r>
              <a:rPr lang="en-US" sz="2800" dirty="0" smtClean="0">
                <a:solidFill>
                  <a:schemeClr val="tx2"/>
                </a:solidFill>
                <a:latin typeface="Trebuchet MS" panose="020B0603020202020204" pitchFamily="34" charset="0"/>
              </a:rPr>
              <a:t>Programme and also, </a:t>
            </a:r>
            <a:r>
              <a:rPr lang="en-US" sz="2800" dirty="0">
                <a:solidFill>
                  <a:schemeClr val="tx2"/>
                </a:solidFill>
                <a:latin typeface="Trebuchet MS" panose="020B0603020202020204" pitchFamily="34" charset="0"/>
              </a:rPr>
              <a:t>has taken over the role of certifying expenditures</a:t>
            </a:r>
            <a:r>
              <a:rPr lang="en-US" sz="2800" dirty="0" smtClean="0">
                <a:solidFill>
                  <a:schemeClr val="tx2"/>
                </a:solidFill>
                <a:latin typeface="Trebuchet MS" panose="020B0603020202020204" pitchFamily="34" charset="0"/>
              </a:rPr>
              <a:t>.</a:t>
            </a:r>
          </a:p>
          <a:p>
            <a:pPr marL="0" indent="0" algn="ctr">
              <a:spcBef>
                <a:spcPts val="1200"/>
              </a:spcBef>
              <a:spcAft>
                <a:spcPts val="1200"/>
              </a:spcAft>
              <a:buNone/>
            </a:pPr>
            <a:r>
              <a:rPr lang="en-US" sz="2800" dirty="0" smtClean="0">
                <a:solidFill>
                  <a:schemeClr val="tx2"/>
                </a:solidFill>
                <a:latin typeface="Trebuchet MS" panose="020B0603020202020204" pitchFamily="34" charset="0"/>
              </a:rPr>
              <a:t>The </a:t>
            </a:r>
            <a:r>
              <a:rPr lang="en-US" sz="2800" dirty="0">
                <a:solidFill>
                  <a:schemeClr val="tx2"/>
                </a:solidFill>
                <a:effectLst>
                  <a:outerShdw blurRad="38100" dist="38100" dir="2700000" algn="tl">
                    <a:srgbClr val="000000">
                      <a:alpha val="43137"/>
                    </a:srgbClr>
                  </a:outerShdw>
                </a:effectLst>
                <a:latin typeface="Trebuchet MS" panose="020B0603020202020204" pitchFamily="34" charset="0"/>
              </a:rPr>
              <a:t>National Authority </a:t>
            </a:r>
            <a:r>
              <a:rPr lang="en-US" sz="2800" dirty="0">
                <a:solidFill>
                  <a:schemeClr val="tx2"/>
                </a:solidFill>
                <a:latin typeface="Trebuchet MS" panose="020B0603020202020204" pitchFamily="34" charset="0"/>
              </a:rPr>
              <a:t>is the Bulgarian counterpart of the Managing </a:t>
            </a:r>
            <a:r>
              <a:rPr lang="en-US" sz="2800" dirty="0" smtClean="0">
                <a:solidFill>
                  <a:schemeClr val="tx2"/>
                </a:solidFill>
                <a:latin typeface="Trebuchet MS" panose="020B0603020202020204" pitchFamily="34" charset="0"/>
              </a:rPr>
              <a:t>Authority.</a:t>
            </a:r>
          </a:p>
          <a:p>
            <a:pPr marL="0" indent="0" algn="ctr">
              <a:spcBef>
                <a:spcPts val="1200"/>
              </a:spcBef>
              <a:spcAft>
                <a:spcPts val="1200"/>
              </a:spcAft>
              <a:buNone/>
            </a:pPr>
            <a:r>
              <a:rPr lang="en-US" sz="2800" dirty="0" smtClean="0">
                <a:solidFill>
                  <a:schemeClr val="tx2"/>
                </a:solidFill>
                <a:latin typeface="Trebuchet MS" panose="020B0603020202020204" pitchFamily="34" charset="0"/>
              </a:rPr>
              <a:t>The </a:t>
            </a:r>
            <a:r>
              <a:rPr lang="en-US" sz="2800" dirty="0" smtClean="0">
                <a:solidFill>
                  <a:schemeClr val="tx2"/>
                </a:solidFill>
                <a:effectLst>
                  <a:outerShdw blurRad="38100" dist="38100" dir="2700000" algn="tl">
                    <a:srgbClr val="000000">
                      <a:alpha val="43137"/>
                    </a:srgbClr>
                  </a:outerShdw>
                </a:effectLst>
                <a:latin typeface="Trebuchet MS" panose="020B0603020202020204" pitchFamily="34" charset="0"/>
              </a:rPr>
              <a:t>Monitoring Committee </a:t>
            </a:r>
            <a:r>
              <a:rPr lang="en-US" sz="2800" dirty="0">
                <a:solidFill>
                  <a:schemeClr val="tx2"/>
                </a:solidFill>
                <a:latin typeface="Trebuchet MS" panose="020B0603020202020204" pitchFamily="34" charset="0"/>
              </a:rPr>
              <a:t>is formed of representatives at national, regional and local level from both countries, supervises the Programme and is responsible for its strategic decisions. The chairmanship alternates between the two Member States on a yearly basis.</a:t>
            </a:r>
          </a:p>
        </p:txBody>
      </p:sp>
      <p:sp>
        <p:nvSpPr>
          <p:cNvPr id="4" name="Date Placeholder 3"/>
          <p:cNvSpPr>
            <a:spLocks noGrp="1"/>
          </p:cNvSpPr>
          <p:nvPr>
            <p:ph type="dt" sz="half" idx="10"/>
          </p:nvPr>
        </p:nvSpPr>
        <p:spPr/>
        <p:txBody>
          <a:bodyPr/>
          <a:lstStyle/>
          <a:p>
            <a:pPr>
              <a:defRPr/>
            </a:pPr>
            <a:r>
              <a:rPr lang="en-US" smtClean="0"/>
              <a:t>7/01/2019</a:t>
            </a:r>
            <a:endParaRPr lang="en-US"/>
          </a:p>
        </p:txBody>
      </p:sp>
      <p:pic>
        <p:nvPicPr>
          <p:cNvPr id="6" name="Picture 5"/>
          <p:cNvPicPr>
            <a:picLocks noChangeAspect="1"/>
          </p:cNvPicPr>
          <p:nvPr/>
        </p:nvPicPr>
        <p:blipFill>
          <a:blip r:embed="rId2"/>
          <a:stretch>
            <a:fillRect/>
          </a:stretch>
        </p:blipFill>
        <p:spPr>
          <a:xfrm>
            <a:off x="273947" y="5843207"/>
            <a:ext cx="8596105" cy="798645"/>
          </a:xfrm>
          <a:prstGeom prst="rect">
            <a:avLst/>
          </a:prstGeom>
        </p:spPr>
      </p:pic>
      <p:pic>
        <p:nvPicPr>
          <p:cNvPr id="5" name="Picture 4"/>
          <p:cNvPicPr>
            <a:picLocks noChangeAspect="1"/>
          </p:cNvPicPr>
          <p:nvPr/>
        </p:nvPicPr>
        <p:blipFill>
          <a:blip r:embed="rId3"/>
          <a:stretch>
            <a:fillRect/>
          </a:stretch>
        </p:blipFill>
        <p:spPr>
          <a:xfrm>
            <a:off x="389790" y="228600"/>
            <a:ext cx="2658210" cy="701275"/>
          </a:xfrm>
          <a:prstGeom prst="rect">
            <a:avLst/>
          </a:prstGeom>
        </p:spPr>
      </p:pic>
    </p:spTree>
    <p:extLst>
      <p:ext uri="{BB962C8B-B14F-4D97-AF65-F5344CB8AC3E}">
        <p14:creationId xmlns:p14="http://schemas.microsoft.com/office/powerpoint/2010/main" val="4007599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15560</TotalTime>
  <Words>423</Words>
  <Application>Microsoft Office PowerPoint</Application>
  <PresentationFormat>On-screen Show (4:3)</PresentationFormat>
  <Paragraphs>62</Paragraphs>
  <Slides>10</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Times New Roman</vt:lpstr>
      <vt:lpstr>Trebuchet MS</vt:lpstr>
      <vt:lpstr>Trebuchet MS</vt:lpstr>
      <vt:lpstr>Office Theme</vt:lpstr>
      <vt:lpstr>PowerPoint Presentation</vt:lpstr>
      <vt:lpstr>PowerPoint Presentation</vt:lpstr>
      <vt:lpstr>PowerPoint Presentation</vt:lpstr>
      <vt:lpstr>PowerPoint Presentation</vt:lpstr>
      <vt:lpstr>PowerPoint Presentation</vt:lpstr>
      <vt:lpstr>    </vt:lpstr>
      <vt:lpstr>PowerPoint Presentation</vt:lpstr>
      <vt:lpstr>Joint Secretariat </vt:lpstr>
      <vt:lpstr>PowerPoint Presentation</vt:lpstr>
      <vt:lpstr>CONTACT</vt:lpstr>
    </vt:vector>
  </TitlesOfParts>
  <Company>MRQ</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GL2</dc:title>
  <dc:creator>vmp</dc:creator>
  <cp:lastModifiedBy>Rasvan ZAMFIR</cp:lastModifiedBy>
  <cp:revision>1135</cp:revision>
  <cp:lastPrinted>2020-06-30T12:23:35Z</cp:lastPrinted>
  <dcterms:created xsi:type="dcterms:W3CDTF">2007-11-21T13:10:07Z</dcterms:created>
  <dcterms:modified xsi:type="dcterms:W3CDTF">2020-12-08T06:58:17Z</dcterms:modified>
</cp:coreProperties>
</file>