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447" r:id="rId2"/>
    <p:sldId id="451" r:id="rId3"/>
    <p:sldId id="454" r:id="rId4"/>
    <p:sldId id="456" r:id="rId5"/>
    <p:sldId id="411" r:id="rId6"/>
    <p:sldId id="453" r:id="rId7"/>
    <p:sldId id="455" r:id="rId8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wg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6"/>
    <a:srgbClr val="FC2812"/>
    <a:srgbClr val="C5C5C5"/>
    <a:srgbClr val="BCCF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76097" autoAdjust="0"/>
  </p:normalViewPr>
  <p:slideViewPr>
    <p:cSldViewPr>
      <p:cViewPr varScale="1">
        <p:scale>
          <a:sx n="66" d="100"/>
          <a:sy n="66" d="100"/>
        </p:scale>
        <p:origin x="1958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0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2460" y="-84"/>
      </p:cViewPr>
      <p:guideLst>
        <p:guide orient="horz" pos="3128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553" cy="495691"/>
          </a:xfrm>
          <a:prstGeom prst="rect">
            <a:avLst/>
          </a:prstGeom>
        </p:spPr>
        <p:txBody>
          <a:bodyPr vert="horz" lIns="91117" tIns="45559" rIns="91117" bIns="45559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533" y="1"/>
            <a:ext cx="2945553" cy="495691"/>
          </a:xfrm>
          <a:prstGeom prst="rect">
            <a:avLst/>
          </a:prstGeom>
        </p:spPr>
        <p:txBody>
          <a:bodyPr vert="horz" lIns="91117" tIns="45559" rIns="91117" bIns="45559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55070D7-6F45-4867-8562-F18679E49EE9}" type="datetimeFigureOut">
              <a:rPr lang="ro-RO"/>
              <a:pPr>
                <a:defRPr/>
              </a:pPr>
              <a:t>09.12.2020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0935"/>
            <a:ext cx="2945553" cy="495691"/>
          </a:xfrm>
          <a:prstGeom prst="rect">
            <a:avLst/>
          </a:prstGeom>
        </p:spPr>
        <p:txBody>
          <a:bodyPr vert="horz" lIns="91117" tIns="45559" rIns="91117" bIns="45559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533" y="9430935"/>
            <a:ext cx="2945553" cy="495691"/>
          </a:xfrm>
          <a:prstGeom prst="rect">
            <a:avLst/>
          </a:prstGeom>
        </p:spPr>
        <p:txBody>
          <a:bodyPr vert="horz" lIns="91117" tIns="45559" rIns="91117" bIns="45559" rtlCol="0" anchor="b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B18BE95-9A24-4AA0-A21D-6F5EBCB54953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26136251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553" cy="495691"/>
          </a:xfrm>
          <a:prstGeom prst="rect">
            <a:avLst/>
          </a:prstGeom>
        </p:spPr>
        <p:txBody>
          <a:bodyPr vert="horz" lIns="91117" tIns="45559" rIns="91117" bIns="45559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533" y="1"/>
            <a:ext cx="2945553" cy="495691"/>
          </a:xfrm>
          <a:prstGeom prst="rect">
            <a:avLst/>
          </a:prstGeom>
        </p:spPr>
        <p:txBody>
          <a:bodyPr vert="horz" lIns="91117" tIns="45559" rIns="91117" bIns="45559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1513F57D-D02A-4DF3-828D-8246D1119CE6}" type="datetimeFigureOut">
              <a:rPr lang="ro-RO"/>
              <a:pPr>
                <a:defRPr/>
              </a:pPr>
              <a:t>09.12.2020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17" tIns="45559" rIns="91117" bIns="45559" rtlCol="0" anchor="ctr"/>
          <a:lstStyle/>
          <a:p>
            <a:pPr lvl="0"/>
            <a:endParaRPr lang="ro-RO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132" y="4717066"/>
            <a:ext cx="5439412" cy="4466023"/>
          </a:xfrm>
          <a:prstGeom prst="rect">
            <a:avLst/>
          </a:prstGeom>
        </p:spPr>
        <p:txBody>
          <a:bodyPr vert="horz" lIns="91117" tIns="45559" rIns="91117" bIns="4555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ro-RO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935"/>
            <a:ext cx="2945553" cy="495691"/>
          </a:xfrm>
          <a:prstGeom prst="rect">
            <a:avLst/>
          </a:prstGeom>
        </p:spPr>
        <p:txBody>
          <a:bodyPr vert="horz" lIns="91117" tIns="45559" rIns="91117" bIns="45559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533" y="9430935"/>
            <a:ext cx="2945553" cy="495691"/>
          </a:xfrm>
          <a:prstGeom prst="rect">
            <a:avLst/>
          </a:prstGeom>
        </p:spPr>
        <p:txBody>
          <a:bodyPr vert="horz" lIns="91117" tIns="45559" rIns="91117" bIns="45559" rtlCol="0" anchor="b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0B04A4B7-F955-4CD1-A2AB-A0E9A51EB12E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85264013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79513" y="696913"/>
            <a:ext cx="4651375" cy="348773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8942851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6982507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5988" y="744538"/>
            <a:ext cx="4965700" cy="372427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endParaRPr lang="ro-RO" dirty="0" smtClean="0"/>
          </a:p>
        </p:txBody>
      </p:sp>
    </p:spTree>
    <p:extLst>
      <p:ext uri="{BB962C8B-B14F-4D97-AF65-F5344CB8AC3E}">
        <p14:creationId xmlns:p14="http://schemas.microsoft.com/office/powerpoint/2010/main" val="18281481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5988" y="744538"/>
            <a:ext cx="4965700" cy="372427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o-RO" dirty="0" smtClean="0"/>
          </a:p>
        </p:txBody>
      </p:sp>
    </p:spTree>
    <p:extLst>
      <p:ext uri="{BB962C8B-B14F-4D97-AF65-F5344CB8AC3E}">
        <p14:creationId xmlns:p14="http://schemas.microsoft.com/office/powerpoint/2010/main" val="11954781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5988" y="744538"/>
            <a:ext cx="4965700" cy="372427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5042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35539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01148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7EE49-B334-42FB-8B2B-8EA23E794D1F}" type="datetimeFigureOut">
              <a:rPr lang="en-US"/>
              <a:pPr>
                <a:defRPr/>
              </a:pPr>
              <a:t>12/9/2020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3A724-C9A4-4D8A-B51C-E0556B74FA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1BBBD-D0B9-43CA-B1D4-FF01DB57A5EF}" type="datetimeFigureOut">
              <a:rPr lang="en-US"/>
              <a:pPr>
                <a:defRPr/>
              </a:pPr>
              <a:t>12/9/2020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3D612-41B1-4A4D-82F0-4559A58C41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5E5BE-068A-43DC-B0FE-10C7ED041FBF}" type="datetimeFigureOut">
              <a:rPr lang="en-US"/>
              <a:pPr>
                <a:defRPr/>
              </a:pPr>
              <a:t>12/9/2020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5DB198-287B-45DF-841A-47D85C8859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D4B09-AB38-4386-BE00-3A3B2DA94E62}" type="datetimeFigureOut">
              <a:rPr lang="en-US"/>
              <a:pPr>
                <a:defRPr/>
              </a:pPr>
              <a:t>12/9/2020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A5E37-44CB-42F2-8E2E-23B311DCC0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4DD5F-F430-4084-9DA2-C8EEB8DC3A7B}" type="datetimeFigureOut">
              <a:rPr lang="en-US"/>
              <a:pPr>
                <a:defRPr/>
              </a:pPr>
              <a:t>12/9/2020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DAB04-5EC9-4E2F-839D-B67F822F31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A93F7-573A-4FDF-B1F4-51087175C1E2}" type="datetimeFigureOut">
              <a:rPr lang="en-US"/>
              <a:pPr>
                <a:defRPr/>
              </a:pPr>
              <a:t>12/9/2020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7CEB0A-6571-4138-A4A4-B863B1FF2C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6D615-AE49-4C8E-8E0F-671A9A4CF8CE}" type="datetimeFigureOut">
              <a:rPr lang="en-US"/>
              <a:pPr>
                <a:defRPr/>
              </a:pPr>
              <a:t>12/9/2020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6532D-B66C-4E23-B9A3-1CAD12B368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9CF08-5D30-443F-B3E0-4F851ED8A57E}" type="datetimeFigureOut">
              <a:rPr lang="en-US"/>
              <a:pPr>
                <a:defRPr/>
              </a:pPr>
              <a:t>12/9/2020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70BE1-0F57-414C-95EF-27C907EDFE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83669-06F3-4AA2-8DC4-AB5A70213BEB}" type="datetimeFigureOut">
              <a:rPr lang="en-US"/>
              <a:pPr>
                <a:defRPr/>
              </a:pPr>
              <a:t>12/9/2020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0CBBBA-B36D-4C95-B115-FF5CE8FE09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A2BB0-BE66-441C-A426-9BB3EDFA3111}" type="datetimeFigureOut">
              <a:rPr lang="en-US"/>
              <a:pPr>
                <a:defRPr/>
              </a:pPr>
              <a:t>12/9/2020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96C3E-548B-4066-9B4E-0E0B3BD01F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CA149-A2D3-4C09-90E2-62B6DE6F99F3}" type="datetimeFigureOut">
              <a:rPr lang="en-US"/>
              <a:pPr>
                <a:defRPr/>
              </a:pPr>
              <a:t>12/9/2020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6C329-397D-4E26-BF63-0361B7209D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047E911-CD16-44AC-A4AD-592B35027E3E}" type="datetimeFigureOut">
              <a:rPr lang="en-US"/>
              <a:pPr>
                <a:defRPr/>
              </a:pPr>
              <a:t>12/9/2020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E1F09D9-480D-4A86-93AE-D15555D61F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interregrobg.eu/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8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8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8.pn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8.pn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ChangeArrowheads="1"/>
          </p:cNvSpPr>
          <p:nvPr/>
        </p:nvSpPr>
        <p:spPr bwMode="auto">
          <a:xfrm>
            <a:off x="6858000" y="228600"/>
            <a:ext cx="1905000" cy="990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o-RO">
              <a:solidFill>
                <a:srgbClr val="000000"/>
              </a:solidFill>
            </a:endParaRPr>
          </a:p>
        </p:txBody>
      </p:sp>
      <p:sp>
        <p:nvSpPr>
          <p:cNvPr id="15362" name="Rectangle 3"/>
          <p:cNvSpPr>
            <a:spLocks noChangeArrowheads="1"/>
          </p:cNvSpPr>
          <p:nvPr/>
        </p:nvSpPr>
        <p:spPr bwMode="auto">
          <a:xfrm>
            <a:off x="152400" y="152400"/>
            <a:ext cx="1447800" cy="990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o-RO">
              <a:solidFill>
                <a:srgbClr val="000000"/>
              </a:solidFill>
            </a:endParaRPr>
          </a:p>
        </p:txBody>
      </p:sp>
      <p:sp>
        <p:nvSpPr>
          <p:cNvPr id="15363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o-RO">
              <a:solidFill>
                <a:srgbClr val="000000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724973" y="2157223"/>
            <a:ext cx="7772400" cy="1470025"/>
          </a:xfrm>
        </p:spPr>
        <p:txBody>
          <a:bodyPr/>
          <a:lstStyle/>
          <a:p>
            <a:r>
              <a:rPr lang="en-US" sz="2600" b="1" dirty="0" smtClean="0">
                <a:latin typeface="Trebuchet MS" panose="020B0603020202020204" pitchFamily="34" charset="0"/>
              </a:rPr>
              <a:t/>
            </a:r>
            <a:br>
              <a:rPr lang="en-US" sz="2600" b="1" dirty="0" smtClean="0">
                <a:latin typeface="Trebuchet MS" panose="020B0603020202020204" pitchFamily="34" charset="0"/>
              </a:rPr>
            </a:br>
            <a:endParaRPr lang="en-US" sz="2600" b="1" dirty="0">
              <a:latin typeface="Trebuchet MS" panose="020B0603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9673" y="2098911"/>
            <a:ext cx="8763000" cy="2666999"/>
          </a:xfrm>
        </p:spPr>
        <p:txBody>
          <a:bodyPr/>
          <a:lstStyle/>
          <a:p>
            <a:r>
              <a:rPr lang="en-US" sz="3800" b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Ethic</a:t>
            </a:r>
            <a:r>
              <a:rPr lang="ro-RO" sz="3800" b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s</a:t>
            </a:r>
            <a:r>
              <a:rPr lang="en-US" sz="3800" b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 </a:t>
            </a:r>
            <a:r>
              <a:rPr lang="en-US" sz="3800" b="1" dirty="0">
                <a:solidFill>
                  <a:srgbClr val="003366"/>
                </a:solidFill>
                <a:latin typeface="Trebuchet MS" panose="020B0603020202020204" pitchFamily="34" charset="0"/>
              </a:rPr>
              <a:t>and </a:t>
            </a:r>
            <a:r>
              <a:rPr lang="ro-RO" sz="3800" b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I</a:t>
            </a:r>
            <a:r>
              <a:rPr lang="en-US" sz="3800" b="1" dirty="0" err="1" smtClean="0">
                <a:solidFill>
                  <a:srgbClr val="003366"/>
                </a:solidFill>
                <a:latin typeface="Trebuchet MS" panose="020B0603020202020204" pitchFamily="34" charset="0"/>
              </a:rPr>
              <a:t>ntegrity</a:t>
            </a:r>
            <a:endParaRPr lang="en-US" sz="3800" b="1" dirty="0">
              <a:solidFill>
                <a:srgbClr val="003366"/>
              </a:solidFill>
              <a:latin typeface="Trebuchet MS" panose="020B0603020202020204" pitchFamily="34" charset="0"/>
            </a:endParaRPr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8311" y="232687"/>
            <a:ext cx="1447800" cy="1171575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673" y="236113"/>
            <a:ext cx="3421662" cy="90662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8172" y="263291"/>
            <a:ext cx="1606656" cy="1172212"/>
          </a:xfrm>
          <a:prstGeom prst="rect">
            <a:avLst/>
          </a:prstGeom>
        </p:spPr>
      </p:pic>
      <p:sp>
        <p:nvSpPr>
          <p:cNvPr id="14" name="Title 6"/>
          <p:cNvSpPr txBox="1">
            <a:spLocks/>
          </p:cNvSpPr>
          <p:nvPr/>
        </p:nvSpPr>
        <p:spPr bwMode="auto">
          <a:xfrm>
            <a:off x="1895911" y="5454463"/>
            <a:ext cx="5410200" cy="764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8</a:t>
            </a:r>
            <a:r>
              <a:rPr lang="en-US" sz="2400" b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th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 and 9</a:t>
            </a:r>
            <a:r>
              <a:rPr lang="en-US" sz="2400" b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th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 of December, 2020, Online</a:t>
            </a:r>
            <a:endParaRPr lang="ro-RO" sz="2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  <a:p>
            <a:r>
              <a:rPr lang="en-US" sz="2400" b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/>
            </a:r>
            <a:br>
              <a:rPr lang="en-US" sz="2400" b="1" dirty="0" smtClean="0">
                <a:solidFill>
                  <a:srgbClr val="003366"/>
                </a:solidFill>
                <a:latin typeface="Trebuchet MS" panose="020B0603020202020204" pitchFamily="34" charset="0"/>
              </a:rPr>
            </a:br>
            <a:r>
              <a:rPr lang="en-US" sz="2400" b="1" dirty="0" smtClean="0">
                <a:latin typeface="Trebuchet MS" panose="020B0603020202020204" pitchFamily="34" charset="0"/>
              </a:rPr>
              <a:t/>
            </a:r>
            <a:br>
              <a:rPr lang="en-US" sz="2400" b="1" dirty="0" smtClean="0">
                <a:latin typeface="Trebuchet MS" panose="020B0603020202020204" pitchFamily="34" charset="0"/>
              </a:rPr>
            </a:br>
            <a:r>
              <a:rPr lang="ro-RO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ea typeface="+mn-ea"/>
                <a:cs typeface="Arial" charset="0"/>
                <a:hlinkClick r:id="rId6"/>
              </a:rPr>
              <a:t>www.interregrobg.eu</a:t>
            </a:r>
            <a:r>
              <a:rPr lang="ro-RO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ea typeface="+mn-ea"/>
                <a:cs typeface="Arial" charset="0"/>
              </a:rPr>
              <a:t> </a:t>
            </a:r>
            <a:endParaRPr lang="en-US" sz="1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  <a:ea typeface="+mn-ea"/>
              <a:cs typeface="Arial" charset="0"/>
            </a:endParaRPr>
          </a:p>
          <a:p>
            <a:endParaRPr lang="en-US" sz="2400" b="1" dirty="0">
              <a:latin typeface="Trebuchet MS" panose="020B0603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24200" y="3273730"/>
            <a:ext cx="2889066" cy="128263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968" y="322984"/>
            <a:ext cx="914400" cy="896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7545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1070">
        <p15:prstTrans prst="peelOff"/>
      </p:transition>
    </mc:Choice>
    <mc:Fallback xmlns="">
      <p:transition spd="slow" advClick="0" advTm="107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832" y="5791200"/>
            <a:ext cx="1908175" cy="877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870" y="5715000"/>
            <a:ext cx="914400" cy="89621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7931" y="304800"/>
            <a:ext cx="3420152" cy="90228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384" y="537341"/>
            <a:ext cx="8643870" cy="613174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85800" y="2514600"/>
            <a:ext cx="7956707" cy="156966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The best way to gain </a:t>
            </a:r>
            <a:r>
              <a:rPr lang="en-US" sz="32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respect and trust </a:t>
            </a:r>
            <a:r>
              <a:rPr lang="en-US" sz="32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is to demonstrate ethics and integrity in </a:t>
            </a:r>
            <a:r>
              <a:rPr lang="en-US" sz="32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daily </a:t>
            </a:r>
            <a:r>
              <a:rPr lang="en-US" sz="32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practices.</a:t>
            </a:r>
            <a:endParaRPr lang="ro-RO" sz="3200" b="1" dirty="0">
              <a:solidFill>
                <a:srgbClr val="0033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2611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eaLnBrk="1" hangingPunct="1">
              <a:lnSpc>
                <a:spcPct val="150000"/>
              </a:lnSpc>
              <a:buNone/>
            </a:pPr>
            <a:endParaRPr lang="en-US" altLang="en-US" sz="2000" dirty="0"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 eaLnBrk="1" hangingPunct="1">
              <a:lnSpc>
                <a:spcPct val="150000"/>
              </a:lnSpc>
              <a:buNone/>
            </a:pPr>
            <a:endParaRPr lang="en-US" altLang="en-US" sz="2000" dirty="0"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1371600" lvl="3" indent="0" eaLnBrk="1" hangingPunct="1">
              <a:lnSpc>
                <a:spcPct val="150000"/>
              </a:lnSpc>
              <a:buNone/>
            </a:pPr>
            <a:endParaRPr lang="en-US" altLang="en-US" dirty="0" smtClean="0"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1371600" lvl="3" indent="0" eaLnBrk="1" hangingPunct="1">
              <a:lnSpc>
                <a:spcPct val="150000"/>
              </a:lnSpc>
              <a:buNone/>
            </a:pPr>
            <a:endParaRPr lang="en-US" altLang="en-US" dirty="0" smtClean="0"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684" y="5841539"/>
            <a:ext cx="1908175" cy="877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870" y="5715000"/>
            <a:ext cx="914400" cy="89621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52400" y="1319067"/>
            <a:ext cx="88392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Ethics</a:t>
            </a:r>
            <a:endParaRPr lang="en-US" sz="3200" b="1" i="1" dirty="0">
              <a:solidFill>
                <a:srgbClr val="003366"/>
              </a:solidFill>
              <a:latin typeface="Trebuchet MS" panose="020B0603020202020204" pitchFamily="34" charset="0"/>
            </a:endParaRPr>
          </a:p>
          <a:p>
            <a:pPr algn="ctr"/>
            <a:endParaRPr lang="ro-RO" sz="3200" b="1" i="1" dirty="0" smtClean="0">
              <a:solidFill>
                <a:srgbClr val="003366"/>
              </a:solidFill>
              <a:latin typeface="Trebuchet MS" panose="020B0603020202020204" pitchFamily="34" charset="0"/>
            </a:endParaRPr>
          </a:p>
          <a:p>
            <a:pPr algn="ctr"/>
            <a:r>
              <a:rPr lang="en-US" sz="3200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Rules </a:t>
            </a:r>
            <a:r>
              <a:rPr lang="en-US" sz="3200" b="1" i="1" dirty="0">
                <a:solidFill>
                  <a:srgbClr val="003366"/>
                </a:solidFill>
                <a:latin typeface="Trebuchet MS" panose="020B0603020202020204" pitchFamily="34" charset="0"/>
              </a:rPr>
              <a:t>or guidelines that establish what conduct is right and wrong for individuals and for groups. </a:t>
            </a:r>
          </a:p>
          <a:p>
            <a:pPr algn="ctr"/>
            <a:endParaRPr lang="en-US" sz="3200" b="1" i="1" dirty="0">
              <a:solidFill>
                <a:srgbClr val="003366"/>
              </a:solidFill>
              <a:latin typeface="Trebuchet MS" panose="020B0603020202020204" pitchFamily="34" charset="0"/>
            </a:endParaRPr>
          </a:p>
          <a:p>
            <a:pPr algn="ctr"/>
            <a:endParaRPr lang="en-US" sz="3200" b="1" i="1" dirty="0">
              <a:solidFill>
                <a:srgbClr val="003366"/>
              </a:solidFill>
              <a:latin typeface="Trebuchet MS" panose="020B0603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1783" y="334688"/>
            <a:ext cx="3420152" cy="90228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00603">
            <a:off x="4718710" y="3919773"/>
            <a:ext cx="3147713" cy="2223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23092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eaLnBrk="1" hangingPunct="1">
              <a:lnSpc>
                <a:spcPct val="150000"/>
              </a:lnSpc>
              <a:buNone/>
            </a:pPr>
            <a:endParaRPr lang="en-US" altLang="en-US" sz="2000" dirty="0"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 eaLnBrk="1" hangingPunct="1">
              <a:lnSpc>
                <a:spcPct val="150000"/>
              </a:lnSpc>
              <a:buNone/>
            </a:pPr>
            <a:endParaRPr lang="en-US" altLang="en-US" sz="2000" dirty="0"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1371600" lvl="3" indent="0" eaLnBrk="1" hangingPunct="1">
              <a:lnSpc>
                <a:spcPct val="150000"/>
              </a:lnSpc>
              <a:buNone/>
            </a:pPr>
            <a:endParaRPr lang="en-US" altLang="en-US" dirty="0" smtClean="0"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1371600" lvl="3" indent="0" eaLnBrk="1" hangingPunct="1">
              <a:lnSpc>
                <a:spcPct val="150000"/>
              </a:lnSpc>
              <a:buNone/>
            </a:pPr>
            <a:endParaRPr lang="en-US" altLang="en-US" dirty="0" smtClean="0"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684" y="5841539"/>
            <a:ext cx="1908175" cy="877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870" y="5715000"/>
            <a:ext cx="914400" cy="89621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29780" y="1879925"/>
            <a:ext cx="88392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200" b="1" i="1" dirty="0">
                <a:solidFill>
                  <a:srgbClr val="003366"/>
                </a:solidFill>
                <a:latin typeface="Trebuchet MS" panose="020B0603020202020204" pitchFamily="34" charset="0"/>
              </a:rPr>
              <a:t>E</a:t>
            </a:r>
            <a:r>
              <a:rPr lang="en-US" sz="3200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thics </a:t>
            </a:r>
            <a:r>
              <a:rPr lang="en-US" sz="3200" b="1" i="1" dirty="0">
                <a:solidFill>
                  <a:srgbClr val="003366"/>
                </a:solidFill>
                <a:latin typeface="Trebuchet MS" panose="020B0603020202020204" pitchFamily="34" charset="0"/>
              </a:rPr>
              <a:t>provides a framework for understanding and interpreting right and wrong in society.</a:t>
            </a:r>
          </a:p>
          <a:p>
            <a:pPr algn="ctr"/>
            <a:endParaRPr lang="en-US" sz="3200" b="1" i="1" dirty="0">
              <a:solidFill>
                <a:srgbClr val="003366"/>
              </a:solidFill>
              <a:latin typeface="Trebuchet MS" panose="020B0603020202020204" pitchFamily="34" charset="0"/>
            </a:endParaRPr>
          </a:p>
          <a:p>
            <a:pPr algn="ctr"/>
            <a:endParaRPr lang="en-US" sz="3200" b="1" i="1" dirty="0">
              <a:solidFill>
                <a:srgbClr val="003366"/>
              </a:solidFill>
              <a:latin typeface="Trebuchet MS" panose="020B0603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1783" y="334688"/>
            <a:ext cx="3420152" cy="90228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3581400"/>
            <a:ext cx="3962400" cy="2699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32987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684" y="5841539"/>
            <a:ext cx="1908175" cy="877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870" y="5715000"/>
            <a:ext cx="914400" cy="89621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52400" y="1524000"/>
            <a:ext cx="88392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Integrity</a:t>
            </a:r>
          </a:p>
          <a:p>
            <a:pPr algn="ctr"/>
            <a:endParaRPr lang="en-US" sz="3200" b="1" i="1" dirty="0">
              <a:solidFill>
                <a:srgbClr val="003366"/>
              </a:solidFill>
              <a:latin typeface="Trebuchet MS" panose="020B0603020202020204" pitchFamily="34" charset="0"/>
            </a:endParaRPr>
          </a:p>
          <a:p>
            <a:pPr algn="ctr"/>
            <a:r>
              <a:rPr lang="en-US" sz="3200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“is doing </a:t>
            </a:r>
            <a:r>
              <a:rPr lang="en-US" sz="3200" b="1" i="1" dirty="0">
                <a:solidFill>
                  <a:srgbClr val="003366"/>
                </a:solidFill>
                <a:latin typeface="Trebuchet MS" panose="020B0603020202020204" pitchFamily="34" charset="0"/>
              </a:rPr>
              <a:t>the right thing, even when no one is looking</a:t>
            </a:r>
            <a:r>
              <a:rPr lang="en-US" sz="3200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.”</a:t>
            </a:r>
          </a:p>
          <a:p>
            <a:pPr algn="ctr"/>
            <a:r>
              <a:rPr lang="en-US" sz="3200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  </a:t>
            </a:r>
          </a:p>
          <a:p>
            <a:pPr algn="ctr"/>
            <a:endParaRPr lang="en-US" sz="3200" b="1" i="1" dirty="0">
              <a:solidFill>
                <a:srgbClr val="003366"/>
              </a:solidFill>
              <a:latin typeface="Trebuchet MS" panose="020B0603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1783" y="334688"/>
            <a:ext cx="3420152" cy="902286"/>
          </a:xfrm>
          <a:prstGeom prst="rect">
            <a:avLst/>
          </a:prstGeom>
        </p:spPr>
      </p:pic>
      <p:pic>
        <p:nvPicPr>
          <p:cNvPr id="1028" name="Picture 4" descr="Îndoială, Decizia, Diavolul, Înger, Cer, Iad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563216"/>
            <a:ext cx="4572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77158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b="1" i="1" dirty="0" smtClean="0">
              <a:solidFill>
                <a:srgbClr val="003366"/>
              </a:solidFill>
              <a:latin typeface="Trebuchet MS" panose="020B0603020202020204" pitchFamily="34" charset="0"/>
            </a:endParaRPr>
          </a:p>
          <a:p>
            <a:pPr marL="0" indent="0" algn="ctr">
              <a:buNone/>
            </a:pPr>
            <a:r>
              <a:rPr lang="en-US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Acting </a:t>
            </a:r>
            <a:r>
              <a:rPr lang="en-US" b="1" i="1" dirty="0">
                <a:solidFill>
                  <a:srgbClr val="003366"/>
                </a:solidFill>
                <a:latin typeface="Trebuchet MS" panose="020B0603020202020204" pitchFamily="34" charset="0"/>
              </a:rPr>
              <a:t>with integrity means understanding, accepting, and choosing to live in accordance with one’s principles, which will include honesty, fairness, and decency. </a:t>
            </a:r>
            <a:endParaRPr lang="en-US" b="1" i="1" dirty="0" smtClean="0">
              <a:solidFill>
                <a:srgbClr val="003366"/>
              </a:solidFill>
              <a:latin typeface="Trebuchet MS" panose="020B0603020202020204" pitchFamily="34" charset="0"/>
            </a:endParaRPr>
          </a:p>
          <a:p>
            <a:pPr algn="ctr"/>
            <a:endParaRPr lang="en-US" b="1" i="1" dirty="0">
              <a:solidFill>
                <a:srgbClr val="003366"/>
              </a:solidFill>
              <a:latin typeface="Trebuchet MS" panose="020B0603020202020204" pitchFamily="34" charset="0"/>
            </a:endParaRP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684" y="5841539"/>
            <a:ext cx="1908175" cy="877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870" y="5715000"/>
            <a:ext cx="914400" cy="89621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1783" y="334688"/>
            <a:ext cx="3420152" cy="902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69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856311"/>
            <a:ext cx="1908175" cy="877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870" y="5715000"/>
            <a:ext cx="914400" cy="89621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1783" y="334688"/>
            <a:ext cx="3420152" cy="90228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52400" y="1524000"/>
            <a:ext cx="8839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Code of ethics</a:t>
            </a:r>
          </a:p>
          <a:p>
            <a:pPr algn="ctr"/>
            <a:endParaRPr lang="en-US" sz="1050" b="1" i="1" dirty="0">
              <a:solidFill>
                <a:srgbClr val="003366"/>
              </a:solidFill>
              <a:latin typeface="Trebuchet MS" panose="020B0603020202020204" pitchFamily="34" charset="0"/>
            </a:endParaRPr>
          </a:p>
          <a:p>
            <a:pPr algn="ctr"/>
            <a:r>
              <a:rPr lang="en-US" sz="3200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- a </a:t>
            </a:r>
            <a:r>
              <a:rPr lang="en-US" sz="3200" b="1" i="1" dirty="0">
                <a:solidFill>
                  <a:srgbClr val="003366"/>
                </a:solidFill>
                <a:latin typeface="Trebuchet MS" panose="020B0603020202020204" pitchFamily="34" charset="0"/>
              </a:rPr>
              <a:t>guide of principles designed to help </a:t>
            </a:r>
            <a:r>
              <a:rPr lang="en-US" sz="3200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you in conduct the project implementation honestly </a:t>
            </a:r>
            <a:r>
              <a:rPr lang="en-US" sz="3200" b="1" i="1" dirty="0">
                <a:solidFill>
                  <a:srgbClr val="003366"/>
                </a:solidFill>
                <a:latin typeface="Trebuchet MS" panose="020B0603020202020204" pitchFamily="34" charset="0"/>
              </a:rPr>
              <a:t>and with integrity. </a:t>
            </a:r>
          </a:p>
        </p:txBody>
      </p:sp>
      <p:pic>
        <p:nvPicPr>
          <p:cNvPr id="2050" name="Picture 2" descr="Misiunea, Viziunea, Valorile, Afaceri, Antrenor, Codul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841749"/>
            <a:ext cx="3048000" cy="1873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131859" y="5901498"/>
            <a:ext cx="54727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1400" b="1" dirty="0">
                <a:solidFill>
                  <a:srgbClr val="1F497D">
                    <a:lumMod val="75000"/>
                  </a:srgbClr>
                </a:solidFill>
                <a:latin typeface="Trebuchet MS" panose="020B0603020202020204" pitchFamily="34" charset="0"/>
              </a:rPr>
              <a:t>The content of this material does not necessarily represent the </a:t>
            </a:r>
          </a:p>
          <a:p>
            <a:pPr lvl="0" algn="ctr"/>
            <a:r>
              <a:rPr lang="it-IT" sz="1400" b="1" dirty="0">
                <a:solidFill>
                  <a:srgbClr val="1F497D">
                    <a:lumMod val="75000"/>
                  </a:srgbClr>
                </a:solidFill>
                <a:latin typeface="Trebuchet MS" panose="020B0603020202020204" pitchFamily="34" charset="0"/>
              </a:rPr>
              <a:t>official position of the European Union</a:t>
            </a:r>
            <a:endParaRPr lang="en-US" sz="14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5296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10314</TotalTime>
  <Words>150</Words>
  <Application>Microsoft Office PowerPoint</Application>
  <PresentationFormat>On-screen Show (4:3)</PresentationFormat>
  <Paragraphs>24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Trebuchet MS</vt:lpstr>
      <vt:lpstr>Office Theme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MRQ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GL2</dc:title>
  <dc:creator>vmp</dc:creator>
  <cp:lastModifiedBy>Mariya TSACHEVA</cp:lastModifiedBy>
  <cp:revision>997</cp:revision>
  <cp:lastPrinted>2020-06-30T12:12:26Z</cp:lastPrinted>
  <dcterms:created xsi:type="dcterms:W3CDTF">2007-11-21T13:10:07Z</dcterms:created>
  <dcterms:modified xsi:type="dcterms:W3CDTF">2020-12-09T11:51:55Z</dcterms:modified>
</cp:coreProperties>
</file>