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42" r:id="rId2"/>
    <p:sldId id="452" r:id="rId3"/>
    <p:sldId id="453" r:id="rId4"/>
    <p:sldId id="454" r:id="rId5"/>
    <p:sldId id="457" r:id="rId6"/>
    <p:sldId id="464" r:id="rId7"/>
    <p:sldId id="465" r:id="rId8"/>
    <p:sldId id="466" r:id="rId9"/>
    <p:sldId id="467" r:id="rId10"/>
    <p:sldId id="468" r:id="rId11"/>
    <p:sldId id="461" r:id="rId12"/>
    <p:sldId id="450" r:id="rId1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1" userDrawn="1">
          <p15:clr>
            <a:srgbClr val="A4A3A4"/>
          </p15:clr>
        </p15:guide>
        <p15:guide id="2" pos="2178" userDrawn="1">
          <p15:clr>
            <a:srgbClr val="A4A3A4"/>
          </p15:clr>
        </p15:guide>
        <p15:guide id="3" orient="horz" pos="3128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C2812"/>
    <a:srgbClr val="003366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394" autoAdjust="0"/>
  </p:normalViewPr>
  <p:slideViewPr>
    <p:cSldViewPr>
      <p:cViewPr varScale="1">
        <p:scale>
          <a:sx n="88" d="100"/>
          <a:sy n="88" d="100"/>
        </p:scale>
        <p:origin x="133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1"/>
        <p:guide pos="2178"/>
        <p:guide orient="horz" pos="3128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27.09.2021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1" y="4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27.09.2021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89" tIns="45547" rIns="91089" bIns="45547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6" y="4717070"/>
            <a:ext cx="5439413" cy="4466023"/>
          </a:xfrm>
          <a:prstGeom prst="rect">
            <a:avLst/>
          </a:prstGeom>
        </p:spPr>
        <p:txBody>
          <a:bodyPr vert="horz" lIns="91089" tIns="45547" rIns="91089" bIns="4554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1" y="9430937"/>
            <a:ext cx="2945554" cy="495692"/>
          </a:xfrm>
          <a:prstGeom prst="rect">
            <a:avLst/>
          </a:prstGeom>
        </p:spPr>
        <p:txBody>
          <a:bodyPr vert="horz" lIns="91089" tIns="45547" rIns="91089" bIns="455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2910639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95705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9448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47603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7099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56597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87335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04A4B7-F955-4CD1-A2AB-A0E9A51EB12E}" type="slidenum">
              <a:rPr lang="ro-RO" smtClean="0"/>
              <a:pPr>
                <a:defRPr/>
              </a:pPr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9345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terregrobg.eu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http://www.calarasicbc.ro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hyperlink" Target="http://www.interregrobg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www.interregrobg.eu/" TargetMode="Externa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1537734"/>
            <a:ext cx="822960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INTERREG V-A </a:t>
            </a:r>
            <a:endParaRPr lang="ro-RO" sz="3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Romania-Bulgaria</a:t>
            </a:r>
            <a:r>
              <a:rPr lang="ro-RO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Programme</a:t>
            </a:r>
          </a:p>
          <a:p>
            <a:pPr algn="ctr"/>
            <a:endParaRPr lang="ro-RO" sz="25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On the spot visit for promotion the project </a:t>
            </a:r>
          </a:p>
          <a:p>
            <a:pPr algn="ctr"/>
            <a:r>
              <a:rPr lang="en-US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ROBG-130, </a:t>
            </a:r>
            <a:r>
              <a:rPr lang="en-BZ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"</a:t>
            </a:r>
            <a:r>
              <a:rPr lang="en-US" sz="2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Development of the River Danube for better connectivity of the </a:t>
            </a:r>
            <a:r>
              <a:rPr lang="en-US" sz="25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Euroregion</a:t>
            </a:r>
            <a:r>
              <a:rPr lang="en-US" sz="2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Ruse-Giurgiu with Pan-European transport corridor №7</a:t>
            </a:r>
            <a:r>
              <a:rPr lang="en-BZ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"</a:t>
            </a:r>
            <a:endParaRPr lang="ro-RO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ro-RO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</a:t>
            </a:r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8th </a:t>
            </a:r>
            <a:r>
              <a:rPr lang="en-US" sz="25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September</a:t>
            </a:r>
            <a:r>
              <a:rPr lang="ro-RO" sz="25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21</a:t>
            </a:r>
            <a:r>
              <a:rPr lang="ro-RO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Ruse and online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276" y="226388"/>
            <a:ext cx="1606656" cy="1172212"/>
          </a:xfrm>
          <a:prstGeom prst="rect">
            <a:avLst/>
          </a:prstGeom>
        </p:spPr>
      </p:pic>
      <p:pic>
        <p:nvPicPr>
          <p:cNvPr id="19" name="Content Placeholder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9266" y="226388"/>
            <a:ext cx="14478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5826" y="5208372"/>
            <a:ext cx="2573440" cy="1172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5395" y="252202"/>
            <a:ext cx="986732" cy="9669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331524" y="6405699"/>
            <a:ext cx="256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hlinkClick r:id="rId8"/>
              </a:rPr>
              <a:t>www.interregrobg.eu</a:t>
            </a: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4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70">
        <p15:prstTrans prst="peelOff"/>
      </p:transition>
    </mc:Choice>
    <mc:Fallback xmlns="">
      <p:transition spd="slow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151" y="115016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 </a:t>
            </a:r>
            <a:r>
              <a:rPr lang="en-US" sz="2800" dirty="0">
                <a:latin typeface="Trebuchet MS" panose="020B0603020202020204" pitchFamily="34" charset="0"/>
              </a:rPr>
              <a:t>62 supported cross border mechanisms (agreements, networks, regulations, studies, policies, strategies, information exchange tools) to enhance cooperation capacity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  <p:pic>
        <p:nvPicPr>
          <p:cNvPr id="6148" name="Picture 4" descr="Afaceri, Oameni De Afaceri, Succes, Curba, Tendinţ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70" y="3886200"/>
            <a:ext cx="4041775" cy="269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188" y="1676400"/>
            <a:ext cx="5127812" cy="4038600"/>
          </a:xfrm>
        </p:spPr>
        <p:txBody>
          <a:bodyPr/>
          <a:lstStyle/>
          <a:p>
            <a:pPr marL="0" indent="0" algn="ctr">
              <a:buNone/>
            </a:pPr>
            <a:r>
              <a:rPr lang="ro-RO" sz="3000" b="1" dirty="0" smtClean="0">
                <a:latin typeface="Trebuchet MS" panose="020B0603020202020204" pitchFamily="34" charset="0"/>
              </a:rPr>
              <a:t>What</a:t>
            </a:r>
            <a:r>
              <a:rPr lang="en-US" sz="3000" b="1" dirty="0" smtClean="0">
                <a:latin typeface="Trebuchet MS" panose="020B0603020202020204" pitchFamily="34" charset="0"/>
              </a:rPr>
              <a:t>’</a:t>
            </a:r>
            <a:r>
              <a:rPr lang="ro-RO" sz="3000" b="1" dirty="0" smtClean="0">
                <a:latin typeface="Trebuchet MS" panose="020B0603020202020204" pitchFamily="34" charset="0"/>
              </a:rPr>
              <a:t>s next?</a:t>
            </a:r>
            <a:endParaRPr lang="en-US" sz="3000" b="1" dirty="0" smtClean="0">
              <a:latin typeface="Trebuchet MS" panose="020B060302020202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endParaRPr lang="ro-RO" sz="600" dirty="0">
              <a:latin typeface="Trebuchet MS" panose="020B060302020202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endParaRPr lang="en-BZ" sz="2500" dirty="0" smtClean="0">
              <a:latin typeface="Trebuchet MS" panose="020B0603020202020204" pitchFamily="34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en-BZ" sz="2800" dirty="0">
                <a:latin typeface="Trebuchet MS" panose="020B0603020202020204" pitchFamily="34" charset="0"/>
              </a:rPr>
              <a:t>29.09 - Annual Conference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en-BZ" sz="2800" dirty="0">
                <a:latin typeface="Trebuchet MS" panose="020B0603020202020204" pitchFamily="34" charset="0"/>
              </a:rPr>
              <a:t>Later this year - Thematic meetings for the beneficiaries of projects financed under the </a:t>
            </a:r>
            <a:r>
              <a:rPr lang="en-BZ" sz="2800" dirty="0" err="1">
                <a:latin typeface="Trebuchet MS" panose="020B0603020202020204" pitchFamily="34" charset="0"/>
              </a:rPr>
              <a:t>Interreg</a:t>
            </a:r>
            <a:r>
              <a:rPr lang="en-BZ" sz="2800" dirty="0">
                <a:latin typeface="Trebuchet MS" panose="020B0603020202020204" pitchFamily="34" charset="0"/>
              </a:rPr>
              <a:t> V-A Romania</a:t>
            </a:r>
            <a:r>
              <a:rPr lang="ro-RO" sz="2800" dirty="0">
                <a:latin typeface="Trebuchet MS" panose="020B0603020202020204" pitchFamily="34" charset="0"/>
              </a:rPr>
              <a:t> </a:t>
            </a:r>
            <a:r>
              <a:rPr lang="en-BZ" sz="2800" dirty="0">
                <a:latin typeface="Trebuchet MS" panose="020B0603020202020204" pitchFamily="34" charset="0"/>
              </a:rPr>
              <a:t>-</a:t>
            </a:r>
            <a:r>
              <a:rPr lang="ro-RO" sz="2800" dirty="0">
                <a:latin typeface="Trebuchet MS" panose="020B0603020202020204" pitchFamily="34" charset="0"/>
              </a:rPr>
              <a:t> </a:t>
            </a:r>
            <a:r>
              <a:rPr lang="en-BZ" sz="2800" dirty="0">
                <a:latin typeface="Trebuchet MS" panose="020B0603020202020204" pitchFamily="34" charset="0"/>
              </a:rPr>
              <a:t>Bulgaria Programme</a:t>
            </a:r>
            <a:endParaRPr lang="en-US" sz="2800" dirty="0">
              <a:latin typeface="Trebuchet MS" panose="020B0603020202020204" pitchFamily="34" charset="0"/>
            </a:endParaRPr>
          </a:p>
          <a:p>
            <a:pPr marL="514350" indent="-514350" algn="ctr">
              <a:buAutoNum type="arabicPeriod"/>
            </a:pPr>
            <a:endParaRPr lang="en-US" sz="2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951631"/>
            <a:ext cx="8596105" cy="7986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88" y="304800"/>
            <a:ext cx="3420152" cy="902286"/>
          </a:xfrm>
          <a:prstGeom prst="rect">
            <a:avLst/>
          </a:prstGeom>
        </p:spPr>
      </p:pic>
      <p:pic>
        <p:nvPicPr>
          <p:cNvPr id="7170" name="Picture 2" descr="Ce Urmeaza, Autocolant Galben, Notă, Postează No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288" y="1940502"/>
            <a:ext cx="3262313" cy="326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660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42" y="343502"/>
            <a:ext cx="2819400" cy="715962"/>
          </a:xfrm>
        </p:spPr>
        <p:txBody>
          <a:bodyPr/>
          <a:lstStyle/>
          <a:p>
            <a:r>
              <a:rPr lang="ro-RO" sz="4000" b="1" dirty="0" smtClean="0">
                <a:latin typeface="Trebuchet MS" panose="020B0603020202020204" pitchFamily="34" charset="0"/>
              </a:rPr>
              <a:t>CONTACT</a:t>
            </a:r>
            <a:endParaRPr lang="en-US" sz="4000" b="1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42751" y="1366822"/>
            <a:ext cx="8658497" cy="417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Joint Secretariat</a:t>
            </a:r>
            <a:r>
              <a:rPr lang="ro-RO" sz="2400" b="1" dirty="0" smtClean="0">
                <a:latin typeface="Trebuchet MS" panose="020B0603020202020204" pitchFamily="34" charset="0"/>
              </a:rPr>
              <a:t> (</a:t>
            </a:r>
            <a:r>
              <a:rPr lang="en-US" sz="2400" b="1" dirty="0" smtClean="0">
                <a:latin typeface="Trebuchet MS" panose="020B0603020202020204" pitchFamily="34" charset="0"/>
              </a:rPr>
              <a:t>CBC </a:t>
            </a:r>
            <a:r>
              <a:rPr lang="en-US" sz="2400" b="1" dirty="0">
                <a:latin typeface="Trebuchet MS" panose="020B0603020202020204" pitchFamily="34" charset="0"/>
              </a:rPr>
              <a:t>RO </a:t>
            </a:r>
            <a:r>
              <a:rPr lang="en-US" sz="2400" b="1" dirty="0" smtClean="0">
                <a:latin typeface="Trebuchet MS" panose="020B0603020202020204" pitchFamily="34" charset="0"/>
              </a:rPr>
              <a:t>Calarasi</a:t>
            </a:r>
            <a:r>
              <a:rPr lang="ro-RO" sz="2400" b="1" dirty="0" smtClean="0">
                <a:latin typeface="Trebuchet MS" panose="020B0603020202020204" pitchFamily="34" charset="0"/>
              </a:rPr>
              <a:t>)</a:t>
            </a:r>
            <a:r>
              <a:rPr lang="en-US" sz="2400" b="1" dirty="0" smtClean="0">
                <a:latin typeface="Trebuchet MS" panose="020B0603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000" b="1" dirty="0" smtClean="0">
                <a:latin typeface="Trebuchet MS" panose="020B0603020202020204" pitchFamily="34" charset="0"/>
              </a:rPr>
              <a:t> </a:t>
            </a:r>
            <a:r>
              <a:rPr lang="en-US" sz="2400" dirty="0">
                <a:latin typeface="Trebuchet MS" panose="020B0603020202020204" pitchFamily="34" charset="0"/>
              </a:rPr>
              <a:t/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en-US" sz="2400" dirty="0" smtClean="0">
                <a:latin typeface="Trebuchet MS" panose="020B0603020202020204" pitchFamily="34" charset="0"/>
              </a:rPr>
              <a:t>Tel</a:t>
            </a:r>
            <a:r>
              <a:rPr lang="en-US" sz="2400" dirty="0">
                <a:latin typeface="Trebuchet MS" panose="020B0603020202020204" pitchFamily="34" charset="0"/>
              </a:rPr>
              <a:t>: +40 242 313 091 Fax: +40 242 313 092</a:t>
            </a:r>
            <a:br>
              <a:rPr lang="en-US" sz="2400" dirty="0">
                <a:latin typeface="Trebuchet MS" panose="020B0603020202020204" pitchFamily="34" charset="0"/>
              </a:rPr>
            </a:br>
            <a:r>
              <a:rPr lang="en-US" sz="2400" dirty="0" err="1" smtClean="0">
                <a:latin typeface="Trebuchet MS" panose="020B0603020202020204" pitchFamily="34" charset="0"/>
              </a:rPr>
              <a:t>Soseaua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Chiciu</a:t>
            </a:r>
            <a:r>
              <a:rPr lang="en-US" sz="2400" dirty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cladirea</a:t>
            </a:r>
            <a:r>
              <a:rPr lang="en-US" sz="2400" dirty="0">
                <a:latin typeface="Trebuchet MS" panose="020B0603020202020204" pitchFamily="34" charset="0"/>
              </a:rPr>
              <a:t> P.C.T.F Calarasi (Romania) - </a:t>
            </a:r>
            <a:r>
              <a:rPr lang="en-US" sz="2400" dirty="0" err="1">
                <a:latin typeface="Trebuchet MS" panose="020B0603020202020204" pitchFamily="34" charset="0"/>
              </a:rPr>
              <a:t>Silistra</a:t>
            </a:r>
            <a:r>
              <a:rPr lang="en-US" sz="2400" dirty="0">
                <a:latin typeface="Trebuchet MS" panose="020B0603020202020204" pitchFamily="34" charset="0"/>
              </a:rPr>
              <a:t> (Bulgaria), </a:t>
            </a:r>
            <a:r>
              <a:rPr lang="en-US" sz="2400" dirty="0" smtClean="0">
                <a:latin typeface="Trebuchet MS" panose="020B0603020202020204" pitchFamily="34" charset="0"/>
              </a:rPr>
              <a:t>Calarasi, Calarasi county, Romania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E-mail</a:t>
            </a:r>
            <a:r>
              <a:rPr lang="en-US" sz="2400" b="1" dirty="0">
                <a:latin typeface="Trebuchet MS" panose="020B0603020202020204" pitchFamily="34" charset="0"/>
              </a:rPr>
              <a:t>: info@calarasicbc.ro</a:t>
            </a: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Web</a:t>
            </a:r>
            <a:r>
              <a:rPr lang="en-US" sz="2400" b="1" dirty="0">
                <a:latin typeface="Trebuchet MS" panose="020B0603020202020204" pitchFamily="34" charset="0"/>
              </a:rPr>
              <a:t>: </a:t>
            </a:r>
            <a:r>
              <a:rPr lang="en-US" sz="2400" b="1" dirty="0" smtClean="0">
                <a:latin typeface="Trebuchet MS" panose="020B0603020202020204" pitchFamily="34" charset="0"/>
                <a:hlinkClick r:id="rId3"/>
              </a:rPr>
              <a:t>www.calarasicbc.ro</a:t>
            </a:r>
            <a:r>
              <a:rPr lang="en-US" sz="2400" b="1" dirty="0" smtClean="0">
                <a:latin typeface="Trebuchet MS" panose="020B0603020202020204" pitchFamily="34" charset="0"/>
              </a:rPr>
              <a:t>, </a:t>
            </a:r>
            <a:r>
              <a:rPr lang="en-US" sz="2400" b="1" dirty="0" smtClean="0">
                <a:latin typeface="Trebuchet MS" panose="020B0603020202020204" pitchFamily="34" charset="0"/>
                <a:hlinkClick r:id="rId4"/>
              </a:rPr>
              <a:t>www.interregrobg.eu</a:t>
            </a:r>
            <a:r>
              <a:rPr lang="en-US" sz="2400" b="1" dirty="0" smtClean="0">
                <a:latin typeface="Trebuchet MS" panose="020B0603020202020204" pitchFamily="34" charset="0"/>
              </a:rPr>
              <a:t> </a:t>
            </a:r>
            <a:endParaRPr lang="en-US" sz="2400" b="1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PO box 28, </a:t>
            </a:r>
            <a:r>
              <a:rPr lang="en-US" sz="2400" b="1" dirty="0" err="1" smtClean="0">
                <a:latin typeface="Trebuchet MS" panose="020B0603020202020204" pitchFamily="34" charset="0"/>
              </a:rPr>
              <a:t>Silistra</a:t>
            </a:r>
            <a:r>
              <a:rPr lang="en-US" sz="2400" b="1" dirty="0" smtClean="0">
                <a:latin typeface="Trebuchet MS" panose="020B0603020202020204" pitchFamily="34" charset="0"/>
              </a:rPr>
              <a:t>, Bulgaria</a:t>
            </a:r>
            <a:endParaRPr lang="ro-RO" sz="2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latin typeface="Trebuchet MS" panose="020B0603020202020204" pitchFamily="34" charset="0"/>
              </a:rPr>
              <a:t>CBC RO Calarasi branch, Ruse/ JS antenna</a:t>
            </a:r>
          </a:p>
          <a:p>
            <a:pPr marL="0" indent="0">
              <a:buNone/>
            </a:pPr>
            <a:r>
              <a:rPr lang="en-US" sz="2400" dirty="0" err="1" smtClean="0">
                <a:latin typeface="Trebuchet MS" panose="020B0603020202020204" pitchFamily="34" charset="0"/>
              </a:rPr>
              <a:t>Telefon</a:t>
            </a:r>
            <a:r>
              <a:rPr lang="en-US" sz="2400" dirty="0" smtClean="0">
                <a:latin typeface="Trebuchet MS" panose="020B0603020202020204" pitchFamily="34" charset="0"/>
              </a:rPr>
              <a:t>/Fax</a:t>
            </a:r>
            <a:r>
              <a:rPr lang="en-US" sz="2400" dirty="0">
                <a:latin typeface="Trebuchet MS" panose="020B0603020202020204" pitchFamily="34" charset="0"/>
              </a:rPr>
              <a:t>: +35 982 820 075</a:t>
            </a:r>
          </a:p>
          <a:p>
            <a:pPr marL="0" indent="0">
              <a:buNone/>
            </a:pPr>
            <a:r>
              <a:rPr lang="en-US" sz="2400" dirty="0" err="1" smtClean="0">
                <a:latin typeface="Trebuchet MS" panose="020B0603020202020204" pitchFamily="34" charset="0"/>
              </a:rPr>
              <a:t>Strada</a:t>
            </a:r>
            <a:r>
              <a:rPr lang="en-US" sz="2400" dirty="0" smtClean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Rayko</a:t>
            </a:r>
            <a:r>
              <a:rPr lang="en-US" sz="2400" dirty="0">
                <a:latin typeface="Trebuchet MS" panose="020B0603020202020204" pitchFamily="34" charset="0"/>
              </a:rPr>
              <a:t> </a:t>
            </a:r>
            <a:r>
              <a:rPr lang="en-US" sz="2400" dirty="0" err="1">
                <a:latin typeface="Trebuchet MS" panose="020B0603020202020204" pitchFamily="34" charset="0"/>
              </a:rPr>
              <a:t>Daskalov</a:t>
            </a:r>
            <a:r>
              <a:rPr lang="en-US" sz="2400" dirty="0" smtClean="0">
                <a:latin typeface="Trebuchet MS" panose="020B0603020202020204" pitchFamily="34" charset="0"/>
              </a:rPr>
              <a:t>, </a:t>
            </a:r>
            <a:r>
              <a:rPr lang="en-US" sz="2400" dirty="0" err="1" smtClean="0">
                <a:latin typeface="Trebuchet MS" panose="020B0603020202020204" pitchFamily="34" charset="0"/>
              </a:rPr>
              <a:t>nr</a:t>
            </a:r>
            <a:r>
              <a:rPr lang="en-US" sz="2400" dirty="0" smtClean="0">
                <a:latin typeface="Trebuchet MS" panose="020B0603020202020204" pitchFamily="34" charset="0"/>
              </a:rPr>
              <a:t> 2, </a:t>
            </a:r>
            <a:r>
              <a:rPr lang="en-US" sz="2400" dirty="0">
                <a:latin typeface="Trebuchet MS" panose="020B0603020202020204" pitchFamily="34" charset="0"/>
              </a:rPr>
              <a:t>Ruse, </a:t>
            </a:r>
            <a:r>
              <a:rPr lang="en-US" sz="2400" dirty="0" smtClean="0">
                <a:latin typeface="Trebuchet MS" panose="020B0603020202020204" pitchFamily="34" charset="0"/>
              </a:rPr>
              <a:t>Ruse district, Bulgaria</a:t>
            </a:r>
            <a:endParaRPr lang="en-US" sz="2400" dirty="0"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4675" y="2946635"/>
            <a:ext cx="1524000" cy="17348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72552" y="6406749"/>
            <a:ext cx="1893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Trebuchet MS" panose="020B0603020202020204" pitchFamily="34" charset="0"/>
                <a:cs typeface="+mn-cs"/>
                <a:hlinkClick r:id="rId4"/>
              </a:rPr>
              <a:t>www.interregrobg.eu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946" y="5681991"/>
            <a:ext cx="8596105" cy="798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81200" y="5998446"/>
            <a:ext cx="5876365" cy="50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2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19200" y="1264773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trebuchet ms" panose="020B0603020202020204" pitchFamily="34" charset="0"/>
              </a:rPr>
              <a:t>The Programme radiography in numbers (total values</a:t>
            </a:r>
            <a:r>
              <a:rPr lang="en-US" dirty="0" smtClean="0">
                <a:solidFill>
                  <a:srgbClr val="333333"/>
                </a:solidFill>
                <a:latin typeface="trebuchet ms" panose="020B0603020202020204" pitchFamily="34" charset="0"/>
              </a:rPr>
              <a:t>):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85" y="5940796"/>
            <a:ext cx="8596105" cy="79864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39803"/>
            <a:ext cx="8229600" cy="4525963"/>
          </a:xfrm>
        </p:spPr>
        <p:txBody>
          <a:bodyPr/>
          <a:lstStyle/>
          <a:p>
            <a:endParaRPr lang="ro-RO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890805"/>
            <a:ext cx="9220200" cy="595695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627767"/>
              </p:ext>
            </p:extLst>
          </p:nvPr>
        </p:nvGraphicFramePr>
        <p:xfrm>
          <a:off x="4267200" y="2329912"/>
          <a:ext cx="3856405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7243">
                  <a:extLst>
                    <a:ext uri="{9D8B030D-6E8A-4147-A177-3AD203B41FA5}">
                      <a16:colId xmlns:a16="http://schemas.microsoft.com/office/drawing/2014/main" val="1882922938"/>
                    </a:ext>
                  </a:extLst>
                </a:gridCol>
                <a:gridCol w="1519162">
                  <a:extLst>
                    <a:ext uri="{9D8B030D-6E8A-4147-A177-3AD203B41FA5}">
                      <a16:colId xmlns:a16="http://schemas.microsoft.com/office/drawing/2014/main" val="57564314"/>
                    </a:ext>
                  </a:extLst>
                </a:gridCol>
              </a:tblGrid>
              <a:tr h="563908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No. and value of contracted projects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172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(275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 mil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uro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)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6088007"/>
                  </a:ext>
                </a:extLst>
              </a:tr>
              <a:tr h="46421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No. and value of projects in implementation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55 (181</a:t>
                      </a:r>
                      <a:r>
                        <a:rPr lang="en-US" sz="1600" b="1" i="0" baseline="0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 mil</a:t>
                      </a:r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effectLst/>
                          <a:latin typeface="Trebuchet MS" panose="020B0603020202020204" pitchFamily="34" charset="0"/>
                        </a:rPr>
                        <a:t> euro)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0047882"/>
                  </a:ext>
                </a:extLst>
              </a:tr>
              <a:tr h="469924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Value of submitted reimbursement claims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147 mil euro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6840098"/>
                  </a:ext>
                </a:extLst>
              </a:tr>
              <a:tr h="81195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Absorption rate (percent and value ERDF)	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Trebuchet MS" panose="020B0603020202020204" pitchFamily="34" charset="0"/>
                        </a:rPr>
                        <a:t>51.35% (111 mil euro)</a:t>
                      </a:r>
                      <a:endParaRPr lang="en-US" sz="1600" b="1" dirty="0">
                        <a:effectLst/>
                        <a:latin typeface="Trebuchet MS" panose="020B0603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5399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97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533400"/>
            <a:ext cx="8305800" cy="5638800"/>
          </a:xfrm>
        </p:spPr>
        <p:txBody>
          <a:bodyPr/>
          <a:lstStyle/>
          <a:p>
            <a:pPr marL="457200" lvl="1" indent="0">
              <a:buNone/>
              <a:defRPr/>
            </a:pPr>
            <a:endParaRPr lang="en-GB" sz="3400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endParaRPr lang="en-GB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457200" lvl="1" indent="0" algn="ctr">
              <a:buNone/>
              <a:defRPr/>
            </a:pP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Annual Implementation Report</a:t>
            </a:r>
            <a:r>
              <a:rPr lang="ro-RO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s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 </a:t>
            </a:r>
            <a:endParaRPr lang="ro-RO" b="1" dirty="0" smtClean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  <a:defRPr/>
            </a:pP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- Overview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the implementation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of the priority axis, achievement </a:t>
            </a:r>
            <a:r>
              <a:rPr lang="en-US" sz="2800" dirty="0">
                <a:solidFill>
                  <a:schemeClr val="tx2"/>
                </a:solidFill>
                <a:latin typeface="Trebuchet MS" panose="020B0603020202020204" pitchFamily="34" charset="0"/>
              </a:rPr>
              <a:t>of output and results indicators, financial data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, </a:t>
            </a:r>
            <a:r>
              <a:rPr lang="en-US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smart, sustainable and inclusive growth, </a:t>
            </a:r>
            <a:r>
              <a:rPr lang="en-GB" sz="2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horizontal aspects, EUSDR and communication etc.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52884"/>
          </a:xfrm>
        </p:spPr>
        <p:txBody>
          <a:bodyPr/>
          <a:lstStyle/>
          <a:p>
            <a:pPr>
              <a:tabLst>
                <a:tab pos="588963" algn="l"/>
              </a:tabLst>
              <a:defRPr/>
            </a:pP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/>
            </a:r>
            <a:br>
              <a:rPr lang="en-US" sz="2400" b="1" i="1" dirty="0" smtClean="0">
                <a:solidFill>
                  <a:srgbClr val="1589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ea typeface="+mn-ea"/>
                <a:cs typeface="Arial" charset="0"/>
              </a:rPr>
            </a:br>
            <a:endParaRPr lang="ro-RO" sz="3600" b="1" u="sng" dirty="0" smtClean="0">
              <a:solidFill>
                <a:srgbClr val="008000"/>
              </a:solidFill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47" y="5943600"/>
            <a:ext cx="8596105" cy="798645"/>
          </a:xfrm>
          <a:prstGeom prst="rect">
            <a:avLst/>
          </a:prstGeom>
        </p:spPr>
      </p:pic>
      <p:pic>
        <p:nvPicPr>
          <p:cNvPr id="1028" name="Picture 4" descr="Om De Afaceri, Comprimat, Direcție, Oraș, 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628955"/>
            <a:ext cx="5335589" cy="197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7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1026" name="Picture 2" descr="Imagini pentru wher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33" b="98000" l="3340" r="96475">
                        <a14:foregroundMark x1="33024" y1="56667" x2="33024" y2="56667"/>
                        <a14:foregroundMark x1="50093" y1="53333" x2="50093" y2="53333"/>
                        <a14:foregroundMark x1="60111" y1="45000" x2="60111" y2="45000"/>
                        <a14:foregroundMark x1="70872" y1="38333" x2="70872" y2="38333"/>
                        <a14:foregroundMark x1="91280" y1="24000" x2="91280" y2="24000"/>
                        <a14:foregroundMark x1="87384" y1="43000" x2="87384" y2="4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6005">
            <a:off x="3626871" y="271313"/>
            <a:ext cx="2089475" cy="116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81600" y="1379342"/>
            <a:ext cx="322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rebuchet MS" panose="020B0603020202020204" pitchFamily="34" charset="0"/>
                <a:hlinkClick r:id="rId5"/>
              </a:rPr>
              <a:t>http://</a:t>
            </a:r>
            <a:r>
              <a:rPr lang="en-US" dirty="0" smtClean="0">
                <a:latin typeface="Trebuchet MS" panose="020B0603020202020204" pitchFamily="34" charset="0"/>
                <a:hlinkClick r:id="rId5"/>
              </a:rPr>
              <a:t>www.interregrobg.eu</a:t>
            </a:r>
            <a:r>
              <a:rPr lang="ro-RO" dirty="0" smtClean="0">
                <a:latin typeface="Trebuchet MS" panose="020B0603020202020204" pitchFamily="34" charset="0"/>
              </a:rPr>
              <a:t> </a:t>
            </a:r>
            <a:endParaRPr lang="en-US" dirty="0">
              <a:latin typeface="Trebuchet MS" panose="020B06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982" y="5938628"/>
            <a:ext cx="8596105" cy="79864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7">
            <a:clrChange>
              <a:clrFrom>
                <a:srgbClr val="EFF3F5"/>
              </a:clrFrom>
              <a:clrTo>
                <a:srgbClr val="EFF3F5">
                  <a:alpha val="0"/>
                </a:srgbClr>
              </a:clrTo>
            </a:clrChange>
          </a:blip>
          <a:srcRect l="4542" t="8418" r="4542" b="4034"/>
          <a:stretch/>
        </p:blipFill>
        <p:spPr>
          <a:xfrm>
            <a:off x="914400" y="2077107"/>
            <a:ext cx="7315200" cy="396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57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9774" y="67974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BZ" sz="2000" dirty="0">
              <a:solidFill>
                <a:prstClr val="black"/>
              </a:solidFill>
              <a:latin typeface="Trebuchet MS" panose="020B0603020202020204" pitchFamily="34" charset="0"/>
              <a:cs typeface="Arial" charset="0"/>
            </a:endParaRPr>
          </a:p>
          <a:p>
            <a:pPr marL="0" indent="0" algn="ctr">
              <a:buNone/>
            </a:pPr>
            <a:r>
              <a:rPr lang="en-US" sz="2800" b="1" dirty="0">
                <a:solidFill>
                  <a:srgbClr val="003366"/>
                </a:solidFill>
                <a:latin typeface="Trebuchet MS" panose="020B0603020202020204" pitchFamily="34" charset="0"/>
              </a:rPr>
              <a:t>PROGRAMME RESULTS</a:t>
            </a:r>
            <a:br>
              <a:rPr lang="en-US" sz="2800" b="1" dirty="0">
                <a:solidFill>
                  <a:srgbClr val="003366"/>
                </a:solidFill>
                <a:latin typeface="Trebuchet MS" panose="020B0603020202020204" pitchFamily="34" charset="0"/>
              </a:rPr>
            </a:br>
            <a:endParaRPr lang="en-US" sz="28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With our funding in the EU Cohesion Policy programming period 2014-2020, we have supported 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organizations 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to improve capacities for regional development in 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innovation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, 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the 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protection of natural and cultural 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heritages, education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 as well as transport and 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risk management.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  Altogether, we have supported 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172 projects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 with around 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275 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million Euro from the </a:t>
            </a: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European</a:t>
            </a:r>
            <a:endParaRPr lang="ro-RO" sz="2400" b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Regional </a:t>
            </a:r>
            <a: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  <a:t>Development Fund (ERDF).</a:t>
            </a:r>
            <a:br>
              <a:rPr lang="en-US" sz="2400" b="1" dirty="0">
                <a:solidFill>
                  <a:srgbClr val="003366"/>
                </a:solidFill>
                <a:latin typeface="Trebuchet MS" panose="020B0603020202020204" pitchFamily="34" charset="0"/>
              </a:rPr>
            </a:br>
            <a:endParaRPr lang="en-US" sz="24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4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151" y="115016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rebuchet MS" panose="020B0603020202020204" pitchFamily="34" charset="0"/>
              </a:rPr>
              <a:t>60 km of </a:t>
            </a:r>
            <a:r>
              <a:rPr lang="en-US" sz="2800" dirty="0">
                <a:latin typeface="Trebuchet MS" panose="020B0603020202020204" pitchFamily="34" charset="0"/>
              </a:rPr>
              <a:t>reconstructed or upgraded </a:t>
            </a:r>
            <a:r>
              <a:rPr lang="en-US" sz="2800" dirty="0" smtClean="0">
                <a:latin typeface="Trebuchet MS" panose="020B0603020202020204" pitchFamily="34" charset="0"/>
              </a:rPr>
              <a:t>roads and for </a:t>
            </a:r>
            <a:r>
              <a:rPr lang="en-US" sz="2800" dirty="0">
                <a:latin typeface="Trebuchet MS" panose="020B0603020202020204" pitchFamily="34" charset="0"/>
              </a:rPr>
              <a:t>175 km – tender procedures have been </a:t>
            </a:r>
            <a:r>
              <a:rPr lang="en-US" sz="2800" dirty="0" smtClean="0">
                <a:latin typeface="Trebuchet MS" panose="020B0603020202020204" pitchFamily="34" charset="0"/>
              </a:rPr>
              <a:t>launched,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rebuchet MS" panose="020B0603020202020204" pitchFamily="34" charset="0"/>
              </a:rPr>
              <a:t>1 action plan </a:t>
            </a:r>
            <a:r>
              <a:rPr lang="en-US" sz="2800" dirty="0">
                <a:latin typeface="Trebuchet MS" panose="020B0603020202020204" pitchFamily="34" charset="0"/>
              </a:rPr>
              <a:t>to improve safety of the navigation on the Danube and the Black </a:t>
            </a:r>
            <a:r>
              <a:rPr lang="en-US" sz="2800" dirty="0" smtClean="0">
                <a:latin typeface="Trebuchet MS" panose="020B0603020202020204" pitchFamily="34" charset="0"/>
              </a:rPr>
              <a:t>Sea</a:t>
            </a:r>
            <a:endParaRPr lang="en-US" sz="28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smtClean="0">
                <a:latin typeface="Trebuchet MS" panose="020B0603020202020204" pitchFamily="34" charset="0"/>
              </a:rPr>
              <a:t/>
            </a:r>
            <a:br>
              <a:rPr lang="en-US" sz="2400" dirty="0" smtClean="0">
                <a:latin typeface="Trebuchet MS" panose="020B0603020202020204" pitchFamily="34" charset="0"/>
              </a:rPr>
            </a:br>
            <a:r>
              <a:rPr lang="en-US" sz="2800" dirty="0" smtClean="0">
                <a:latin typeface="Trebuchet MS" panose="020B0603020202020204" pitchFamily="34" charset="0"/>
              </a:rPr>
              <a:t> </a:t>
            </a:r>
            <a:endParaRPr lang="ro-RO" sz="2800" dirty="0" smtClean="0">
              <a:latin typeface="Trebuchet MS" panose="020B0603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  <p:pic>
        <p:nvPicPr>
          <p:cNvPr id="2052" name="Picture 4" descr="Mod, Crossover, Stradă, Autostrada, Infrastructură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005320"/>
            <a:ext cx="3177585" cy="237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82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151" y="115016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60.000 of visits to supported sites of cultural and natural heritage and attraction 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78 integrated tourism products/services created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27.000 Ha habitats supported to attain a better conservation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44 common strategies, policies or management plans for </a:t>
            </a:r>
            <a:r>
              <a:rPr lang="en-US" sz="2800" dirty="0" err="1">
                <a:latin typeface="Trebuchet MS" panose="020B0603020202020204" pitchFamily="34" charset="0"/>
              </a:rPr>
              <a:t>valorising</a:t>
            </a:r>
            <a:r>
              <a:rPr lang="en-US" sz="2800" dirty="0">
                <a:latin typeface="Trebuchet MS" panose="020B0603020202020204" pitchFamily="34" charset="0"/>
              </a:rPr>
              <a:t> the cultural and </a:t>
            </a:r>
            <a:r>
              <a:rPr lang="en-US" sz="2800" dirty="0" err="1" smtClean="0">
                <a:latin typeface="Trebuchet MS" panose="020B0603020202020204" pitchFamily="34" charset="0"/>
              </a:rPr>
              <a:t>natura</a:t>
            </a:r>
            <a:r>
              <a:rPr lang="ro-RO" sz="2800" dirty="0" smtClean="0">
                <a:latin typeface="Trebuchet MS" panose="020B0603020202020204" pitchFamily="34" charset="0"/>
              </a:rPr>
              <a:t>l</a:t>
            </a:r>
          </a:p>
          <a:p>
            <a:pPr marL="15875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o-RO" sz="2800" dirty="0">
                <a:latin typeface="Trebuchet MS" panose="020B0603020202020204" pitchFamily="34" charset="0"/>
              </a:rPr>
              <a:t> </a:t>
            </a:r>
            <a:r>
              <a:rPr lang="ro-RO" sz="2800" dirty="0" smtClean="0">
                <a:latin typeface="Trebuchet MS" panose="020B0603020202020204" pitchFamily="34" charset="0"/>
              </a:rPr>
              <a:t>   </a:t>
            </a:r>
            <a:r>
              <a:rPr lang="en-US" sz="2800" dirty="0" smtClean="0">
                <a:latin typeface="Trebuchet MS" panose="020B0603020202020204" pitchFamily="34" charset="0"/>
              </a:rPr>
              <a:t>heritage</a:t>
            </a:r>
            <a:r>
              <a:rPr lang="en-US" sz="2800" dirty="0">
                <a:latin typeface="Trebuchet MS" panose="020B0603020202020204" pitchFamily="34" charset="0"/>
              </a:rPr>
              <a:t/>
            </a:r>
            <a:br>
              <a:rPr lang="en-US" sz="2800" dirty="0">
                <a:latin typeface="Trebuchet MS" panose="020B0603020202020204" pitchFamily="34" charset="0"/>
              </a:rPr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  <p:pic>
        <p:nvPicPr>
          <p:cNvPr id="3076" name="Picture 4" descr="Cărare, Cale, Rural, Verde, Drum, Natura, Cer, Ale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108876"/>
            <a:ext cx="2543182" cy="158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64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151" y="115016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 smtClean="0">
                <a:latin typeface="Trebuchet MS" panose="020B0603020202020204" pitchFamily="34" charset="0"/>
              </a:rPr>
              <a:t>490.000 </a:t>
            </a:r>
            <a:r>
              <a:rPr lang="en-US" sz="2800" dirty="0">
                <a:latin typeface="Trebuchet MS" panose="020B0603020202020204" pitchFamily="34" charset="0"/>
              </a:rPr>
              <a:t>people benefiting from actions of risk management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27.000 people are benefiting from flood and forest fire protection measures 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10 joint partnerships in the field of joint early warning and emergency response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  <p:pic>
        <p:nvPicPr>
          <p:cNvPr id="4098" name="Picture 2" descr="Brigadă, Britanic, Pericol, De Urgență, Motor, Engleză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041" y="4724400"/>
            <a:ext cx="2986233" cy="199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66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/>
              <a:t>	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n-US" sz="2800" dirty="0" smtClean="0"/>
          </a:p>
          <a:p>
            <a:pPr marL="514350" lvl="0" indent="-514350" algn="just">
              <a:buAutoNum type="arabicPeriod"/>
            </a:pPr>
            <a:endParaRPr lang="en-US" sz="2800" dirty="0"/>
          </a:p>
          <a:p>
            <a:pPr marL="0" indent="0" algn="just">
              <a:buNone/>
            </a:pPr>
            <a:endParaRPr lang="ro-RO" sz="2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151" y="1150163"/>
            <a:ext cx="8658497" cy="4919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Trebuchet MS" panose="020B0603020202020204" pitchFamily="34" charset="0"/>
              </a:rPr>
              <a:t>Results achieved so far:</a:t>
            </a:r>
          </a:p>
          <a:p>
            <a:pPr marL="0" indent="0" algn="just">
              <a:buNone/>
            </a:pPr>
            <a:endParaRPr lang="en-US" sz="1050" b="1" dirty="0" smtClean="0">
              <a:latin typeface="Trebuchet MS" panose="020B0603020202020204" pitchFamily="34" charset="0"/>
            </a:endParaRP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 </a:t>
            </a:r>
            <a:r>
              <a:rPr lang="en-US" sz="2800" dirty="0">
                <a:latin typeface="Trebuchet MS" panose="020B0603020202020204" pitchFamily="34" charset="0"/>
              </a:rPr>
              <a:t>162 initiatives that activate workforce mobility in the cross border area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19.000 participants in joint local employment initiatives and joint training</a:t>
            </a:r>
          </a:p>
          <a:p>
            <a:pPr marL="358775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Trebuchet MS" panose="020B0603020202020204" pitchFamily="34" charset="0"/>
              </a:rPr>
              <a:t>9.000 participants in joint educational and training schemes to support youth employment</a:t>
            </a:r>
            <a:r>
              <a:rPr lang="en-US" sz="2800" dirty="0" smtClean="0">
                <a:latin typeface="Trebuchet MS" panose="020B0603020202020204" pitchFamily="34" charset="0"/>
              </a:rPr>
              <a:t>,</a:t>
            </a:r>
            <a:endParaRPr lang="ro-RO" sz="2800" dirty="0" smtClean="0">
              <a:latin typeface="Trebuchet MS" panose="020B0603020202020204" pitchFamily="34" charset="0"/>
            </a:endParaRPr>
          </a:p>
          <a:p>
            <a:pPr marL="15875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o-RO" sz="2800" dirty="0">
                <a:latin typeface="Trebuchet MS" panose="020B0603020202020204" pitchFamily="34" charset="0"/>
              </a:rPr>
              <a:t> </a:t>
            </a:r>
            <a:r>
              <a:rPr lang="ro-RO" sz="2800" dirty="0" smtClean="0">
                <a:latin typeface="Trebuchet MS" panose="020B0603020202020204" pitchFamily="34" charset="0"/>
              </a:rPr>
              <a:t> </a:t>
            </a:r>
            <a:r>
              <a:rPr lang="en-US" sz="2800" dirty="0" smtClean="0">
                <a:latin typeface="Trebuchet MS" panose="020B0603020202020204" pitchFamily="34" charset="0"/>
              </a:rPr>
              <a:t> educational opportunities </a:t>
            </a:r>
            <a:r>
              <a:rPr lang="en-US" dirty="0"/>
              <a:t> 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800" dirty="0" smtClean="0"/>
              <a:t> </a:t>
            </a:r>
            <a:endParaRPr lang="ro-RO" sz="28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90" y="228600"/>
            <a:ext cx="3420152" cy="90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06" y="5985877"/>
            <a:ext cx="8596105" cy="798645"/>
          </a:xfrm>
          <a:prstGeom prst="rect">
            <a:avLst/>
          </a:prstGeom>
        </p:spPr>
      </p:pic>
      <p:pic>
        <p:nvPicPr>
          <p:cNvPr id="5122" name="Picture 2" descr="Traieste-Ti Visul, Motivare, Stimulent, Urăr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687" y="5101996"/>
            <a:ext cx="2514599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9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16011</TotalTime>
  <Words>574</Words>
  <Application>Microsoft Office PowerPoint</Application>
  <PresentationFormat>On-screen Show (4:3)</PresentationFormat>
  <Paragraphs>94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Trebuchet MS</vt:lpstr>
      <vt:lpstr>Wingdings</vt:lpstr>
      <vt:lpstr>Office Theme</vt:lpstr>
      <vt:lpstr>PowerPoint Presentation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Mariya TSACHEVA</cp:lastModifiedBy>
  <cp:revision>1156</cp:revision>
  <cp:lastPrinted>2020-10-02T06:55:27Z</cp:lastPrinted>
  <dcterms:created xsi:type="dcterms:W3CDTF">2007-11-21T13:10:07Z</dcterms:created>
  <dcterms:modified xsi:type="dcterms:W3CDTF">2021-09-27T14:42:16Z</dcterms:modified>
</cp:coreProperties>
</file>