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51" r:id="rId3"/>
    <p:sldId id="454" r:id="rId4"/>
    <p:sldId id="456" r:id="rId5"/>
    <p:sldId id="411" r:id="rId6"/>
    <p:sldId id="453" r:id="rId7"/>
    <p:sldId id="455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w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C2812"/>
    <a:srgbClr val="C5C5C5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6097" autoAdjust="0"/>
  </p:normalViewPr>
  <p:slideViewPr>
    <p:cSldViewPr>
      <p:cViewPr varScale="1">
        <p:scale>
          <a:sx n="66" d="100"/>
          <a:sy n="66" d="100"/>
        </p:scale>
        <p:origin x="19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18.11.2021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18.11.2021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7" tIns="45559" rIns="91117" bIns="45559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7066"/>
            <a:ext cx="5439412" cy="4466023"/>
          </a:xfrm>
          <a:prstGeom prst="rect">
            <a:avLst/>
          </a:prstGeom>
        </p:spPr>
        <p:txBody>
          <a:bodyPr vert="horz" lIns="91117" tIns="45559" rIns="91117" bIns="4555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428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cadrul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fiecărei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morală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acolo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joc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fonduri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europene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capătă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însemnătate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mare.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desfășurarea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activităților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spune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fără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greșim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proiect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depinde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într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măsură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nivelul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respectare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timp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despre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greșit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bine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rău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drept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nedrept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neresponsabil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lăudabil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condamnabil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coruptie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ipocrizie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urmare</a:t>
            </a:r>
            <a:r>
              <a:rPr lang="en-US" dirty="0" smtClean="0"/>
              <a:t>, </a:t>
            </a:r>
            <a:r>
              <a:rPr lang="en-US" dirty="0" err="1" smtClean="0"/>
              <a:t>promovarea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comportament</a:t>
            </a:r>
            <a:r>
              <a:rPr lang="en-US" dirty="0" smtClean="0"/>
              <a:t> etic </a:t>
            </a:r>
            <a:r>
              <a:rPr lang="en-US" dirty="0" err="1" smtClean="0"/>
              <a:t>adecvat</a:t>
            </a:r>
            <a:r>
              <a:rPr lang="en-US" dirty="0" smtClean="0"/>
              <a:t>, </a:t>
            </a:r>
            <a:r>
              <a:rPr lang="en-US" dirty="0" err="1" smtClean="0"/>
              <a:t>integru</a:t>
            </a:r>
            <a:r>
              <a:rPr lang="en-US" dirty="0" smtClean="0"/>
              <a:t>, </a:t>
            </a:r>
            <a:r>
              <a:rPr lang="en-US" dirty="0" err="1" smtClean="0"/>
              <a:t>atât</a:t>
            </a:r>
            <a:r>
              <a:rPr lang="en-US" dirty="0" smtClean="0"/>
              <a:t> din </a:t>
            </a:r>
            <a:r>
              <a:rPr lang="en-US" dirty="0" err="1" smtClean="0"/>
              <a:t>partea</a:t>
            </a:r>
            <a:r>
              <a:rPr lang="en-US" dirty="0" smtClean="0"/>
              <a:t> lead </a:t>
            </a:r>
            <a:r>
              <a:rPr lang="en-US" dirty="0" err="1" smtClean="0"/>
              <a:t>beneficiarilor</a:t>
            </a:r>
            <a:r>
              <a:rPr lang="en-US" dirty="0" smtClean="0"/>
              <a:t> cat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partenerilor</a:t>
            </a:r>
            <a:r>
              <a:rPr lang="en-US" dirty="0" smtClean="0"/>
              <a:t>, are o </a:t>
            </a:r>
            <a:r>
              <a:rPr lang="en-US" dirty="0" err="1" smtClean="0"/>
              <a:t>importanţă</a:t>
            </a:r>
            <a:r>
              <a:rPr lang="en-US" dirty="0" smtClean="0"/>
              <a:t> </a:t>
            </a:r>
            <a:r>
              <a:rPr lang="en-US" dirty="0" err="1" smtClean="0"/>
              <a:t>capitală</a:t>
            </a:r>
            <a:r>
              <a:rPr lang="en-US" dirty="0" smtClean="0"/>
              <a:t>, cu impact </a:t>
            </a:r>
            <a:r>
              <a:rPr lang="en-US" dirty="0" err="1" smtClean="0"/>
              <a:t>decisiv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rezultatele</a:t>
            </a:r>
            <a:r>
              <a:rPr lang="en-US" dirty="0" smtClean="0"/>
              <a:t> finale ale </a:t>
            </a:r>
            <a:r>
              <a:rPr lang="en-US" dirty="0" err="1" smtClean="0"/>
              <a:t>întregului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</a:t>
            </a:r>
            <a:r>
              <a:rPr lang="en-US" dirty="0" smtClean="0"/>
              <a:t>. </a:t>
            </a:r>
            <a:endParaRPr 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825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Етиката се занимава с морални въпроси, опитвайки се да отговори на въпроси като: какво е добро/зло? как трябва да се държим?Ролята на етиката е да помага на хората и институциите да решат какво е най-добре да направят, какви критерии да изберат и какви са техните морални мотиви в действията им.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828148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етиката се стреми да намери истината, да установи източниците на морала, да разкрие моралните факти, да анализира етичния усет и моралната съвест, да очертае моралния идеал, да отдели доброто от злото.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195478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Това е основна морална добродетел и основата, върху която се гради добрият характер. Почтеността не означава само да си искрен и честен. Почтеността е нещо повече от това, тя предполага съгласуваност на действия, ценности, методи, принципи, очаквания и резултати. Почтеността изразява добродетелите, чувствата и прилагането на вярванията, без несъответствия между това, което казвате и това, което правите, като е обратното на някои методи като: непоследователност, лицемерие или лъжа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04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Честният човек постоянно ще демонстрира добър характер, като е свободен от корупция и лицемерие.Почтеността се разкрива, когато хората действат независимо от обстоятелствата или последствията. Това често изисква морална смелост. Всъщност почтеността е критичната връзка между етиката и моралните действия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да разберете дали човек е почтен, достатъчно е да наблюдавате и анализирате неговите действия, вярвания, методи, мерки и принципи.Липсата на почтеност идва от липса на вътрешна сила, липса на компетентност или мързел. Нито едно не е извинение, всички могат да бъдат лекувани, но лечението е различно.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53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Важно е да се спазват етичните принципи, за да се защити правилното изпълнение на проектите.Етичен кодекс определя етичните насоки и най-добрите практики на една организация за честност, почтеност и професионализъм.За членове на организация нарушаването на етичния кодекс може да доведе до санкции, включително прекратяване на трудовото правоотношение.Тези принципи могат да бъдат включени и във вътрешните правилници, в процедура, в трудови договори и др.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14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24973" y="2157223"/>
            <a:ext cx="7772400" cy="1470025"/>
          </a:xfrm>
        </p:spPr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73" y="2098911"/>
            <a:ext cx="8763000" cy="2666999"/>
          </a:xfrm>
        </p:spPr>
        <p:txBody>
          <a:bodyPr/>
          <a:lstStyle/>
          <a:p>
            <a:r>
              <a:rPr lang="bg-BG" sz="3800" b="1" dirty="0">
                <a:solidFill>
                  <a:srgbClr val="003366"/>
                </a:solidFill>
                <a:latin typeface="Trebuchet MS" panose="020B0603020202020204" pitchFamily="34" charset="0"/>
              </a:rPr>
              <a:t>Етика и почтеност</a:t>
            </a:r>
            <a:endParaRPr lang="en-US" sz="38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itle 6"/>
          <p:cNvSpPr txBox="1">
            <a:spLocks/>
          </p:cNvSpPr>
          <p:nvPr/>
        </p:nvSpPr>
        <p:spPr bwMode="auto">
          <a:xfrm>
            <a:off x="1895911" y="5454463"/>
            <a:ext cx="5410200" cy="7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bg-BG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24</a:t>
            </a:r>
            <a:r>
              <a:rPr lang="ro-R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bg-BG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Ноември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2021, </a:t>
            </a:r>
            <a:r>
              <a:rPr lang="bg-BG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Онлайн</a:t>
            </a:r>
            <a:endParaRPr lang="ro-R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</a:br>
            <a:r>
              <a:rPr lang="en-US" sz="2400" b="1" dirty="0" smtClean="0"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latin typeface="Trebuchet MS" panose="020B0603020202020204" pitchFamily="34" charset="0"/>
              </a:rPr>
            </a:b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  <a:hlinkClick r:id="rId3"/>
              </a:rPr>
              <a:t>www.interregrobg.eu</a:t>
            </a: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endParaRPr 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+mn-ea"/>
              <a:cs typeface="Arial" charset="0"/>
            </a:endParaRPr>
          </a:p>
          <a:p>
            <a:endParaRPr lang="en-US" sz="2400" b="1" dirty="0"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5" y="254101"/>
            <a:ext cx="4854942" cy="9740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61753"/>
            <a:ext cx="1524000" cy="1053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538" y="255631"/>
            <a:ext cx="1032462" cy="1154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89806"/>
            <a:ext cx="3328151" cy="149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21" y="524821"/>
            <a:ext cx="8943863" cy="61791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2667000"/>
            <a:ext cx="7956707" cy="20621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Най-добрият начин да спечелите уважение и доверие е да демонстрирате етичност и почтеност в ежедневната си </a:t>
            </a:r>
            <a:r>
              <a:rPr lang="ru-RU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работа.</a:t>
            </a:r>
            <a:endParaRPr lang="ro-RO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18651"/>
            <a:ext cx="4071915" cy="8123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7279" y="5913957"/>
            <a:ext cx="823005" cy="8408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21" y="5982331"/>
            <a:ext cx="1834779" cy="82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1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6645" y="1364247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Етика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ro-RO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Морални принципи, които управляват поведението на човек или провеждането на дейност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2182">
            <a:off x="4254286" y="4046059"/>
            <a:ext cx="3220480" cy="2223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58698"/>
            <a:ext cx="4182245" cy="835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45" y="5997822"/>
            <a:ext cx="1722155" cy="7688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5858262"/>
            <a:ext cx="883955" cy="90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309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9780" y="1879925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Етиката предоставя рамка за разбиране и тълкуване на доброто и злото в обществото</a:t>
            </a:r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581400"/>
            <a:ext cx="3962400" cy="26993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1368"/>
            <a:ext cx="4487045" cy="8961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2" y="5951462"/>
            <a:ext cx="1910038" cy="857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5852694"/>
            <a:ext cx="839380" cy="85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298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Почтеност</a:t>
            </a:r>
            <a:endParaRPr lang="en-US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“</a:t>
            </a:r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Да направиш правилното нещо, дори когато никой не гледа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.”</a:t>
            </a:r>
            <a:endParaRPr lang="en-US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8" name="Picture 4" descr="Îndoială, Decizia, Diavolul, Înger, Cer, I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63216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04244"/>
            <a:ext cx="4334645" cy="8657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2" y="6054038"/>
            <a:ext cx="1681438" cy="754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5800" y="5930656"/>
            <a:ext cx="763180" cy="78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1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Да се действа с </a:t>
            </a:r>
            <a:r>
              <a:rPr lang="ru-RU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почтеност означава разбиране, приемане и избор да живеем според нечии принципи, които ще включват честност, справедливост и благоприличие.</a:t>
            </a:r>
            <a:endParaRPr lang="en-US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68" y="228600"/>
            <a:ext cx="4334632" cy="865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2" y="6054038"/>
            <a:ext cx="1681438" cy="7544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210" y="5984560"/>
            <a:ext cx="763180" cy="78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524000"/>
            <a:ext cx="8839200" cy="222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Етичен </a:t>
            </a:r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кодекс</a:t>
            </a:r>
          </a:p>
          <a:p>
            <a:pPr algn="ctr"/>
            <a:endParaRPr lang="en-US" sz="105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- </a:t>
            </a:r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ръководство с принципи, предназначени да ви помогнат при изпълнението на проекта с честност и почтеност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 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Misiunea, Viziunea, Valorile, Afaceri, Antrenor, Cod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41749"/>
            <a:ext cx="3048000" cy="187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600" y="6089138"/>
            <a:ext cx="5472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Съдържанието на този материал не представлява непременно официалната позиция на Европейския Съюз</a:t>
            </a:r>
            <a:endParaRPr lang="ru-RU" sz="1400" b="1" dirty="0">
              <a:solidFill>
                <a:srgbClr val="1F497D">
                  <a:lumMod val="75000"/>
                </a:srgbClr>
              </a:solidFill>
              <a:latin typeface="Trebuchet MS" panose="020B06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210" y="5984560"/>
            <a:ext cx="763180" cy="780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972763"/>
            <a:ext cx="1682642" cy="7559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68" y="178408"/>
            <a:ext cx="4334632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9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10372</TotalTime>
  <Words>619</Words>
  <Application>Microsoft Office PowerPoint</Application>
  <PresentationFormat>On-screen Show (4:3)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Mariya TSACHEVA</cp:lastModifiedBy>
  <cp:revision>1010</cp:revision>
  <cp:lastPrinted>2020-06-30T12:12:26Z</cp:lastPrinted>
  <dcterms:created xsi:type="dcterms:W3CDTF">2007-11-21T13:10:07Z</dcterms:created>
  <dcterms:modified xsi:type="dcterms:W3CDTF">2021-11-18T12:14:19Z</dcterms:modified>
</cp:coreProperties>
</file>