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20" r:id="rId2"/>
    <p:sldId id="341" r:id="rId3"/>
    <p:sldId id="336" r:id="rId4"/>
    <p:sldId id="337" r:id="rId5"/>
    <p:sldId id="342" r:id="rId6"/>
    <p:sldId id="333" r:id="rId7"/>
    <p:sldId id="334" r:id="rId8"/>
    <p:sldId id="335" r:id="rId9"/>
    <p:sldId id="340" r:id="rId10"/>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2812"/>
    <a:srgbClr val="FFFFFF"/>
    <a:srgbClr val="FFCC00"/>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49" autoAdjust="0"/>
    <p:restoredTop sz="95394" autoAdjust="0"/>
  </p:normalViewPr>
  <p:slideViewPr>
    <p:cSldViewPr>
      <p:cViewPr varScale="1">
        <p:scale>
          <a:sx n="84" d="100"/>
          <a:sy n="84" d="100"/>
        </p:scale>
        <p:origin x="898" y="8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2"/>
            <a:ext cx="2945553" cy="495613"/>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6" y="2"/>
            <a:ext cx="2945553" cy="495613"/>
          </a:xfrm>
          <a:prstGeom prst="rect">
            <a:avLst/>
          </a:prstGeom>
        </p:spPr>
        <p:txBody>
          <a:bodyPr vert="horz" lIns="90673" tIns="45337" rIns="90673" bIns="45337" rtlCol="0"/>
          <a:lstStyle>
            <a:lvl1pPr algn="r">
              <a:defRPr sz="1200">
                <a:latin typeface="Arial" charset="0"/>
                <a:cs typeface="+mn-cs"/>
              </a:defRPr>
            </a:lvl1pPr>
          </a:lstStyle>
          <a:p>
            <a:pPr>
              <a:defRPr/>
            </a:pPr>
            <a:fld id="{8397EC15-09EA-4157-9DDA-4E377B79CE4C}" type="datetime1">
              <a:rPr lang="en-US" smtClean="0"/>
              <a:t>14-Nov-19</a:t>
            </a:fld>
            <a:endParaRPr lang="ro-RO"/>
          </a:p>
        </p:txBody>
      </p:sp>
      <p:sp>
        <p:nvSpPr>
          <p:cNvPr id="4" name="Footer Placeholder 3"/>
          <p:cNvSpPr>
            <a:spLocks noGrp="1"/>
          </p:cNvSpPr>
          <p:nvPr>
            <p:ph type="ftr" sz="quarter" idx="2"/>
          </p:nvPr>
        </p:nvSpPr>
        <p:spPr>
          <a:xfrm>
            <a:off x="4" y="9429427"/>
            <a:ext cx="2945553" cy="495613"/>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6" y="9429427"/>
            <a:ext cx="2945553" cy="495613"/>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2"/>
            <a:ext cx="2945553" cy="495613"/>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6" y="2"/>
            <a:ext cx="2945553" cy="495613"/>
          </a:xfrm>
          <a:prstGeom prst="rect">
            <a:avLst/>
          </a:prstGeom>
        </p:spPr>
        <p:txBody>
          <a:bodyPr vert="horz" lIns="90673" tIns="45337" rIns="90673" bIns="45337" rtlCol="0"/>
          <a:lstStyle>
            <a:lvl1pPr algn="r">
              <a:defRPr sz="1200">
                <a:latin typeface="Arial" charset="0"/>
                <a:cs typeface="+mn-cs"/>
              </a:defRPr>
            </a:lvl1pPr>
          </a:lstStyle>
          <a:p>
            <a:pPr>
              <a:defRPr/>
            </a:pPr>
            <a:fld id="{FE42683C-35DC-49D1-8D77-2FF5252CBD46}" type="datetime1">
              <a:rPr lang="en-US" smtClean="0"/>
              <a:t>14-Nov-19</a:t>
            </a:fld>
            <a:endParaRPr lang="ro-RO"/>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79135" y="4716313"/>
            <a:ext cx="5439413" cy="4465309"/>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4" y="9429427"/>
            <a:ext cx="2945553" cy="495613"/>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6" y="9429427"/>
            <a:ext cx="2945553" cy="495613"/>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
        <p:nvSpPr>
          <p:cNvPr id="2" name="Date Placeholder 1"/>
          <p:cNvSpPr>
            <a:spLocks noGrp="1"/>
          </p:cNvSpPr>
          <p:nvPr>
            <p:ph type="dt" idx="10"/>
          </p:nvPr>
        </p:nvSpPr>
        <p:spPr/>
        <p:txBody>
          <a:bodyPr/>
          <a:lstStyle/>
          <a:p>
            <a:pPr>
              <a:defRPr/>
            </a:pPr>
            <a:fld id="{E278971C-4706-46BA-A4F0-99A17C886023}" type="datetime1">
              <a:rPr lang="en-US" smtClean="0"/>
              <a:t>14-Nov-19</a:t>
            </a:fld>
            <a:endParaRPr lang="ro-RO"/>
          </a:p>
        </p:txBody>
      </p:sp>
      <p:sp>
        <p:nvSpPr>
          <p:cNvPr id="3" name="Slide Number Placeholder 2"/>
          <p:cNvSpPr>
            <a:spLocks noGrp="1"/>
          </p:cNvSpPr>
          <p:nvPr>
            <p:ph type="sldNum" sz="quarter" idx="11"/>
          </p:nvPr>
        </p:nvSpPr>
        <p:spPr/>
        <p:txBody>
          <a:bodyPr/>
          <a:lstStyle/>
          <a:p>
            <a:pPr>
              <a:defRPr/>
            </a:pPr>
            <a:fld id="{0B04A4B7-F955-4CD1-A2AB-A0E9A51EB12E}" type="slidenum">
              <a:rPr lang="ro-RO" smtClean="0"/>
              <a:pPr>
                <a:defRPr/>
              </a:pPr>
              <a:t>1</a:t>
            </a:fld>
            <a:endParaRPr lang="ro-RO"/>
          </a:p>
        </p:txBody>
      </p:sp>
    </p:spTree>
    <p:extLst>
      <p:ext uri="{BB962C8B-B14F-4D97-AF65-F5344CB8AC3E}">
        <p14:creationId xmlns:p14="http://schemas.microsoft.com/office/powerpoint/2010/main" val="305788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7/03/2019</a:t>
            </a: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t>7/03/2019</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43600" y="172273"/>
            <a:ext cx="1706879" cy="1266825"/>
          </a:xfrm>
          <a:prstGeom prst="rect">
            <a:avLst/>
          </a:prstGeom>
          <a:noFill/>
          <a:ln w="9525">
            <a:noFill/>
            <a:miter lim="800000"/>
            <a:headEnd/>
            <a:tailEnd/>
          </a:ln>
        </p:spPr>
      </p:pic>
      <p:sp>
        <p:nvSpPr>
          <p:cNvPr id="9" name="Rectangle 8"/>
          <p:cNvSpPr/>
          <p:nvPr/>
        </p:nvSpPr>
        <p:spPr>
          <a:xfrm>
            <a:off x="457200" y="1939321"/>
            <a:ext cx="8229600" cy="1877437"/>
          </a:xfrm>
          <a:prstGeom prst="rect">
            <a:avLst/>
          </a:prstGeom>
        </p:spPr>
        <p:txBody>
          <a:bodyPr wrap="square">
            <a:spAutoFit/>
          </a:bodyPr>
          <a:lstStyle/>
          <a:p>
            <a:pPr algn="ctr"/>
            <a:r>
              <a:rPr lang="en-US" sz="4000" b="1" dirty="0" smtClean="0">
                <a:solidFill>
                  <a:srgbClr val="002060"/>
                </a:solidFill>
                <a:effectLst>
                  <a:outerShdw blurRad="38100" dist="38100" dir="2700000" algn="tl">
                    <a:srgbClr val="000000">
                      <a:alpha val="43137"/>
                    </a:srgbClr>
                  </a:outerShdw>
                </a:effectLst>
                <a:latin typeface="Trebuchet MS" pitchFamily="34" charset="0"/>
              </a:rPr>
              <a:t>Most Common Errors </a:t>
            </a:r>
            <a:endParaRPr lang="en-US" sz="4000" b="1" dirty="0">
              <a:solidFill>
                <a:srgbClr val="002060"/>
              </a:solidFill>
              <a:effectLst>
                <a:outerShdw blurRad="38100" dist="38100" dir="2700000" algn="tl">
                  <a:srgbClr val="000000">
                    <a:alpha val="43137"/>
                  </a:srgbClr>
                </a:outerShdw>
              </a:effectLst>
              <a:latin typeface="Trebuchet MS" pitchFamily="34" charset="0"/>
            </a:endParaRPr>
          </a:p>
          <a:p>
            <a:pPr algn="ctr"/>
            <a:r>
              <a:rPr lang="en-US" sz="4000" b="1" dirty="0" smtClean="0">
                <a:solidFill>
                  <a:srgbClr val="002060"/>
                </a:solidFill>
                <a:effectLst>
                  <a:outerShdw blurRad="38100" dist="38100" dir="2700000" algn="tl">
                    <a:srgbClr val="000000">
                      <a:alpha val="43137"/>
                    </a:srgbClr>
                  </a:outerShdw>
                </a:effectLst>
                <a:latin typeface="Trebuchet MS" pitchFamily="34" charset="0"/>
              </a:rPr>
              <a:t>in Project Reporting</a:t>
            </a:r>
            <a:endParaRPr lang="en-US" sz="32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40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1500" y="3514526"/>
            <a:ext cx="2767404" cy="124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5"/>
          <a:stretch>
            <a:fillRect/>
          </a:stretch>
        </p:blipFill>
        <p:spPr>
          <a:xfrm>
            <a:off x="446384" y="338627"/>
            <a:ext cx="3744616" cy="987884"/>
          </a:xfrm>
          <a:prstGeom prst="rect">
            <a:avLst/>
          </a:prstGeom>
        </p:spPr>
      </p:pic>
      <p:pic>
        <p:nvPicPr>
          <p:cNvPr id="5" name="Picture 4"/>
          <p:cNvPicPr>
            <a:picLocks noChangeAspect="1"/>
          </p:cNvPicPr>
          <p:nvPr/>
        </p:nvPicPr>
        <p:blipFill>
          <a:blip r:embed="rId6"/>
          <a:stretch>
            <a:fillRect/>
          </a:stretch>
        </p:blipFill>
        <p:spPr>
          <a:xfrm>
            <a:off x="4070682" y="352353"/>
            <a:ext cx="1603387" cy="1170533"/>
          </a:xfrm>
          <a:prstGeom prst="rect">
            <a:avLst/>
          </a:prstGeom>
        </p:spPr>
      </p:pic>
      <p:pic>
        <p:nvPicPr>
          <p:cNvPr id="6" name="Picture 5"/>
          <p:cNvPicPr>
            <a:picLocks noChangeAspect="1"/>
          </p:cNvPicPr>
          <p:nvPr/>
        </p:nvPicPr>
        <p:blipFill>
          <a:blip r:embed="rId7"/>
          <a:stretch>
            <a:fillRect/>
          </a:stretch>
        </p:blipFill>
        <p:spPr>
          <a:xfrm>
            <a:off x="7810500" y="362158"/>
            <a:ext cx="963251" cy="944962"/>
          </a:xfrm>
          <a:prstGeom prst="rect">
            <a:avLst/>
          </a:prstGeom>
        </p:spPr>
      </p:pic>
      <p:sp>
        <p:nvSpPr>
          <p:cNvPr id="7" name="Date Placeholder 6"/>
          <p:cNvSpPr>
            <a:spLocks noGrp="1"/>
          </p:cNvSpPr>
          <p:nvPr>
            <p:ph type="dt" sz="half" idx="10"/>
          </p:nvPr>
        </p:nvSpPr>
        <p:spPr/>
        <p:txBody>
          <a:bodyPr/>
          <a:lstStyle/>
          <a:p>
            <a:pPr>
              <a:defRPr/>
            </a:pPr>
            <a:endParaRPr lang="en-US" dirty="0"/>
          </a:p>
        </p:txBody>
      </p:sp>
      <p:sp>
        <p:nvSpPr>
          <p:cNvPr id="3" name="Rectangle 2"/>
          <p:cNvSpPr/>
          <p:nvPr/>
        </p:nvSpPr>
        <p:spPr>
          <a:xfrm>
            <a:off x="2514600" y="5181600"/>
            <a:ext cx="4572000" cy="923330"/>
          </a:xfrm>
          <a:prstGeom prst="rect">
            <a:avLst/>
          </a:prstGeom>
        </p:spPr>
        <p:txBody>
          <a:bodyPr>
            <a:spAutoFit/>
          </a:bodyPr>
          <a:lstStyle/>
          <a:p>
            <a:pPr algn="ctr"/>
            <a:r>
              <a:rPr lang="en-US" b="1" dirty="0">
                <a:effectLst>
                  <a:outerShdw blurRad="38100" dist="38100" dir="2700000" algn="tl">
                    <a:srgbClr val="000000">
                      <a:alpha val="43137"/>
                    </a:srgbClr>
                  </a:outerShdw>
                </a:effectLst>
                <a:latin typeface="Trebuchet MS" pitchFamily="34" charset="0"/>
              </a:rPr>
              <a:t>18</a:t>
            </a:r>
            <a:r>
              <a:rPr lang="en-US" b="1" baseline="30000" dirty="0">
                <a:effectLst>
                  <a:outerShdw blurRad="38100" dist="38100" dir="2700000" algn="tl">
                    <a:srgbClr val="000000">
                      <a:alpha val="43137"/>
                    </a:srgbClr>
                  </a:outerShdw>
                </a:effectLst>
                <a:latin typeface="Trebuchet MS" pitchFamily="34" charset="0"/>
              </a:rPr>
              <a:t>th</a:t>
            </a:r>
            <a:r>
              <a:rPr lang="en-US" b="1" dirty="0">
                <a:effectLst>
                  <a:outerShdw blurRad="38100" dist="38100" dir="2700000" algn="tl">
                    <a:srgbClr val="000000">
                      <a:alpha val="43137"/>
                    </a:srgbClr>
                  </a:outerShdw>
                </a:effectLst>
                <a:latin typeface="Trebuchet MS" pitchFamily="34" charset="0"/>
              </a:rPr>
              <a:t> November 2019</a:t>
            </a:r>
            <a:r>
              <a:rPr lang="ro-RO" b="1" dirty="0">
                <a:effectLst>
                  <a:outerShdw blurRad="38100" dist="38100" dir="2700000" algn="tl">
                    <a:srgbClr val="000000">
                      <a:alpha val="43137"/>
                    </a:srgbClr>
                  </a:outerShdw>
                </a:effectLst>
                <a:latin typeface="Trebuchet MS" pitchFamily="34" charset="0"/>
              </a:rPr>
              <a:t>, </a:t>
            </a:r>
            <a:r>
              <a:rPr lang="en-US" b="1" dirty="0">
                <a:effectLst>
                  <a:outerShdw blurRad="38100" dist="38100" dir="2700000" algn="tl">
                    <a:srgbClr val="000000">
                      <a:alpha val="43137"/>
                    </a:srgbClr>
                  </a:outerShdw>
                </a:effectLst>
                <a:latin typeface="Trebuchet MS" pitchFamily="34" charset="0"/>
              </a:rPr>
              <a:t>Montana</a:t>
            </a:r>
            <a:r>
              <a:rPr lang="ro-RO" b="1" dirty="0">
                <a:effectLst>
                  <a:outerShdw blurRad="38100" dist="38100" dir="2700000" algn="tl">
                    <a:srgbClr val="000000">
                      <a:alpha val="43137"/>
                    </a:srgbClr>
                  </a:outerShdw>
                </a:effectLst>
                <a:latin typeface="Trebuchet MS" pitchFamily="34" charset="0"/>
              </a:rPr>
              <a:t>, </a:t>
            </a:r>
            <a:r>
              <a:rPr lang="en-US" b="1" dirty="0">
                <a:effectLst>
                  <a:outerShdw blurRad="38100" dist="38100" dir="2700000" algn="tl">
                    <a:srgbClr val="000000">
                      <a:alpha val="43137"/>
                    </a:srgbClr>
                  </a:outerShdw>
                </a:effectLst>
                <a:latin typeface="Trebuchet MS" pitchFamily="34" charset="0"/>
              </a:rPr>
              <a:t>Bulgaria</a:t>
            </a:r>
            <a:endParaRPr lang="ro-RO" b="1" dirty="0">
              <a:effectLst>
                <a:outerShdw blurRad="38100" dist="38100" dir="2700000" algn="tl">
                  <a:srgbClr val="000000">
                    <a:alpha val="43137"/>
                  </a:srgbClr>
                </a:outerShdw>
              </a:effectLst>
              <a:latin typeface="Trebuchet MS" pitchFamily="34" charset="0"/>
            </a:endParaRPr>
          </a:p>
          <a:p>
            <a:pPr algn="ctr"/>
            <a:endParaRPr lang="ro-RO" b="1" dirty="0">
              <a:effectLst>
                <a:outerShdw blurRad="38100" dist="38100" dir="2700000" algn="tl">
                  <a:srgbClr val="000000">
                    <a:alpha val="43137"/>
                  </a:srgbClr>
                </a:outerShdw>
              </a:effectLst>
              <a:latin typeface="Trebuchet MS" pitchFamily="34" charset="0"/>
            </a:endParaRPr>
          </a:p>
          <a:p>
            <a:pPr algn="ctr"/>
            <a:r>
              <a:rPr lang="en-US" b="1" dirty="0">
                <a:effectLst>
                  <a:outerShdw blurRad="38100" dist="38100" dir="2700000" algn="tl">
                    <a:srgbClr val="000000">
                      <a:alpha val="43137"/>
                    </a:srgbClr>
                  </a:outerShdw>
                </a:effectLst>
                <a:latin typeface="Trebuchet MS" pitchFamily="34" charset="0"/>
              </a:rPr>
              <a:t>19</a:t>
            </a:r>
            <a:r>
              <a:rPr lang="en-US" b="1" baseline="30000" dirty="0">
                <a:effectLst>
                  <a:outerShdw blurRad="38100" dist="38100" dir="2700000" algn="tl">
                    <a:srgbClr val="000000">
                      <a:alpha val="43137"/>
                    </a:srgbClr>
                  </a:outerShdw>
                </a:effectLst>
                <a:latin typeface="Trebuchet MS" pitchFamily="34" charset="0"/>
              </a:rPr>
              <a:t>th</a:t>
            </a:r>
            <a:r>
              <a:rPr lang="en-US" b="1" dirty="0">
                <a:effectLst>
                  <a:outerShdw blurRad="38100" dist="38100" dir="2700000" algn="tl">
                    <a:srgbClr val="000000">
                      <a:alpha val="43137"/>
                    </a:srgbClr>
                  </a:outerShdw>
                </a:effectLst>
                <a:latin typeface="Trebuchet MS" pitchFamily="34" charset="0"/>
              </a:rPr>
              <a:t> November </a:t>
            </a:r>
            <a:r>
              <a:rPr lang="ro-RO" b="1" dirty="0">
                <a:effectLst>
                  <a:outerShdw blurRad="38100" dist="38100" dir="2700000" algn="tl">
                    <a:srgbClr val="000000">
                      <a:alpha val="43137"/>
                    </a:srgbClr>
                  </a:outerShdw>
                </a:effectLst>
                <a:latin typeface="Trebuchet MS" pitchFamily="34" charset="0"/>
              </a:rPr>
              <a:t>2019, </a:t>
            </a:r>
            <a:r>
              <a:rPr lang="en-US" b="1" dirty="0">
                <a:effectLst>
                  <a:outerShdw blurRad="38100" dist="38100" dir="2700000" algn="tl">
                    <a:srgbClr val="000000">
                      <a:alpha val="43137"/>
                    </a:srgbClr>
                  </a:outerShdw>
                </a:effectLst>
                <a:latin typeface="Trebuchet MS" pitchFamily="34" charset="0"/>
              </a:rPr>
              <a:t>Giurgiu, Romania</a:t>
            </a:r>
          </a:p>
        </p:txBody>
      </p:sp>
    </p:spTree>
  </p:cSld>
  <p:clrMapOvr>
    <a:masterClrMapping/>
  </p:clrMapOvr>
  <p:transition advClick="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717652" cy="6248400"/>
          </a:xfrm>
        </p:spPr>
        <p:txBody>
          <a:bodyPr/>
          <a:lstStyle/>
          <a:p>
            <a:pPr marL="0" lvl="0" indent="0" algn="ctr">
              <a:buNone/>
            </a:pPr>
            <a:r>
              <a:rPr lang="ro-RO" sz="2800" b="1" dirty="0">
                <a:solidFill>
                  <a:prstClr val="black"/>
                </a:solidFill>
              </a:rPr>
              <a:t>  </a:t>
            </a:r>
            <a:r>
              <a:rPr lang="en-US" sz="2800" b="1" i="1" dirty="0" smtClean="0">
                <a:solidFill>
                  <a:prstClr val="black"/>
                </a:solidFill>
              </a:rPr>
              <a:t>Common Errors </a:t>
            </a:r>
          </a:p>
          <a:p>
            <a:pPr marL="0" lvl="0" indent="0" algn="ctr">
              <a:buNone/>
            </a:pPr>
            <a:r>
              <a:rPr lang="en-US" sz="2800" b="1" i="1" dirty="0" smtClean="0">
                <a:solidFill>
                  <a:prstClr val="black"/>
                </a:solidFill>
              </a:rPr>
              <a:t>in </a:t>
            </a:r>
            <a:r>
              <a:rPr lang="ro-RO" sz="2800" b="1" i="1" dirty="0" smtClean="0">
                <a:solidFill>
                  <a:prstClr val="black"/>
                </a:solidFill>
              </a:rPr>
              <a:t>Partner </a:t>
            </a:r>
            <a:r>
              <a:rPr lang="en-US" sz="2800" b="1" i="1" dirty="0" smtClean="0">
                <a:solidFill>
                  <a:prstClr val="black"/>
                </a:solidFill>
              </a:rPr>
              <a:t>Report</a:t>
            </a:r>
            <a:r>
              <a:rPr lang="en-US" sz="2800" b="1" dirty="0" smtClean="0">
                <a:solidFill>
                  <a:prstClr val="black"/>
                </a:solidFill>
              </a:rPr>
              <a:t>s</a:t>
            </a:r>
            <a:endParaRPr lang="en-US" sz="2800" dirty="0">
              <a:solidFill>
                <a:prstClr val="black"/>
              </a:solidFill>
            </a:endParaRPr>
          </a:p>
          <a:p>
            <a:pPr marL="514350" indent="-457200">
              <a:lnSpc>
                <a:spcPct val="107000"/>
              </a:lnSpc>
              <a:buFont typeface="Wingdings" panose="05000000000000000000" pitchFamily="2" charset="2"/>
              <a:buChar char="q"/>
            </a:pPr>
            <a:r>
              <a:rPr lang="en-US" sz="2000" dirty="0"/>
              <a:t>The </a:t>
            </a:r>
            <a:r>
              <a:rPr lang="en-US" sz="2000" u="sng" dirty="0"/>
              <a:t>partner report is filled in Bulgarian or Romanian</a:t>
            </a:r>
            <a:r>
              <a:rPr lang="en-US" sz="2000" dirty="0"/>
              <a:t>, although the official language of the </a:t>
            </a:r>
            <a:r>
              <a:rPr lang="en-US" sz="2000" dirty="0" err="1"/>
              <a:t>Programme</a:t>
            </a:r>
            <a:r>
              <a:rPr lang="en-US" sz="2000" dirty="0"/>
              <a:t> is English;</a:t>
            </a:r>
          </a:p>
          <a:p>
            <a:pPr marL="514350" indent="-457200">
              <a:lnSpc>
                <a:spcPct val="107000"/>
              </a:lnSpc>
              <a:buFont typeface="Wingdings" panose="05000000000000000000" pitchFamily="2" charset="2"/>
              <a:buChar char="q"/>
            </a:pPr>
            <a:r>
              <a:rPr lang="en-US" sz="2000" dirty="0"/>
              <a:t>The </a:t>
            </a:r>
            <a:r>
              <a:rPr lang="en-US" sz="2000" u="sng" dirty="0"/>
              <a:t>justification documents uploaded are named in RO or BG language</a:t>
            </a:r>
            <a:r>
              <a:rPr lang="en-US" sz="2000" dirty="0"/>
              <a:t>, rather than EN, as required by the </a:t>
            </a:r>
            <a:r>
              <a:rPr lang="en-US" sz="2000" dirty="0" err="1"/>
              <a:t>Programme</a:t>
            </a:r>
            <a:r>
              <a:rPr lang="en-US" sz="2000" dirty="0"/>
              <a:t>; the name of the document does not reflect its content; or the file is not named at all;</a:t>
            </a:r>
          </a:p>
          <a:p>
            <a:pPr marL="457200" indent="-514350" algn="just">
              <a:lnSpc>
                <a:spcPct val="107000"/>
              </a:lnSpc>
              <a:spcBef>
                <a:spcPts val="0"/>
              </a:spcBef>
              <a:spcAft>
                <a:spcPts val="0"/>
              </a:spcAft>
              <a:buFont typeface="+mj-lt"/>
              <a:buAutoNum type="arabicPeriod"/>
            </a:pPr>
            <a:endParaRPr lang="en-US" sz="2800" dirty="0" smtClean="0"/>
          </a:p>
          <a:p>
            <a:pPr lvl="0" algn="just">
              <a:lnSpc>
                <a:spcPct val="107000"/>
              </a:lnSpc>
              <a:spcBef>
                <a:spcPts val="600"/>
              </a:spcBef>
              <a:spcAft>
                <a:spcPts val="0"/>
              </a:spcAft>
              <a:buFont typeface="+mj-lt"/>
              <a:buAutoNum type="arabicPeriod"/>
            </a:pP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sp>
        <p:nvSpPr>
          <p:cNvPr id="5" name="Date Placeholder 4"/>
          <p:cNvSpPr>
            <a:spLocks noGrp="1"/>
          </p:cNvSpPr>
          <p:nvPr>
            <p:ph type="dt" sz="half" idx="10"/>
          </p:nvPr>
        </p:nvSpPr>
        <p:spPr/>
        <p:txBody>
          <a:bodyPr/>
          <a:lstStyle/>
          <a:p>
            <a:pPr>
              <a:defRPr/>
            </a:pPr>
            <a:endParaRPr lang="en-US" dirty="0"/>
          </a:p>
        </p:txBody>
      </p:sp>
      <p:pic>
        <p:nvPicPr>
          <p:cNvPr id="6" name="Content Placeholder 8"/>
          <p:cNvPicPr>
            <a:picLocks noChangeAspect="1"/>
          </p:cNvPicPr>
          <p:nvPr/>
        </p:nvPicPr>
        <p:blipFill>
          <a:blip r:embed="rId3"/>
          <a:stretch>
            <a:fillRect/>
          </a:stretch>
        </p:blipFill>
        <p:spPr bwMode="auto">
          <a:xfrm>
            <a:off x="76200" y="2971447"/>
            <a:ext cx="5029200" cy="3125426"/>
          </a:xfrm>
          <a:prstGeom prst="rect">
            <a:avLst/>
          </a:prstGeom>
          <a:noFill/>
          <a:ln w="9525">
            <a:noFill/>
            <a:miter lim="800000"/>
            <a:headEnd/>
            <a:tailEnd/>
          </a:ln>
        </p:spPr>
      </p:pic>
      <p:pic>
        <p:nvPicPr>
          <p:cNvPr id="8" name="Picture 7"/>
          <p:cNvPicPr>
            <a:picLocks noChangeAspect="1"/>
          </p:cNvPicPr>
          <p:nvPr/>
        </p:nvPicPr>
        <p:blipFill>
          <a:blip r:embed="rId4"/>
          <a:stretch>
            <a:fillRect/>
          </a:stretch>
        </p:blipFill>
        <p:spPr>
          <a:xfrm>
            <a:off x="2133600" y="3463367"/>
            <a:ext cx="2590800" cy="2256844"/>
          </a:xfrm>
          <a:prstGeom prst="rect">
            <a:avLst/>
          </a:prstGeom>
        </p:spPr>
      </p:pic>
      <p:pic>
        <p:nvPicPr>
          <p:cNvPr id="10" name="Picture 9"/>
          <p:cNvPicPr>
            <a:picLocks noChangeAspect="1"/>
          </p:cNvPicPr>
          <p:nvPr/>
        </p:nvPicPr>
        <p:blipFill>
          <a:blip r:embed="rId5"/>
          <a:stretch>
            <a:fillRect/>
          </a:stretch>
        </p:blipFill>
        <p:spPr>
          <a:xfrm>
            <a:off x="4450079" y="2939697"/>
            <a:ext cx="4572000" cy="3156562"/>
          </a:xfrm>
          <a:prstGeom prst="rect">
            <a:avLst/>
          </a:prstGeom>
        </p:spPr>
      </p:pic>
      <p:pic>
        <p:nvPicPr>
          <p:cNvPr id="4" name="Picture 3"/>
          <p:cNvPicPr>
            <a:picLocks noChangeAspect="1"/>
          </p:cNvPicPr>
          <p:nvPr/>
        </p:nvPicPr>
        <p:blipFill>
          <a:blip r:embed="rId6"/>
          <a:stretch>
            <a:fillRect/>
          </a:stretch>
        </p:blipFill>
        <p:spPr>
          <a:xfrm>
            <a:off x="289187" y="5921605"/>
            <a:ext cx="8596105" cy="798645"/>
          </a:xfrm>
          <a:prstGeom prst="rect">
            <a:avLst/>
          </a:prstGeom>
        </p:spPr>
      </p:pic>
    </p:spTree>
    <p:extLst>
      <p:ext uri="{BB962C8B-B14F-4D97-AF65-F5344CB8AC3E}">
        <p14:creationId xmlns:p14="http://schemas.microsoft.com/office/powerpoint/2010/main" val="1059025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686800" cy="6248400"/>
          </a:xfrm>
        </p:spPr>
        <p:txBody>
          <a:bodyPr/>
          <a:lstStyle/>
          <a:p>
            <a:pPr marL="0" lvl="0" indent="0" algn="ctr">
              <a:buNone/>
            </a:pPr>
            <a:r>
              <a:rPr lang="ro-RO" sz="2800" b="1" dirty="0">
                <a:solidFill>
                  <a:prstClr val="black"/>
                </a:solidFill>
              </a:rPr>
              <a:t>  </a:t>
            </a:r>
            <a:r>
              <a:rPr lang="en-US" sz="2800" b="1" i="1" dirty="0" smtClean="0">
                <a:solidFill>
                  <a:prstClr val="black"/>
                </a:solidFill>
              </a:rPr>
              <a:t>Common Errors </a:t>
            </a:r>
          </a:p>
          <a:p>
            <a:pPr marL="0" lvl="0" indent="0" algn="ctr">
              <a:buNone/>
            </a:pPr>
            <a:r>
              <a:rPr lang="en-US" sz="2800" b="1" i="1" dirty="0" smtClean="0">
                <a:solidFill>
                  <a:prstClr val="black"/>
                </a:solidFill>
              </a:rPr>
              <a:t>in </a:t>
            </a:r>
            <a:r>
              <a:rPr lang="ro-RO" sz="2800" b="1" i="1" dirty="0" smtClean="0">
                <a:solidFill>
                  <a:prstClr val="black"/>
                </a:solidFill>
              </a:rPr>
              <a:t>Partner </a:t>
            </a:r>
            <a:r>
              <a:rPr lang="en-US" sz="2800" b="1" i="1" dirty="0" smtClean="0">
                <a:solidFill>
                  <a:prstClr val="black"/>
                </a:solidFill>
              </a:rPr>
              <a:t>Report</a:t>
            </a:r>
            <a:r>
              <a:rPr lang="en-US" sz="2800" b="1" dirty="0" smtClean="0">
                <a:solidFill>
                  <a:prstClr val="black"/>
                </a:solidFill>
              </a:rPr>
              <a:t>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spcBef>
                <a:spcPts val="0"/>
              </a:spcBef>
              <a:spcAft>
                <a:spcPts val="0"/>
              </a:spcAft>
              <a:buNone/>
            </a:pPr>
            <a:endParaRPr lang="en-US" sz="2000" dirty="0" smtClean="0">
              <a:ea typeface="Calibri" panose="020F0502020204030204" pitchFamily="34" charset="0"/>
              <a:cs typeface="Times New Roman" panose="02020603050405020304" pitchFamily="18" charset="0"/>
            </a:endParaRPr>
          </a:p>
          <a:p>
            <a:pPr marL="514350" indent="-457200">
              <a:lnSpc>
                <a:spcPct val="107000"/>
              </a:lnSpc>
              <a:buFont typeface="Wingdings" panose="05000000000000000000" pitchFamily="2" charset="2"/>
              <a:buChar char="q"/>
            </a:pPr>
            <a:r>
              <a:rPr lang="en-US" sz="2000" dirty="0"/>
              <a:t>The </a:t>
            </a:r>
            <a:r>
              <a:rPr lang="en-US" sz="2000" u="sng" dirty="0"/>
              <a:t>partner report is submitted to FLC</a:t>
            </a:r>
            <a:r>
              <a:rPr lang="en-US" sz="2000" dirty="0"/>
              <a:t>, although it </a:t>
            </a:r>
            <a:r>
              <a:rPr lang="en-US" sz="2000" u="sng" dirty="0"/>
              <a:t>does not include any </a:t>
            </a:r>
            <a:r>
              <a:rPr lang="en-US" sz="2000" u="sng" dirty="0" smtClean="0"/>
              <a:t>expenditures</a:t>
            </a:r>
            <a:r>
              <a:rPr lang="en-US" sz="2000" dirty="0" smtClean="0"/>
              <a:t>; </a:t>
            </a:r>
            <a:endParaRPr lang="en-US" sz="2000" dirty="0"/>
          </a:p>
          <a:p>
            <a:pPr marL="514350" indent="-457200">
              <a:lnSpc>
                <a:spcPct val="107000"/>
              </a:lnSpc>
              <a:buFont typeface="Wingdings" panose="05000000000000000000" pitchFamily="2" charset="2"/>
              <a:buChar char="q"/>
            </a:pPr>
            <a:r>
              <a:rPr lang="en-US" sz="2000" dirty="0" smtClean="0"/>
              <a:t>The partners </a:t>
            </a:r>
            <a:r>
              <a:rPr lang="en-US" sz="2000" u="sng" dirty="0" smtClean="0"/>
              <a:t>do not describe their individual contribution to the Project output indicators</a:t>
            </a:r>
            <a:r>
              <a:rPr lang="en-US" sz="2000" dirty="0" smtClean="0"/>
              <a:t>;</a:t>
            </a:r>
          </a:p>
          <a:p>
            <a:pPr marL="514350" indent="-457200">
              <a:lnSpc>
                <a:spcPct val="107000"/>
              </a:lnSpc>
              <a:buFont typeface="Wingdings" panose="05000000000000000000" pitchFamily="2" charset="2"/>
              <a:buChar char="q"/>
            </a:pPr>
            <a:r>
              <a:rPr lang="en-US" sz="2000" dirty="0" smtClean="0"/>
              <a:t>The partners </a:t>
            </a:r>
            <a:r>
              <a:rPr lang="en-US" sz="2000" u="sng" dirty="0" smtClean="0"/>
              <a:t>do not describe their individual contribution to reaching the target groups</a:t>
            </a:r>
            <a:r>
              <a:rPr lang="en-US" sz="2000" dirty="0" smtClean="0"/>
              <a:t>;</a:t>
            </a:r>
            <a:endParaRPr lang="ro-RO" sz="2000" dirty="0" smtClean="0"/>
          </a:p>
          <a:p>
            <a:pPr marL="0" indent="0" algn="just">
              <a:lnSpc>
                <a:spcPct val="107000"/>
              </a:lnSpc>
              <a:spcBef>
                <a:spcPts val="0"/>
              </a:spcBef>
              <a:spcAft>
                <a:spcPts val="0"/>
              </a:spcAft>
              <a:buNone/>
            </a:pPr>
            <a:endParaRPr lang="en-US" sz="2000" dirty="0" smtClean="0">
              <a:ea typeface="Calibri" panose="020F0502020204030204" pitchFamily="34" charset="0"/>
              <a:cs typeface="Times New Roman" panose="02020603050405020304" pitchFamily="18" charset="0"/>
            </a:endParaRPr>
          </a:p>
          <a:p>
            <a:pPr marL="0" lvl="0" indent="0" algn="just">
              <a:lnSpc>
                <a:spcPct val="107000"/>
              </a:lnSpc>
              <a:spcBef>
                <a:spcPts val="600"/>
              </a:spcBef>
              <a:spcAft>
                <a:spcPts val="0"/>
              </a:spcAft>
              <a:buNone/>
            </a:pP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pic>
        <p:nvPicPr>
          <p:cNvPr id="4" name="Picture 3"/>
          <p:cNvPicPr>
            <a:picLocks noChangeAspect="1"/>
          </p:cNvPicPr>
          <p:nvPr/>
        </p:nvPicPr>
        <p:blipFill>
          <a:blip r:embed="rId3"/>
          <a:stretch>
            <a:fillRect/>
          </a:stretch>
        </p:blipFill>
        <p:spPr>
          <a:xfrm>
            <a:off x="152400" y="5922830"/>
            <a:ext cx="8596105" cy="798645"/>
          </a:xfrm>
          <a:prstGeom prst="rect">
            <a:avLst/>
          </a:prstGeom>
        </p:spPr>
      </p:pic>
      <p:pic>
        <p:nvPicPr>
          <p:cNvPr id="17" name="Picture 16"/>
          <p:cNvPicPr>
            <a:picLocks noChangeAspect="1"/>
          </p:cNvPicPr>
          <p:nvPr/>
        </p:nvPicPr>
        <p:blipFill>
          <a:blip r:embed="rId4"/>
          <a:stretch>
            <a:fillRect/>
          </a:stretch>
        </p:blipFill>
        <p:spPr>
          <a:xfrm>
            <a:off x="1676400" y="3505199"/>
            <a:ext cx="6308680" cy="3216275"/>
          </a:xfrm>
          <a:prstGeom prst="rect">
            <a:avLst/>
          </a:prstGeom>
        </p:spPr>
      </p:pic>
      <p:sp>
        <p:nvSpPr>
          <p:cNvPr id="18" name="Oval 17"/>
          <p:cNvSpPr/>
          <p:nvPr/>
        </p:nvSpPr>
        <p:spPr>
          <a:xfrm>
            <a:off x="1752600" y="6065837"/>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748246" y="4876800"/>
            <a:ext cx="1143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9559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 y="15240"/>
            <a:ext cx="8915400" cy="5943600"/>
          </a:xfrm>
        </p:spPr>
        <p:txBody>
          <a:bodyPr/>
          <a:lstStyle/>
          <a:p>
            <a:pPr marL="0" lvl="0" indent="0" algn="ctr">
              <a:buNone/>
            </a:pPr>
            <a:r>
              <a:rPr lang="ro-RO" sz="4800" b="1" dirty="0" smtClean="0">
                <a:latin typeface="Calibri" panose="020F0502020204030204" pitchFamily="34" charset="0"/>
                <a:ea typeface="Calibri" panose="020F0502020204030204" pitchFamily="34" charset="0"/>
                <a:cs typeface="Times New Roman" panose="02020603050405020304" pitchFamily="18" charset="0"/>
              </a:rPr>
              <a:t>  </a:t>
            </a:r>
            <a:r>
              <a:rPr lang="en-US" b="1" i="1" dirty="0">
                <a:solidFill>
                  <a:prstClr val="black"/>
                </a:solidFill>
              </a:rPr>
              <a:t>Common Errors </a:t>
            </a:r>
          </a:p>
          <a:p>
            <a:pPr marL="0" lvl="0" indent="0" algn="ctr">
              <a:buNone/>
            </a:pPr>
            <a:r>
              <a:rPr lang="en-US" b="1" i="1" dirty="0">
                <a:solidFill>
                  <a:prstClr val="black"/>
                </a:solidFill>
              </a:rPr>
              <a:t>in </a:t>
            </a:r>
            <a:r>
              <a:rPr lang="ro-RO" b="1" i="1" dirty="0">
                <a:solidFill>
                  <a:prstClr val="black"/>
                </a:solidFill>
              </a:rPr>
              <a:t>Partner </a:t>
            </a:r>
            <a:r>
              <a:rPr lang="en-US" b="1" i="1" dirty="0">
                <a:solidFill>
                  <a:prstClr val="black"/>
                </a:solidFill>
              </a:rPr>
              <a:t>Report</a:t>
            </a:r>
            <a:r>
              <a:rPr lang="en-US" b="1" dirty="0">
                <a:solidFill>
                  <a:prstClr val="black"/>
                </a:solidFill>
              </a:rPr>
              <a:t>s</a:t>
            </a:r>
            <a:endParaRPr lang="en-US" dirty="0">
              <a:solidFill>
                <a:prstClr val="black"/>
              </a:solidFill>
            </a:endParaRPr>
          </a:p>
          <a:p>
            <a:pPr marL="0" lvl="0" indent="0" algn="ctr">
              <a:buNone/>
            </a:pPr>
            <a:r>
              <a:rPr lang="en-US" sz="2400" dirty="0" smtClean="0"/>
              <a:t>when reporting progress per WPs/Activities</a:t>
            </a:r>
            <a:r>
              <a:rPr lang="en-US" sz="2400" dirty="0"/>
              <a:t>: </a:t>
            </a:r>
          </a:p>
          <a:p>
            <a:pPr marL="514350" indent="-457200" algn="just">
              <a:buFont typeface="Wingdings" panose="05000000000000000000" pitchFamily="2" charset="2"/>
              <a:buChar char="q"/>
            </a:pPr>
            <a:r>
              <a:rPr lang="en-US" sz="2000" dirty="0" smtClean="0"/>
              <a:t>the </a:t>
            </a:r>
            <a:r>
              <a:rPr lang="en-US" sz="2000" u="sng" dirty="0" smtClean="0"/>
              <a:t>progress in activities during the reporting period</a:t>
            </a:r>
            <a:r>
              <a:rPr lang="en-US" sz="2000" dirty="0" smtClean="0"/>
              <a:t>, which is not yet paid for, </a:t>
            </a:r>
            <a:r>
              <a:rPr lang="en-US" sz="2000" u="sng" dirty="0" smtClean="0"/>
              <a:t>is not reported</a:t>
            </a:r>
            <a:r>
              <a:rPr lang="en-US" sz="2000" dirty="0" smtClean="0"/>
              <a:t>;</a:t>
            </a:r>
          </a:p>
          <a:p>
            <a:pPr marL="514350" indent="-457200" algn="just">
              <a:buFont typeface="Wingdings" panose="05000000000000000000" pitchFamily="2" charset="2"/>
              <a:buChar char="q"/>
            </a:pPr>
            <a:r>
              <a:rPr lang="en-US" sz="2000" dirty="0" smtClean="0"/>
              <a:t>the </a:t>
            </a:r>
            <a:r>
              <a:rPr lang="en-US" sz="2000" u="sng" dirty="0" smtClean="0"/>
              <a:t>progress in the activities is described in very general terms</a:t>
            </a:r>
            <a:r>
              <a:rPr lang="en-US" sz="2000" dirty="0" smtClean="0"/>
              <a:t>, without providing details on what has been done, by whom,  when with what purpose and what effect/result;</a:t>
            </a:r>
          </a:p>
          <a:p>
            <a:pPr marL="514350" indent="-457200" algn="just">
              <a:buFont typeface="Wingdings" panose="05000000000000000000" pitchFamily="2" charset="2"/>
              <a:buChar char="q"/>
            </a:pPr>
            <a:r>
              <a:rPr lang="en-US" sz="2000" dirty="0" smtClean="0"/>
              <a:t>when describing the progress in activities, </a:t>
            </a:r>
            <a:r>
              <a:rPr lang="en-US" sz="2000" u="sng" dirty="0" smtClean="0"/>
              <a:t>the focus is placed primarily on documentary evidence</a:t>
            </a:r>
            <a:r>
              <a:rPr lang="en-US" sz="2000" dirty="0" smtClean="0"/>
              <a:t>, indicating the number of every single document issued in the procurement or acceptance of services and deliverables, without providing any information on the actual output, content, scope or objective of the activity. </a:t>
            </a:r>
          </a:p>
          <a:p>
            <a:pPr marL="514350" indent="-457200" algn="just">
              <a:buFont typeface="Wingdings" panose="05000000000000000000" pitchFamily="2" charset="2"/>
              <a:buChar char="q"/>
            </a:pPr>
            <a:r>
              <a:rPr lang="en-US" sz="2000" dirty="0" smtClean="0"/>
              <a:t>The </a:t>
            </a:r>
            <a:r>
              <a:rPr lang="en-US" sz="2000" u="sng" dirty="0" smtClean="0"/>
              <a:t>delays in the activities are not explained</a:t>
            </a:r>
            <a:r>
              <a:rPr lang="en-US" sz="2000" dirty="0" smtClean="0"/>
              <a:t>, or if explained, no solution/measures is presented in this regard in the dedicated section;</a:t>
            </a:r>
          </a:p>
          <a:p>
            <a:pPr lvl="0" algn="just">
              <a:lnSpc>
                <a:spcPct val="107000"/>
              </a:lnSpc>
              <a:spcBef>
                <a:spcPts val="600"/>
              </a:spcBef>
              <a:spcAft>
                <a:spcPts val="0"/>
              </a:spcAft>
              <a:buFont typeface="+mj-lt"/>
              <a:buAutoNum type="arabicPeriod"/>
            </a:pPr>
            <a:endParaRPr lang="en-US" sz="1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pic>
        <p:nvPicPr>
          <p:cNvPr id="4" name="Picture 3"/>
          <p:cNvPicPr>
            <a:picLocks noChangeAspect="1"/>
          </p:cNvPicPr>
          <p:nvPr/>
        </p:nvPicPr>
        <p:blipFill>
          <a:blip r:embed="rId3"/>
          <a:stretch>
            <a:fillRect/>
          </a:stretch>
        </p:blipFill>
        <p:spPr>
          <a:xfrm>
            <a:off x="273947" y="5943600"/>
            <a:ext cx="8596105" cy="798645"/>
          </a:xfrm>
          <a:prstGeom prst="rect">
            <a:avLst/>
          </a:prstGeom>
        </p:spPr>
      </p:pic>
      <p:sp>
        <p:nvSpPr>
          <p:cNvPr id="5" name="Date Placeholder 4"/>
          <p:cNvSpPr>
            <a:spLocks noGrp="1"/>
          </p:cNvSpPr>
          <p:nvPr>
            <p:ph type="dt" sz="half" idx="10"/>
          </p:nvPr>
        </p:nvSpPr>
        <p:spPr/>
        <p:txBody>
          <a:bodyPr/>
          <a:lstStyle/>
          <a:p>
            <a:pPr>
              <a:defRPr/>
            </a:pPr>
            <a:endParaRPr lang="en-US" dirty="0"/>
          </a:p>
        </p:txBody>
      </p:sp>
    </p:spTree>
    <p:extLst>
      <p:ext uri="{BB962C8B-B14F-4D97-AF65-F5344CB8AC3E}">
        <p14:creationId xmlns:p14="http://schemas.microsoft.com/office/powerpoint/2010/main" val="3824861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 y="228600"/>
            <a:ext cx="2591025" cy="682811"/>
          </a:xfrm>
          <a:prstGeom prst="rect">
            <a:avLst/>
          </a:prstGeom>
        </p:spPr>
      </p:pic>
      <p:pic>
        <p:nvPicPr>
          <p:cNvPr id="4" name="Picture 3"/>
          <p:cNvPicPr>
            <a:picLocks noChangeAspect="1"/>
          </p:cNvPicPr>
          <p:nvPr/>
        </p:nvPicPr>
        <p:blipFill>
          <a:blip r:embed="rId3"/>
          <a:stretch>
            <a:fillRect/>
          </a:stretch>
        </p:blipFill>
        <p:spPr>
          <a:xfrm>
            <a:off x="297959" y="5958840"/>
            <a:ext cx="8596105" cy="798645"/>
          </a:xfrm>
          <a:prstGeom prst="rect">
            <a:avLst/>
          </a:prstGeom>
        </p:spPr>
      </p:pic>
      <p:sp>
        <p:nvSpPr>
          <p:cNvPr id="7" name="Title 6"/>
          <p:cNvSpPr>
            <a:spLocks noGrp="1"/>
          </p:cNvSpPr>
          <p:nvPr>
            <p:ph type="title"/>
          </p:nvPr>
        </p:nvSpPr>
        <p:spPr>
          <a:xfrm>
            <a:off x="457200" y="-381000"/>
            <a:ext cx="8229600" cy="1798638"/>
          </a:xfrm>
        </p:spPr>
        <p:txBody>
          <a:bodyPr>
            <a:normAutofit/>
          </a:bodyPr>
          <a:lstStyle/>
          <a:p>
            <a:pPr marL="0" lvl="0" indent="0">
              <a:spcBef>
                <a:spcPts val="0"/>
              </a:spcBef>
            </a:pPr>
            <a:r>
              <a:rPr lang="ro-RO" sz="6600" b="1" dirty="0">
                <a:latin typeface="Calibri" panose="020F0502020204030204" pitchFamily="34" charset="0"/>
                <a:ea typeface="Calibri" panose="020F0502020204030204" pitchFamily="34" charset="0"/>
                <a:cs typeface="Times New Roman" panose="02020603050405020304" pitchFamily="18" charset="0"/>
              </a:rPr>
              <a:t> </a:t>
            </a:r>
            <a:r>
              <a:rPr lang="en-US" sz="3200" b="1" i="1" dirty="0">
                <a:solidFill>
                  <a:prstClr val="black"/>
                </a:solidFill>
                <a:latin typeface="+mn-lt"/>
              </a:rPr>
              <a:t>Common</a:t>
            </a:r>
            <a:r>
              <a:rPr lang="en-US" sz="3200" b="1" i="1" dirty="0">
                <a:solidFill>
                  <a:prstClr val="black"/>
                </a:solidFill>
              </a:rPr>
              <a:t> Errors </a:t>
            </a:r>
            <a:br>
              <a:rPr lang="en-US" sz="3200" b="1" i="1" dirty="0">
                <a:solidFill>
                  <a:prstClr val="black"/>
                </a:solidFill>
              </a:rPr>
            </a:br>
            <a:r>
              <a:rPr lang="en-US" sz="3200" b="1" i="1" dirty="0">
                <a:solidFill>
                  <a:prstClr val="black"/>
                </a:solidFill>
              </a:rPr>
              <a:t>in </a:t>
            </a:r>
            <a:r>
              <a:rPr lang="ro-RO" sz="3200" b="1" i="1" dirty="0">
                <a:solidFill>
                  <a:prstClr val="black"/>
                </a:solidFill>
              </a:rPr>
              <a:t>Partner </a:t>
            </a:r>
            <a:r>
              <a:rPr lang="en-US" sz="3200" b="1" i="1" dirty="0">
                <a:solidFill>
                  <a:prstClr val="black"/>
                </a:solidFill>
              </a:rPr>
              <a:t>Report</a:t>
            </a:r>
            <a:r>
              <a:rPr lang="en-US" sz="3200" b="1" dirty="0">
                <a:solidFill>
                  <a:prstClr val="black"/>
                </a:solidFill>
              </a:rPr>
              <a:t>s</a:t>
            </a:r>
            <a:endParaRPr lang="en-US" sz="3200" dirty="0"/>
          </a:p>
        </p:txBody>
      </p:sp>
      <p:sp>
        <p:nvSpPr>
          <p:cNvPr id="8" name="Content Placeholder 7"/>
          <p:cNvSpPr>
            <a:spLocks noGrp="1"/>
          </p:cNvSpPr>
          <p:nvPr>
            <p:ph sz="half" idx="2"/>
          </p:nvPr>
        </p:nvSpPr>
        <p:spPr>
          <a:xfrm>
            <a:off x="-76200" y="1308920"/>
            <a:ext cx="4573588" cy="4939479"/>
          </a:xfrm>
        </p:spPr>
        <p:txBody>
          <a:bodyPr/>
          <a:lstStyle/>
          <a:p>
            <a:pPr marL="0" lvl="0" indent="0" algn="ctr">
              <a:buNone/>
            </a:pPr>
            <a:r>
              <a:rPr lang="en-US" dirty="0"/>
              <a:t>when reporting progress per Deliverables</a:t>
            </a:r>
          </a:p>
          <a:p>
            <a:pPr marL="514350" lvl="1" indent="-457200" algn="just">
              <a:buFont typeface="Wingdings" panose="05000000000000000000" pitchFamily="2" charset="2"/>
              <a:buChar char="q"/>
            </a:pPr>
            <a:r>
              <a:rPr lang="en-US" sz="1800" dirty="0" smtClean="0"/>
              <a:t>The </a:t>
            </a:r>
            <a:r>
              <a:rPr lang="en-US" sz="1800" dirty="0"/>
              <a:t>partners </a:t>
            </a:r>
            <a:r>
              <a:rPr lang="en-US" sz="1800" u="sng" dirty="0"/>
              <a:t>do not add the deliverables </a:t>
            </a:r>
            <a:r>
              <a:rPr lang="en-US" sz="1800" dirty="0"/>
              <a:t>that have registered progress in the reporting period; The partner reports contribution to a certain activity, but it is not reflected in the deliverable section, as the related deliverable is not added and properly described</a:t>
            </a:r>
          </a:p>
          <a:p>
            <a:pPr marL="514350" lvl="1" indent="-457200" algn="just">
              <a:buFont typeface="Wingdings" panose="05000000000000000000" pitchFamily="2" charset="2"/>
              <a:buChar char="q"/>
            </a:pPr>
            <a:r>
              <a:rPr lang="en-US" sz="1800" u="sng" dirty="0"/>
              <a:t>No deliverable evidence is provided</a:t>
            </a:r>
            <a:r>
              <a:rPr lang="en-US" sz="1800" dirty="0"/>
              <a:t> or the documents uploaded as deliverable </a:t>
            </a:r>
            <a:r>
              <a:rPr lang="en-US" sz="1800" dirty="0" smtClean="0"/>
              <a:t>evidence (contract, invoice)  </a:t>
            </a:r>
            <a:r>
              <a:rPr lang="en-US" sz="1800" dirty="0"/>
              <a:t>do not attest the delivery of equipment or the provision </a:t>
            </a:r>
            <a:r>
              <a:rPr lang="en-US" sz="1800" dirty="0" smtClean="0"/>
              <a:t>of </a:t>
            </a:r>
            <a:r>
              <a:rPr lang="en-US" sz="1800" dirty="0"/>
              <a:t> </a:t>
            </a:r>
            <a:r>
              <a:rPr lang="en-US" sz="1800" dirty="0" smtClean="0"/>
              <a:t>services;</a:t>
            </a:r>
          </a:p>
          <a:p>
            <a:pPr marL="514350" lvl="1" indent="-457200" algn="just">
              <a:buFont typeface="Wingdings" panose="05000000000000000000" pitchFamily="2" charset="2"/>
              <a:buChar char="q"/>
            </a:pPr>
            <a:r>
              <a:rPr lang="en-US" sz="1800" dirty="0"/>
              <a:t>The </a:t>
            </a:r>
            <a:r>
              <a:rPr lang="en-US" sz="1800" u="sng" dirty="0"/>
              <a:t>description of the progress </a:t>
            </a:r>
            <a:r>
              <a:rPr lang="en-US" sz="1800" dirty="0"/>
              <a:t>in the deliverable </a:t>
            </a:r>
            <a:r>
              <a:rPr lang="en-US" sz="1800" u="sng" dirty="0"/>
              <a:t>repeats the</a:t>
            </a:r>
            <a:r>
              <a:rPr lang="ro-RO" sz="1800" u="sng" dirty="0"/>
              <a:t> </a:t>
            </a:r>
            <a:r>
              <a:rPr lang="en-US" sz="1800" u="sng" dirty="0"/>
              <a:t> information </a:t>
            </a:r>
            <a:r>
              <a:rPr lang="en-US" sz="1800" dirty="0"/>
              <a:t>provided for the progress in the activity</a:t>
            </a:r>
            <a:r>
              <a:rPr lang="en-US" sz="1800" dirty="0" smtClean="0"/>
              <a:t>;</a:t>
            </a:r>
            <a:endParaRPr lang="en-US" sz="1800" dirty="0"/>
          </a:p>
        </p:txBody>
      </p:sp>
      <p:sp>
        <p:nvSpPr>
          <p:cNvPr id="11" name="Content Placeholder 10"/>
          <p:cNvSpPr>
            <a:spLocks noGrp="1"/>
          </p:cNvSpPr>
          <p:nvPr>
            <p:ph sz="quarter" idx="4"/>
          </p:nvPr>
        </p:nvSpPr>
        <p:spPr>
          <a:xfrm>
            <a:off x="4191001" y="1417639"/>
            <a:ext cx="4800600" cy="2256018"/>
          </a:xfrm>
        </p:spPr>
        <p:txBody>
          <a:bodyPr/>
          <a:lstStyle/>
          <a:p>
            <a:pPr algn="just">
              <a:buFont typeface="Wingdings" panose="05000000000000000000" pitchFamily="2" charset="2"/>
              <a:buChar char="q"/>
            </a:pPr>
            <a:r>
              <a:rPr lang="en-US" sz="1800" dirty="0"/>
              <a:t>The partners fill in the field </a:t>
            </a:r>
            <a:r>
              <a:rPr lang="en-US" sz="1800" u="sng" dirty="0"/>
              <a:t>“Deliverable description”, indicating the documents, uploaded as deliverable evidence</a:t>
            </a:r>
            <a:r>
              <a:rPr lang="en-US" sz="1800" dirty="0"/>
              <a:t>, rather than describing and quantifying (if the case) the progress (specific  equipment delivered or services provided)   in the reporting period;</a:t>
            </a:r>
          </a:p>
          <a:p>
            <a:endParaRPr lang="en-US" sz="1800" dirty="0"/>
          </a:p>
        </p:txBody>
      </p:sp>
      <p:sp>
        <p:nvSpPr>
          <p:cNvPr id="5" name="Date Placeholder 4"/>
          <p:cNvSpPr>
            <a:spLocks noGrp="1"/>
          </p:cNvSpPr>
          <p:nvPr>
            <p:ph type="dt" sz="half" idx="10"/>
          </p:nvPr>
        </p:nvSpPr>
        <p:spPr/>
        <p:txBody>
          <a:bodyPr/>
          <a:lstStyle/>
          <a:p>
            <a:pPr>
              <a:defRPr/>
            </a:pPr>
            <a:endParaRPr lang="en-US" dirty="0"/>
          </a:p>
        </p:txBody>
      </p:sp>
      <p:sp>
        <p:nvSpPr>
          <p:cNvPr id="10" name="TextBox 9"/>
          <p:cNvSpPr txBox="1"/>
          <p:nvPr/>
        </p:nvSpPr>
        <p:spPr>
          <a:xfrm>
            <a:off x="5867400" y="6144172"/>
            <a:ext cx="184731" cy="369332"/>
          </a:xfrm>
          <a:prstGeom prst="rect">
            <a:avLst/>
          </a:prstGeom>
          <a:noFill/>
        </p:spPr>
        <p:txBody>
          <a:bodyPr wrap="none" rtlCol="0">
            <a:spAutoFit/>
          </a:bodyPr>
          <a:lstStyle/>
          <a:p>
            <a:endParaRPr lang="en-US" dirty="0"/>
          </a:p>
        </p:txBody>
      </p:sp>
      <p:pic>
        <p:nvPicPr>
          <p:cNvPr id="12" name="Picture 11"/>
          <p:cNvPicPr>
            <a:picLocks noChangeAspect="1"/>
          </p:cNvPicPr>
          <p:nvPr/>
        </p:nvPicPr>
        <p:blipFill>
          <a:blip r:embed="rId4"/>
          <a:stretch>
            <a:fillRect/>
          </a:stretch>
        </p:blipFill>
        <p:spPr>
          <a:xfrm>
            <a:off x="4587240" y="3144611"/>
            <a:ext cx="4438650" cy="3343275"/>
          </a:xfrm>
          <a:prstGeom prst="rect">
            <a:avLst/>
          </a:prstGeom>
        </p:spPr>
      </p:pic>
    </p:spTree>
    <p:extLst>
      <p:ext uri="{BB962C8B-B14F-4D97-AF65-F5344CB8AC3E}">
        <p14:creationId xmlns:p14="http://schemas.microsoft.com/office/powerpoint/2010/main" val="304368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0"/>
            <a:ext cx="8382001" cy="6324600"/>
          </a:xfrm>
        </p:spPr>
        <p:txBody>
          <a:bodyPr/>
          <a:lstStyle/>
          <a:p>
            <a:pPr marL="0" lvl="0" indent="0" algn="ctr">
              <a:spcBef>
                <a:spcPts val="0"/>
              </a:spcBef>
              <a:buNone/>
            </a:pPr>
            <a:endParaRPr lang="en-US" sz="1500" b="1" dirty="0" smtClean="0">
              <a:latin typeface="Calibri" panose="020F0502020204030204" pitchFamily="34" charset="0"/>
              <a:ea typeface="Calibri" panose="020F0502020204030204" pitchFamily="34" charset="0"/>
              <a:cs typeface="Times New Roman" panose="02020603050405020304" pitchFamily="18" charset="0"/>
            </a:endParaRPr>
          </a:p>
          <a:p>
            <a:pPr marL="0" lvl="0" indent="0" algn="ctr">
              <a:spcBef>
                <a:spcPts val="0"/>
              </a:spcBef>
              <a:buNone/>
            </a:pPr>
            <a:r>
              <a:rPr lang="ro-RO" b="1" dirty="0" smtClean="0">
                <a:latin typeface="Calibri" panose="020F0502020204030204" pitchFamily="34" charset="0"/>
                <a:ea typeface="Calibri" panose="020F0502020204030204" pitchFamily="34" charset="0"/>
                <a:cs typeface="Times New Roman" panose="02020603050405020304" pitchFamily="18" charset="0"/>
              </a:rPr>
              <a:t> </a:t>
            </a:r>
            <a:r>
              <a:rPr lang="en-US" b="1" dirty="0" smtClean="0">
                <a:latin typeface="Calibri" panose="020F0502020204030204" pitchFamily="34" charset="0"/>
                <a:ea typeface="Calibri" panose="020F0502020204030204" pitchFamily="34" charset="0"/>
                <a:cs typeface="Times New Roman" panose="02020603050405020304" pitchFamily="18" charset="0"/>
              </a:rPr>
              <a:t>     </a:t>
            </a:r>
            <a:r>
              <a:rPr lang="en-US" sz="3000" b="1" i="1" dirty="0" smtClean="0">
                <a:ea typeface="Calibri" panose="020F0502020204030204" pitchFamily="34" charset="0"/>
                <a:cs typeface="Times New Roman" panose="02020603050405020304" pitchFamily="18" charset="0"/>
              </a:rPr>
              <a:t>Common Errors </a:t>
            </a:r>
          </a:p>
          <a:p>
            <a:pPr marL="0" lvl="0" indent="0" algn="ctr">
              <a:spcBef>
                <a:spcPts val="0"/>
              </a:spcBef>
              <a:buNone/>
            </a:pPr>
            <a:r>
              <a:rPr lang="en-US" sz="3000" b="1" i="1" dirty="0" smtClean="0">
                <a:ea typeface="Calibri" panose="020F0502020204030204" pitchFamily="34" charset="0"/>
                <a:cs typeface="Times New Roman" panose="02020603050405020304" pitchFamily="18" charset="0"/>
              </a:rPr>
              <a:t>       in </a:t>
            </a:r>
            <a:r>
              <a:rPr lang="en-US" sz="3000" b="1" i="1" dirty="0" smtClean="0">
                <a:solidFill>
                  <a:prstClr val="black"/>
                </a:solidFill>
              </a:rPr>
              <a:t>Technical </a:t>
            </a:r>
            <a:r>
              <a:rPr lang="en-US" sz="3000" b="1" i="1" dirty="0">
                <a:solidFill>
                  <a:prstClr val="black"/>
                </a:solidFill>
              </a:rPr>
              <a:t>Project </a:t>
            </a:r>
            <a:r>
              <a:rPr lang="en-US" sz="3000" b="1" i="1" dirty="0" smtClean="0">
                <a:solidFill>
                  <a:prstClr val="black"/>
                </a:solidFill>
              </a:rPr>
              <a:t>Reports</a:t>
            </a:r>
            <a:endParaRPr lang="en-US" sz="1800" dirty="0" smtClean="0"/>
          </a:p>
          <a:p>
            <a:pPr algn="just">
              <a:buFont typeface="Wingdings" panose="05000000000000000000" pitchFamily="2" charset="2"/>
              <a:buChar char="q"/>
            </a:pPr>
            <a:r>
              <a:rPr lang="en-US" sz="1800" dirty="0" smtClean="0"/>
              <a:t>The </a:t>
            </a:r>
            <a:r>
              <a:rPr lang="en-US" sz="1800" dirty="0"/>
              <a:t>reporting period of the project report </a:t>
            </a:r>
            <a:r>
              <a:rPr lang="en-US" sz="1800" u="sng" dirty="0"/>
              <a:t>is not entirely covered by partner reports </a:t>
            </a:r>
            <a:r>
              <a:rPr lang="en-US" sz="1800" dirty="0"/>
              <a:t>from all beneficiaries;</a:t>
            </a:r>
          </a:p>
          <a:p>
            <a:pPr algn="just">
              <a:buFont typeface="Wingdings" panose="05000000000000000000" pitchFamily="2" charset="2"/>
              <a:buChar char="q"/>
            </a:pPr>
            <a:r>
              <a:rPr lang="en-US" sz="1800" dirty="0" smtClean="0"/>
              <a:t>The  </a:t>
            </a:r>
            <a:r>
              <a:rPr lang="en-US" sz="1800" dirty="0"/>
              <a:t>progress reported in the partner reports </a:t>
            </a:r>
            <a:r>
              <a:rPr lang="en-US" sz="1800" u="sng" dirty="0"/>
              <a:t>is not entirely consolidated at project level </a:t>
            </a:r>
            <a:r>
              <a:rPr lang="en-US" sz="1800" dirty="0"/>
              <a:t>in the technical project report </a:t>
            </a:r>
          </a:p>
          <a:p>
            <a:pPr algn="just">
              <a:buFont typeface="Wingdings" panose="05000000000000000000" pitchFamily="2" charset="2"/>
              <a:buChar char="q"/>
            </a:pPr>
            <a:r>
              <a:rPr lang="en-US" sz="1800" dirty="0"/>
              <a:t>When consolidating the physical progress of the project, described by the partners in their individual partner reports, the </a:t>
            </a:r>
            <a:r>
              <a:rPr lang="en-US" sz="1800" u="sng" dirty="0"/>
              <a:t>LB copies the information </a:t>
            </a:r>
            <a:r>
              <a:rPr lang="en-US" sz="1800" dirty="0"/>
              <a:t>provided mechanically, thus describing the progress per partners and sub periods, which results in discrepancies, duplicating of information, and generally incoherent and difficult to comprehend picture of the project physical progress;</a:t>
            </a:r>
          </a:p>
          <a:p>
            <a:pPr algn="just">
              <a:buFont typeface="Wingdings" panose="05000000000000000000" pitchFamily="2" charset="2"/>
              <a:buChar char="q"/>
            </a:pPr>
            <a:r>
              <a:rPr lang="en-US" sz="1800" u="sng" dirty="0"/>
              <a:t>Not all fields of the project report are filled in</a:t>
            </a:r>
            <a:r>
              <a:rPr lang="en-US" sz="1800" dirty="0"/>
              <a:t>. For instance, if no general problems have been encountered in the project implementation, the dedicated field should be field in accordingly rather than left blank;</a:t>
            </a:r>
          </a:p>
          <a:p>
            <a:pPr algn="just">
              <a:buFont typeface="Wingdings" panose="05000000000000000000" pitchFamily="2" charset="2"/>
              <a:buChar char="q"/>
            </a:pPr>
            <a:r>
              <a:rPr lang="en-US" sz="1800" dirty="0"/>
              <a:t>“Highlights of Main Achievements” – rather than focusing on the major outputs/achievements so as to provide an overall picture of the project implementation so far, the </a:t>
            </a:r>
            <a:r>
              <a:rPr lang="en-US" sz="1800" u="sng" dirty="0"/>
              <a:t>LB consolidates the information provided in project summary in each partner report for the period</a:t>
            </a:r>
            <a:r>
              <a:rPr lang="en-US" sz="1800" dirty="0" smtClean="0"/>
              <a:t>;</a:t>
            </a:r>
          </a:p>
          <a:p>
            <a:pPr algn="just">
              <a:buFont typeface="Wingdings" panose="05000000000000000000" pitchFamily="2" charset="2"/>
              <a:buChar char="q"/>
            </a:pPr>
            <a:endParaRPr lang="en-US" sz="2000" dirty="0"/>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pic>
        <p:nvPicPr>
          <p:cNvPr id="4" name="Picture 3"/>
          <p:cNvPicPr>
            <a:picLocks noChangeAspect="1"/>
          </p:cNvPicPr>
          <p:nvPr/>
        </p:nvPicPr>
        <p:blipFill>
          <a:blip r:embed="rId3"/>
          <a:stretch>
            <a:fillRect/>
          </a:stretch>
        </p:blipFill>
        <p:spPr>
          <a:xfrm>
            <a:off x="273947" y="5943600"/>
            <a:ext cx="8596105" cy="798645"/>
          </a:xfrm>
          <a:prstGeom prst="rect">
            <a:avLst/>
          </a:prstGeom>
        </p:spPr>
      </p:pic>
      <p:sp>
        <p:nvSpPr>
          <p:cNvPr id="5" name="Date Placeholder 4"/>
          <p:cNvSpPr>
            <a:spLocks noGrp="1"/>
          </p:cNvSpPr>
          <p:nvPr>
            <p:ph type="dt" sz="half" idx="10"/>
          </p:nvPr>
        </p:nvSpPr>
        <p:spPr/>
        <p:txBody>
          <a:bodyPr/>
          <a:lstStyle/>
          <a:p>
            <a:pPr>
              <a:defRPr/>
            </a:pPr>
            <a:r>
              <a:rPr lang="en-US" smtClean="0"/>
              <a:t>7/03/2019</a:t>
            </a:r>
            <a:endParaRPr lang="en-US"/>
          </a:p>
        </p:txBody>
      </p:sp>
    </p:spTree>
    <p:extLst>
      <p:ext uri="{BB962C8B-B14F-4D97-AF65-F5344CB8AC3E}">
        <p14:creationId xmlns:p14="http://schemas.microsoft.com/office/powerpoint/2010/main" val="1826476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1" y="0"/>
            <a:ext cx="8915400" cy="6324600"/>
          </a:xfrm>
        </p:spPr>
        <p:txBody>
          <a:bodyPr/>
          <a:lstStyle/>
          <a:p>
            <a:pPr marL="0" lvl="0" indent="0" algn="ctr">
              <a:spcBef>
                <a:spcPts val="0"/>
              </a:spcBef>
              <a:buNone/>
            </a:pPr>
            <a:r>
              <a:rPr lang="ro-RO" sz="4800" b="1" dirty="0" smtClean="0">
                <a:latin typeface="Calibri" panose="020F0502020204030204" pitchFamily="34" charset="0"/>
                <a:ea typeface="Calibri" panose="020F0502020204030204" pitchFamily="34" charset="0"/>
                <a:cs typeface="Times New Roman" panose="02020603050405020304" pitchFamily="18" charset="0"/>
              </a:rPr>
              <a:t>     </a:t>
            </a:r>
            <a:r>
              <a:rPr lang="en-US" b="1" i="1" dirty="0">
                <a:ea typeface="Calibri" panose="020F0502020204030204" pitchFamily="34" charset="0"/>
                <a:cs typeface="Times New Roman" panose="02020603050405020304" pitchFamily="18" charset="0"/>
              </a:rPr>
              <a:t>Common </a:t>
            </a:r>
            <a:r>
              <a:rPr lang="en-US" b="1" i="1" dirty="0" smtClean="0">
                <a:ea typeface="Calibri" panose="020F0502020204030204" pitchFamily="34" charset="0"/>
                <a:cs typeface="Times New Roman" panose="02020603050405020304" pitchFamily="18" charset="0"/>
              </a:rPr>
              <a:t>Errors </a:t>
            </a:r>
            <a:endParaRPr lang="en-US" b="1" i="1" dirty="0">
              <a:ea typeface="Calibri" panose="020F0502020204030204" pitchFamily="34" charset="0"/>
              <a:cs typeface="Times New Roman" panose="02020603050405020304" pitchFamily="18" charset="0"/>
            </a:endParaRPr>
          </a:p>
          <a:p>
            <a:pPr marL="0" lvl="0" indent="0" algn="ctr">
              <a:spcBef>
                <a:spcPts val="0"/>
              </a:spcBef>
              <a:buNone/>
            </a:pPr>
            <a:r>
              <a:rPr lang="en-US" b="1" i="1" dirty="0" smtClean="0">
                <a:ea typeface="Calibri" panose="020F0502020204030204" pitchFamily="34" charset="0"/>
                <a:cs typeface="Times New Roman" panose="02020603050405020304" pitchFamily="18" charset="0"/>
              </a:rPr>
              <a:t>in </a:t>
            </a:r>
            <a:r>
              <a:rPr lang="en-US" b="1" i="1" dirty="0">
                <a:solidFill>
                  <a:prstClr val="black"/>
                </a:solidFill>
              </a:rPr>
              <a:t>Technical Project Reports</a:t>
            </a:r>
          </a:p>
          <a:p>
            <a:pPr algn="just">
              <a:buFont typeface="Wingdings" panose="05000000000000000000" pitchFamily="2" charset="2"/>
              <a:buChar char="q"/>
            </a:pPr>
            <a:r>
              <a:rPr lang="en-US" sz="1800" u="sng" dirty="0"/>
              <a:t>Double-counting of people</a:t>
            </a:r>
            <a:r>
              <a:rPr lang="en-US" sz="1800" dirty="0"/>
              <a:t>, when reporting target groups reached or project indicators (e.g. Population having access to joint employment initiatives) – one person, who has taken part in 2 events/actions is reported as 2 </a:t>
            </a:r>
            <a:r>
              <a:rPr lang="en-US" sz="1800" dirty="0" smtClean="0"/>
              <a:t>persons</a:t>
            </a:r>
          </a:p>
          <a:p>
            <a:pPr algn="just">
              <a:buFont typeface="Wingdings" panose="05000000000000000000" pitchFamily="2" charset="2"/>
              <a:buChar char="q"/>
            </a:pPr>
            <a:r>
              <a:rPr lang="en-US" sz="1800" dirty="0" smtClean="0"/>
              <a:t>The </a:t>
            </a:r>
            <a:r>
              <a:rPr lang="en-US" sz="1800" u="sng" dirty="0" smtClean="0"/>
              <a:t>reported contribution to the Output indicators is not supported by evidence</a:t>
            </a:r>
            <a:r>
              <a:rPr lang="en-US" sz="1800" dirty="0" smtClean="0"/>
              <a:t>, uploaded in the dedicated field “Project Main Outputs” -&gt; “Attachments”, and relevant description in the individual partner reports. </a:t>
            </a:r>
          </a:p>
          <a:p>
            <a:pPr marL="457200" lvl="1" indent="0" algn="just">
              <a:buNone/>
            </a:pPr>
            <a:endParaRPr lang="ro-RO" sz="1800" dirty="0" smtClean="0"/>
          </a:p>
          <a:p>
            <a:pPr lvl="1" algn="just">
              <a:buFont typeface="Wingdings" panose="05000000000000000000" pitchFamily="2" charset="2"/>
              <a:buChar char="q"/>
            </a:pPr>
            <a:endParaRPr lang="en-US" sz="1800" dirty="0" smtClean="0"/>
          </a:p>
          <a:p>
            <a:pPr lvl="1" algn="just">
              <a:buFont typeface="Wingdings" panose="05000000000000000000" pitchFamily="2" charset="2"/>
              <a:buChar char="q"/>
            </a:pPr>
            <a:endParaRPr lang="en-US" sz="1800" dirty="0"/>
          </a:p>
          <a:p>
            <a:pPr lvl="1" algn="just">
              <a:buFont typeface="Wingdings" panose="05000000000000000000" pitchFamily="2" charset="2"/>
              <a:buChar char="q"/>
            </a:pPr>
            <a:endParaRPr lang="en-US" sz="1800" dirty="0" smtClean="0"/>
          </a:p>
          <a:p>
            <a:pPr algn="just">
              <a:buFont typeface="Wingdings" panose="05000000000000000000" pitchFamily="2" charset="2"/>
              <a:buChar char="q"/>
            </a:pPr>
            <a:endParaRPr lang="en-US" sz="1800" dirty="0" smtClean="0"/>
          </a:p>
          <a:p>
            <a:pPr algn="just">
              <a:buFont typeface="Wingdings" panose="05000000000000000000" pitchFamily="2" charset="2"/>
              <a:buChar char="q"/>
            </a:pPr>
            <a:r>
              <a:rPr lang="en-US" sz="1800" dirty="0" smtClean="0"/>
              <a:t>Project </a:t>
            </a:r>
            <a:r>
              <a:rPr lang="en-US" sz="1800" dirty="0"/>
              <a:t>Beneficiaries do not pay the necessary attention to the reporting of the </a:t>
            </a:r>
            <a:r>
              <a:rPr lang="en-US" sz="1800" u="sng" dirty="0"/>
              <a:t>projects contribution to the “Horizontal principles”</a:t>
            </a:r>
            <a:r>
              <a:rPr lang="en-US" sz="1800" dirty="0"/>
              <a:t>. Instead of describing the specific measures/efforts undertaken </a:t>
            </a:r>
            <a:r>
              <a:rPr lang="en-US" sz="1800" dirty="0" smtClean="0"/>
              <a:t>during reporting </a:t>
            </a:r>
            <a:r>
              <a:rPr lang="en-US" sz="1800" dirty="0"/>
              <a:t>period in </a:t>
            </a:r>
            <a:r>
              <a:rPr lang="en-US" sz="1800" dirty="0" smtClean="0"/>
              <a:t>complying </a:t>
            </a:r>
            <a:r>
              <a:rPr lang="en-US" sz="1800" dirty="0"/>
              <a:t>with and promoting the horizontal principles, they often provide some general information,  referring to the project implementation as a whole, rather than to the specific reporting period;</a:t>
            </a:r>
          </a:p>
          <a:p>
            <a:pPr lvl="1" algn="just">
              <a:buFont typeface="Wingdings" panose="05000000000000000000" pitchFamily="2" charset="2"/>
              <a:buChar char="q"/>
            </a:pPr>
            <a:endParaRPr lang="ro-RO" sz="2000" dirty="0" smtClean="0"/>
          </a:p>
          <a:p>
            <a:pPr marL="457200" lvl="1" indent="0" algn="just">
              <a:buNone/>
            </a:pPr>
            <a:endParaRPr lang="en-US" sz="4800" dirty="0">
              <a:latin typeface="Trebuchet MS" panose="020B0603020202020204" pitchFamily="34" charset="0"/>
            </a:endParaRPr>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sp>
        <p:nvSpPr>
          <p:cNvPr id="5" name="Date Placeholder 4"/>
          <p:cNvSpPr>
            <a:spLocks noGrp="1"/>
          </p:cNvSpPr>
          <p:nvPr>
            <p:ph type="dt" sz="half" idx="10"/>
          </p:nvPr>
        </p:nvSpPr>
        <p:spPr/>
        <p:txBody>
          <a:bodyPr/>
          <a:lstStyle/>
          <a:p>
            <a:pPr>
              <a:defRPr/>
            </a:pPr>
            <a:r>
              <a:rPr lang="en-US" smtClean="0"/>
              <a:t>7/03/2019</a:t>
            </a:r>
            <a:endParaRPr lang="en-US"/>
          </a:p>
        </p:txBody>
      </p:sp>
      <p:pic>
        <p:nvPicPr>
          <p:cNvPr id="6" name="Picture 5"/>
          <p:cNvPicPr>
            <a:picLocks noChangeAspect="1"/>
          </p:cNvPicPr>
          <p:nvPr/>
        </p:nvPicPr>
        <p:blipFill>
          <a:blip r:embed="rId3"/>
          <a:stretch>
            <a:fillRect/>
          </a:stretch>
        </p:blipFill>
        <p:spPr>
          <a:xfrm>
            <a:off x="289373" y="3211371"/>
            <a:ext cx="8489053" cy="1269887"/>
          </a:xfrm>
          <a:prstGeom prst="rect">
            <a:avLst/>
          </a:prstGeom>
        </p:spPr>
      </p:pic>
      <p:pic>
        <p:nvPicPr>
          <p:cNvPr id="4" name="Picture 3"/>
          <p:cNvPicPr>
            <a:picLocks noChangeAspect="1"/>
          </p:cNvPicPr>
          <p:nvPr/>
        </p:nvPicPr>
        <p:blipFill>
          <a:blip r:embed="rId4"/>
          <a:stretch>
            <a:fillRect/>
          </a:stretch>
        </p:blipFill>
        <p:spPr>
          <a:xfrm>
            <a:off x="235848" y="6011535"/>
            <a:ext cx="8596105" cy="798645"/>
          </a:xfrm>
          <a:prstGeom prst="rect">
            <a:avLst/>
          </a:prstGeom>
        </p:spPr>
      </p:pic>
      <p:sp>
        <p:nvSpPr>
          <p:cNvPr id="8" name="Oval 7"/>
          <p:cNvSpPr/>
          <p:nvPr/>
        </p:nvSpPr>
        <p:spPr>
          <a:xfrm>
            <a:off x="7964602" y="3962400"/>
            <a:ext cx="920412" cy="434975"/>
          </a:xfrm>
          <a:prstGeom prst="ellipse">
            <a:avLst/>
          </a:prstGeom>
          <a:noFill/>
          <a:ln>
            <a:solidFill>
              <a:srgbClr val="FC2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5189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839200" cy="6324600"/>
          </a:xfrm>
        </p:spPr>
        <p:txBody>
          <a:bodyPr/>
          <a:lstStyle/>
          <a:p>
            <a:pPr marL="0" lvl="0" indent="0" algn="ctr">
              <a:spcBef>
                <a:spcPts val="0"/>
              </a:spcBef>
              <a:buNone/>
            </a:pPr>
            <a:r>
              <a:rPr lang="ro-RO" sz="4800" b="1" dirty="0" smtClean="0">
                <a:latin typeface="Calibri" panose="020F0502020204030204" pitchFamily="34" charset="0"/>
                <a:ea typeface="Calibri" panose="020F0502020204030204" pitchFamily="34" charset="0"/>
                <a:cs typeface="Times New Roman" panose="02020603050405020304" pitchFamily="18" charset="0"/>
              </a:rPr>
              <a:t>     </a:t>
            </a:r>
            <a:r>
              <a:rPr lang="en-US" b="1" i="1" dirty="0">
                <a:ea typeface="Calibri" panose="020F0502020204030204" pitchFamily="34" charset="0"/>
                <a:cs typeface="Times New Roman" panose="02020603050405020304" pitchFamily="18" charset="0"/>
              </a:rPr>
              <a:t>Common </a:t>
            </a:r>
            <a:r>
              <a:rPr lang="en-US" b="1" i="1" dirty="0" smtClean="0">
                <a:ea typeface="Calibri" panose="020F0502020204030204" pitchFamily="34" charset="0"/>
                <a:cs typeface="Times New Roman" panose="02020603050405020304" pitchFamily="18" charset="0"/>
              </a:rPr>
              <a:t>Errors </a:t>
            </a:r>
            <a:endParaRPr lang="en-US" b="1" i="1" dirty="0">
              <a:ea typeface="Calibri" panose="020F0502020204030204" pitchFamily="34" charset="0"/>
              <a:cs typeface="Times New Roman" panose="02020603050405020304" pitchFamily="18" charset="0"/>
            </a:endParaRPr>
          </a:p>
          <a:p>
            <a:pPr marL="0" lvl="0" indent="0" algn="ctr">
              <a:spcBef>
                <a:spcPts val="0"/>
              </a:spcBef>
              <a:buNone/>
            </a:pPr>
            <a:r>
              <a:rPr lang="en-US" b="1" i="1" dirty="0">
                <a:ea typeface="Calibri" panose="020F0502020204030204" pitchFamily="34" charset="0"/>
                <a:cs typeface="Times New Roman" panose="02020603050405020304" pitchFamily="18" charset="0"/>
              </a:rPr>
              <a:t>i</a:t>
            </a:r>
            <a:r>
              <a:rPr lang="en-US" b="1" i="1" dirty="0" smtClean="0">
                <a:ea typeface="Calibri" panose="020F0502020204030204" pitchFamily="34" charset="0"/>
                <a:cs typeface="Times New Roman" panose="02020603050405020304" pitchFamily="18" charset="0"/>
              </a:rPr>
              <a:t>n </a:t>
            </a:r>
            <a:r>
              <a:rPr lang="en-US" b="1" i="1" dirty="0">
                <a:solidFill>
                  <a:prstClr val="black"/>
                </a:solidFill>
              </a:rPr>
              <a:t>Technical Project </a:t>
            </a:r>
            <a:r>
              <a:rPr lang="en-US" b="1" i="1" dirty="0" smtClean="0">
                <a:solidFill>
                  <a:prstClr val="black"/>
                </a:solidFill>
              </a:rPr>
              <a:t>Reports</a:t>
            </a:r>
          </a:p>
          <a:p>
            <a:pPr marL="57150" indent="0" algn="just">
              <a:buNone/>
            </a:pPr>
            <a:r>
              <a:rPr lang="en-US" sz="1800" b="1" dirty="0" smtClean="0"/>
              <a:t>Target Groups reached: </a:t>
            </a:r>
          </a:p>
          <a:p>
            <a:pPr algn="just">
              <a:buFont typeface="Wingdings" panose="05000000000000000000" pitchFamily="2" charset="2"/>
              <a:buChar char="q"/>
            </a:pPr>
            <a:r>
              <a:rPr lang="en-US" sz="1800" u="sng" dirty="0" smtClean="0"/>
              <a:t>The </a:t>
            </a:r>
            <a:r>
              <a:rPr lang="en-US" sz="1800" u="sng" dirty="0"/>
              <a:t>target groups reached are not reported at </a:t>
            </a:r>
            <a:r>
              <a:rPr lang="en-US" sz="1800" u="sng" dirty="0" smtClean="0"/>
              <a:t>all,</a:t>
            </a:r>
            <a:r>
              <a:rPr lang="en-US" sz="1800" dirty="0" smtClean="0"/>
              <a:t> or, </a:t>
            </a:r>
            <a:r>
              <a:rPr lang="en-US" sz="1800" dirty="0"/>
              <a:t>if reported, they are </a:t>
            </a:r>
            <a:r>
              <a:rPr lang="en-US" sz="1800" u="sng" dirty="0"/>
              <a:t>not split per categories</a:t>
            </a:r>
            <a:r>
              <a:rPr lang="en-US" sz="1800" dirty="0"/>
              <a:t>, in accordance with the target group categories defined in e-MS and the Application Form (1</a:t>
            </a:r>
            <a:r>
              <a:rPr lang="en-US" sz="1800" baseline="30000" dirty="0"/>
              <a:t>st</a:t>
            </a:r>
            <a:r>
              <a:rPr lang="en-US" sz="1800" dirty="0"/>
              <a:t> and2</a:t>
            </a:r>
            <a:r>
              <a:rPr lang="en-US" sz="1800" baseline="30000" dirty="0"/>
              <a:t>nd</a:t>
            </a:r>
            <a:r>
              <a:rPr lang="en-US" sz="1800" dirty="0"/>
              <a:t> call);</a:t>
            </a:r>
          </a:p>
          <a:p>
            <a:pPr algn="just">
              <a:buFont typeface="Wingdings" panose="05000000000000000000" pitchFamily="2" charset="2"/>
              <a:buChar char="q"/>
            </a:pPr>
            <a:r>
              <a:rPr lang="en-US" sz="1800" dirty="0"/>
              <a:t> the field “Description of target group” is filled in with the name of the target group category or some general reference,; </a:t>
            </a:r>
          </a:p>
          <a:p>
            <a:pPr algn="just">
              <a:buFont typeface="Wingdings" panose="05000000000000000000" pitchFamily="2" charset="2"/>
              <a:buChar char="q"/>
            </a:pPr>
            <a:r>
              <a:rPr lang="en-US" sz="1800" u="sng" dirty="0" smtClean="0"/>
              <a:t>no verification sources are provided or indicated </a:t>
            </a:r>
            <a:r>
              <a:rPr lang="en-US" sz="1800" dirty="0"/>
              <a:t>in the dedicated category;</a:t>
            </a:r>
          </a:p>
          <a:p>
            <a:pPr algn="just">
              <a:buFont typeface="Wingdings" panose="05000000000000000000" pitchFamily="2" charset="2"/>
              <a:buChar char="q"/>
            </a:pPr>
            <a:r>
              <a:rPr lang="en-US" sz="1800" dirty="0"/>
              <a:t>some </a:t>
            </a:r>
            <a:r>
              <a:rPr lang="en-US" sz="1800" u="sng" dirty="0"/>
              <a:t>indicative figures </a:t>
            </a:r>
            <a:r>
              <a:rPr lang="en-US" sz="1800" dirty="0"/>
              <a:t>in accordance with the size of the target group defined in the AF </a:t>
            </a:r>
            <a:r>
              <a:rPr lang="en-US" sz="1800" u="sng" dirty="0"/>
              <a:t>is reported</a:t>
            </a:r>
            <a:r>
              <a:rPr lang="en-US" sz="1800" dirty="0"/>
              <a:t>, rather than the number of target group representatives, effectively reached in the project implementation during the reporting </a:t>
            </a:r>
            <a:r>
              <a:rPr lang="en-US" sz="1800" dirty="0" smtClean="0"/>
              <a:t>period;</a:t>
            </a:r>
          </a:p>
          <a:p>
            <a:pPr algn="just">
              <a:buFont typeface="Wingdings" panose="05000000000000000000" pitchFamily="2" charset="2"/>
              <a:buChar char="q"/>
            </a:pPr>
            <a:r>
              <a:rPr lang="en-US" sz="1800" u="sng" dirty="0"/>
              <a:t>project management team members or other partner representatives</a:t>
            </a:r>
            <a:r>
              <a:rPr lang="en-US" sz="1800" dirty="0"/>
              <a:t> taking part in project events </a:t>
            </a:r>
            <a:r>
              <a:rPr lang="en-US" sz="1800" u="sng" dirty="0"/>
              <a:t>are reported among the target groups </a:t>
            </a:r>
            <a:r>
              <a:rPr lang="en-US" sz="1800" dirty="0"/>
              <a:t>reached or as a contribution to the project indicators</a:t>
            </a:r>
          </a:p>
          <a:p>
            <a:pPr algn="just">
              <a:buFont typeface="Wingdings" panose="05000000000000000000" pitchFamily="2" charset="2"/>
              <a:buChar char="q"/>
            </a:pPr>
            <a:endParaRPr lang="en-US" sz="1800" dirty="0"/>
          </a:p>
          <a:p>
            <a:pPr marL="0" lvl="0" indent="0" algn="just">
              <a:spcBef>
                <a:spcPts val="0"/>
              </a:spcBef>
              <a:buNone/>
            </a:pPr>
            <a:endParaRPr lang="en-US" sz="1800" b="1" i="1" dirty="0">
              <a:solidFill>
                <a:prstClr val="black"/>
              </a:solidFill>
            </a:endParaRPr>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sp>
        <p:nvSpPr>
          <p:cNvPr id="5" name="Date Placeholder 4"/>
          <p:cNvSpPr>
            <a:spLocks noGrp="1"/>
          </p:cNvSpPr>
          <p:nvPr>
            <p:ph type="dt" sz="half" idx="10"/>
          </p:nvPr>
        </p:nvSpPr>
        <p:spPr/>
        <p:txBody>
          <a:bodyPr/>
          <a:lstStyle/>
          <a:p>
            <a:pPr>
              <a:defRPr/>
            </a:pPr>
            <a:endParaRPr lang="en-US" dirty="0"/>
          </a:p>
        </p:txBody>
      </p:sp>
      <p:pic>
        <p:nvPicPr>
          <p:cNvPr id="7" name="Picture 6"/>
          <p:cNvPicPr>
            <a:picLocks noChangeAspect="1"/>
          </p:cNvPicPr>
          <p:nvPr/>
        </p:nvPicPr>
        <p:blipFill>
          <a:blip r:embed="rId3"/>
          <a:stretch>
            <a:fillRect/>
          </a:stretch>
        </p:blipFill>
        <p:spPr>
          <a:xfrm>
            <a:off x="23949" y="5189129"/>
            <a:ext cx="8649893" cy="1539875"/>
          </a:xfrm>
          <a:prstGeom prst="rect">
            <a:avLst/>
          </a:prstGeom>
        </p:spPr>
      </p:pic>
      <p:pic>
        <p:nvPicPr>
          <p:cNvPr id="4" name="Picture 3"/>
          <p:cNvPicPr>
            <a:picLocks noChangeAspect="1"/>
          </p:cNvPicPr>
          <p:nvPr/>
        </p:nvPicPr>
        <p:blipFill>
          <a:blip r:embed="rId4"/>
          <a:stretch>
            <a:fillRect/>
          </a:stretch>
        </p:blipFill>
        <p:spPr>
          <a:xfrm>
            <a:off x="340617" y="5898349"/>
            <a:ext cx="8596105" cy="798645"/>
          </a:xfrm>
          <a:prstGeom prst="rect">
            <a:avLst/>
          </a:prstGeom>
        </p:spPr>
      </p:pic>
      <p:sp>
        <p:nvSpPr>
          <p:cNvPr id="8" name="Oval 7"/>
          <p:cNvSpPr/>
          <p:nvPr/>
        </p:nvSpPr>
        <p:spPr>
          <a:xfrm>
            <a:off x="4379216" y="5699291"/>
            <a:ext cx="1564383" cy="4729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743425" y="5699291"/>
            <a:ext cx="1447575" cy="3993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131815" y="5699291"/>
            <a:ext cx="1792985" cy="4729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09433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283" y="396875"/>
            <a:ext cx="8610600" cy="6324600"/>
          </a:xfrm>
        </p:spPr>
        <p:txBody>
          <a:bodyPr/>
          <a:lstStyle/>
          <a:p>
            <a:pPr marL="0" lvl="0" indent="0" algn="ctr">
              <a:spcBef>
                <a:spcPts val="0"/>
              </a:spcBef>
              <a:buNone/>
            </a:pPr>
            <a:r>
              <a:rPr lang="ro-RO" sz="4400" b="1" dirty="0">
                <a:latin typeface="Calibri" panose="020F0502020204030204" pitchFamily="34" charset="0"/>
                <a:ea typeface="Calibri" panose="020F0502020204030204" pitchFamily="34" charset="0"/>
                <a:cs typeface="Times New Roman" panose="02020603050405020304" pitchFamily="18" charset="0"/>
              </a:rPr>
              <a:t> </a:t>
            </a:r>
            <a:r>
              <a:rPr lang="en-US" sz="2800" b="1" i="1" dirty="0">
                <a:ea typeface="Calibri" panose="020F0502020204030204" pitchFamily="34" charset="0"/>
                <a:cs typeface="Times New Roman" panose="02020603050405020304" pitchFamily="18" charset="0"/>
              </a:rPr>
              <a:t>Common E</a:t>
            </a:r>
            <a:r>
              <a:rPr lang="en-US" sz="2800" b="1" i="1" dirty="0" smtClean="0">
                <a:ea typeface="Calibri" panose="020F0502020204030204" pitchFamily="34" charset="0"/>
                <a:cs typeface="Times New Roman" panose="02020603050405020304" pitchFamily="18" charset="0"/>
              </a:rPr>
              <a:t>rrors </a:t>
            </a:r>
            <a:endParaRPr lang="en-US" sz="2800" b="1" i="1" dirty="0">
              <a:ea typeface="Calibri" panose="020F0502020204030204" pitchFamily="34" charset="0"/>
              <a:cs typeface="Times New Roman" panose="02020603050405020304" pitchFamily="18" charset="0"/>
            </a:endParaRPr>
          </a:p>
          <a:p>
            <a:pPr marL="0" lvl="0" indent="0" algn="ctr">
              <a:spcBef>
                <a:spcPts val="0"/>
              </a:spcBef>
              <a:buNone/>
            </a:pPr>
            <a:r>
              <a:rPr lang="en-US" sz="2800" b="1" i="1" dirty="0">
                <a:ea typeface="Calibri" panose="020F0502020204030204" pitchFamily="34" charset="0"/>
                <a:cs typeface="Times New Roman" panose="02020603050405020304" pitchFamily="18" charset="0"/>
              </a:rPr>
              <a:t>in </a:t>
            </a:r>
            <a:r>
              <a:rPr lang="en-US" sz="2800" b="1" i="1" dirty="0" smtClean="0"/>
              <a:t>Final Reports</a:t>
            </a:r>
          </a:p>
          <a:p>
            <a:pPr lvl="0" algn="just">
              <a:buFont typeface="Wingdings" panose="05000000000000000000" pitchFamily="2" charset="2"/>
              <a:buChar char="q"/>
            </a:pPr>
            <a:r>
              <a:rPr lang="en-US" sz="2000" dirty="0" smtClean="0"/>
              <a:t>The </a:t>
            </a:r>
            <a:r>
              <a:rPr lang="en-US" sz="2000" u="sng" dirty="0" smtClean="0"/>
              <a:t>progress described in the last project report in e-MS covers the entire project implementation</a:t>
            </a:r>
            <a:r>
              <a:rPr lang="en-US" sz="2000" dirty="0" smtClean="0"/>
              <a:t>, rather than the last 6-month period</a:t>
            </a:r>
          </a:p>
          <a:p>
            <a:pPr algn="just">
              <a:buFont typeface="Wingdings" panose="05000000000000000000" pitchFamily="2" charset="2"/>
              <a:buChar char="q"/>
            </a:pPr>
            <a:r>
              <a:rPr lang="en-US" sz="2000" dirty="0"/>
              <a:t>The </a:t>
            </a:r>
            <a:r>
              <a:rPr lang="en-US" sz="2000" u="sng" dirty="0"/>
              <a:t>Final Implementation </a:t>
            </a:r>
            <a:r>
              <a:rPr lang="en-US" sz="2000" u="sng" dirty="0" smtClean="0"/>
              <a:t>Report </a:t>
            </a:r>
            <a:r>
              <a:rPr lang="en-US" sz="2000" u="sng" dirty="0"/>
              <a:t>is not submitted together with the final reimbursement claim </a:t>
            </a:r>
            <a:r>
              <a:rPr lang="en-US" sz="2000" dirty="0"/>
              <a:t>(the last project report with expenditure</a:t>
            </a:r>
            <a:r>
              <a:rPr lang="en-US" sz="2000" dirty="0" smtClean="0"/>
              <a:t>);</a:t>
            </a:r>
          </a:p>
          <a:p>
            <a:pPr algn="just">
              <a:buFont typeface="Wingdings" panose="05000000000000000000" pitchFamily="2" charset="2"/>
              <a:buChar char="q"/>
            </a:pPr>
            <a:r>
              <a:rPr lang="en-US" sz="2000" dirty="0" smtClean="0"/>
              <a:t>The information provided per activities in the Final </a:t>
            </a:r>
            <a:r>
              <a:rPr lang="en-US" sz="2000" dirty="0"/>
              <a:t>Implementation </a:t>
            </a:r>
            <a:r>
              <a:rPr lang="en-US" sz="2000" dirty="0" smtClean="0"/>
              <a:t>Report just </a:t>
            </a:r>
            <a:r>
              <a:rPr lang="en-US" sz="2000" u="sng" dirty="0" smtClean="0"/>
              <a:t>consolidates the information reported per activities in the intermediary project reports</a:t>
            </a:r>
            <a:r>
              <a:rPr lang="en-US" sz="2000" dirty="0" smtClean="0"/>
              <a:t>, instead of providing an overview of the activity implementation focusing on the main outputs and results of the respective activity and their </a:t>
            </a:r>
            <a:r>
              <a:rPr lang="en-US" sz="2000" dirty="0"/>
              <a:t> further </a:t>
            </a:r>
            <a:r>
              <a:rPr lang="en-US" sz="2000" dirty="0" smtClean="0"/>
              <a:t>use and contribution to the project implementation </a:t>
            </a:r>
          </a:p>
          <a:p>
            <a:pPr lvl="0" algn="just">
              <a:buFont typeface="Wingdings" panose="05000000000000000000" pitchFamily="2" charset="2"/>
              <a:buChar char="q"/>
            </a:pPr>
            <a:r>
              <a:rPr lang="en-US" sz="2000" dirty="0" smtClean="0"/>
              <a:t>The Final Implementation Report </a:t>
            </a:r>
            <a:r>
              <a:rPr lang="en-US" sz="2000" u="sng" dirty="0" smtClean="0"/>
              <a:t>does not cover the entire period </a:t>
            </a:r>
            <a:r>
              <a:rPr lang="en-US" sz="2000" dirty="0" smtClean="0"/>
              <a:t>of the project implementation;</a:t>
            </a:r>
          </a:p>
          <a:p>
            <a:pPr lvl="0" algn="just">
              <a:buFont typeface="Wingdings" panose="05000000000000000000" pitchFamily="2" charset="2"/>
              <a:buChar char="q"/>
            </a:pPr>
            <a:r>
              <a:rPr lang="en-US" sz="2000" u="sng" dirty="0" smtClean="0"/>
              <a:t>List of participants in trainings is not submitted </a:t>
            </a:r>
            <a:r>
              <a:rPr lang="en-US" sz="2000" dirty="0" smtClean="0"/>
              <a:t>with the Final Implementation Report, when the project included trainings.</a:t>
            </a:r>
          </a:p>
          <a:p>
            <a:pPr algn="ctr">
              <a:buFont typeface="Wingdings" panose="05000000000000000000" pitchFamily="2" charset="2"/>
              <a:buChar char="q"/>
            </a:pPr>
            <a:endParaRPr lang="en-US" sz="2000" dirty="0">
              <a:latin typeface="Trebuchet MS" panose="020B0603020202020204" pitchFamily="34" charset="0"/>
            </a:endParaRPr>
          </a:p>
        </p:txBody>
      </p:sp>
      <p:pic>
        <p:nvPicPr>
          <p:cNvPr id="2" name="Picture 1"/>
          <p:cNvPicPr>
            <a:picLocks noChangeAspect="1"/>
          </p:cNvPicPr>
          <p:nvPr/>
        </p:nvPicPr>
        <p:blipFill>
          <a:blip r:embed="rId2"/>
          <a:stretch>
            <a:fillRect/>
          </a:stretch>
        </p:blipFill>
        <p:spPr>
          <a:xfrm>
            <a:off x="152400" y="228600"/>
            <a:ext cx="2591025" cy="682811"/>
          </a:xfrm>
          <a:prstGeom prst="rect">
            <a:avLst/>
          </a:prstGeom>
        </p:spPr>
      </p:pic>
      <p:pic>
        <p:nvPicPr>
          <p:cNvPr id="4" name="Picture 3"/>
          <p:cNvPicPr>
            <a:picLocks noChangeAspect="1"/>
          </p:cNvPicPr>
          <p:nvPr/>
        </p:nvPicPr>
        <p:blipFill>
          <a:blip r:embed="rId3"/>
          <a:stretch>
            <a:fillRect/>
          </a:stretch>
        </p:blipFill>
        <p:spPr>
          <a:xfrm>
            <a:off x="273947" y="5943600"/>
            <a:ext cx="8596105" cy="798645"/>
          </a:xfrm>
          <a:prstGeom prst="rect">
            <a:avLst/>
          </a:prstGeom>
        </p:spPr>
      </p:pic>
      <p:sp>
        <p:nvSpPr>
          <p:cNvPr id="5" name="Date Placeholder 4"/>
          <p:cNvSpPr>
            <a:spLocks noGrp="1"/>
          </p:cNvSpPr>
          <p:nvPr>
            <p:ph type="dt" sz="half" idx="10"/>
          </p:nvPr>
        </p:nvSpPr>
        <p:spPr/>
        <p:txBody>
          <a:bodyPr/>
          <a:lstStyle/>
          <a:p>
            <a:pPr>
              <a:defRPr/>
            </a:pPr>
            <a:r>
              <a:rPr lang="en-US" dirty="0" smtClean="0"/>
              <a:t>7/03/2019</a:t>
            </a:r>
            <a:endParaRPr lang="en-US" dirty="0"/>
          </a:p>
        </p:txBody>
      </p:sp>
    </p:spTree>
    <p:extLst>
      <p:ext uri="{BB962C8B-B14F-4D97-AF65-F5344CB8AC3E}">
        <p14:creationId xmlns:p14="http://schemas.microsoft.com/office/powerpoint/2010/main" val="3940716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10820</TotalTime>
  <Words>1058</Words>
  <Application>Microsoft Office PowerPoint</Application>
  <PresentationFormat>On-screen Show (4:3)</PresentationFormat>
  <Paragraphs>66</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Times New Roman</vt:lpstr>
      <vt:lpstr>Trebuchet MS</vt:lpstr>
      <vt:lpstr>Verdana</vt:lpstr>
      <vt:lpstr>Wingdings</vt:lpstr>
      <vt:lpstr>Office Theme</vt:lpstr>
      <vt:lpstr>PowerPoint Presentation</vt:lpstr>
      <vt:lpstr>PowerPoint Presentation</vt:lpstr>
      <vt:lpstr>PowerPoint Presentation</vt:lpstr>
      <vt:lpstr>PowerPoint Presentation</vt:lpstr>
      <vt:lpstr> Common Errors  in Partner Reports</vt:lpstr>
      <vt:lpstr>PowerPoint Presentation</vt:lpstr>
      <vt:lpstr>PowerPoint Presentation</vt:lpstr>
      <vt:lpstr>PowerPoint Presentation</vt:lpstr>
      <vt:lpstr>PowerPoint Presentation</vt:lpstr>
    </vt:vector>
  </TitlesOfParts>
  <Company>MRQ</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bogdan.musat</cp:lastModifiedBy>
  <cp:revision>932</cp:revision>
  <cp:lastPrinted>2019-11-14T08:52:41Z</cp:lastPrinted>
  <dcterms:created xsi:type="dcterms:W3CDTF">2007-11-21T13:10:07Z</dcterms:created>
  <dcterms:modified xsi:type="dcterms:W3CDTF">2019-11-14T08:52:41Z</dcterms:modified>
</cp:coreProperties>
</file>