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" r:id="rId2"/>
    <p:sldId id="411" r:id="rId3"/>
    <p:sldId id="417" r:id="rId4"/>
    <p:sldId id="412" r:id="rId5"/>
    <p:sldId id="418" r:id="rId6"/>
    <p:sldId id="413" r:id="rId7"/>
    <p:sldId id="419" r:id="rId8"/>
    <p:sldId id="414" r:id="rId9"/>
    <p:sldId id="415" r:id="rId10"/>
    <p:sldId id="416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oana  Glavan" initials="IG" lastIdx="6" clrIdx="0">
    <p:extLst>
      <p:ext uri="{19B8F6BF-5375-455C-9EA6-DF929625EA0E}">
        <p15:presenceInfo xmlns:p15="http://schemas.microsoft.com/office/powerpoint/2012/main" userId="S-1-5-21-1757981266-725345543-754608634-4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94061" autoAdjust="0"/>
  </p:normalViewPr>
  <p:slideViewPr>
    <p:cSldViewPr>
      <p:cViewPr varScale="1">
        <p:scale>
          <a:sx n="79" d="100"/>
          <a:sy n="79" d="100"/>
        </p:scale>
        <p:origin x="94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366" y="5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2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14.11.2019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427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429427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2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14.11.2019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73" tIns="45337" rIns="90673" bIns="45337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6311"/>
            <a:ext cx="5439413" cy="4465309"/>
          </a:xfrm>
          <a:prstGeom prst="rect">
            <a:avLst/>
          </a:prstGeom>
        </p:spPr>
        <p:txBody>
          <a:bodyPr vert="horz" lIns="90673" tIns="45337" rIns="90673" bIns="45337" rtlCol="0">
            <a:normAutofit/>
          </a:bodyPr>
          <a:lstStyle/>
          <a:p>
            <a:r>
              <a:rPr lang="en-US" sz="1200" dirty="0" smtClean="0"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Secondary nodes are the branching or crossing points of the core and comprehensive networks, provided they represent cities (at least of regional importance) and/or multimodal connections</a:t>
            </a:r>
          </a:p>
          <a:p>
            <a:endParaRPr lang="en-US" sz="1200" dirty="0" smtClean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Tertiary nodes are urban areas (regional towns, towns, cities) providing jobs and public and private services (e.g. schools, health or social care, employment services, banks) beyond their administrative boundaries, and/or places of multimodal nodes</a:t>
            </a:r>
            <a:endParaRPr lang="en-US" sz="12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427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429427"/>
            <a:ext cx="2945553" cy="495612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lang="en-US" sz="1200" b="1" kern="1200" smtClean="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05788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669272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067576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858668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140337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573023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244671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633526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502093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7" y="5294208"/>
            <a:ext cx="5136021" cy="2062681"/>
          </a:xfrm>
          <a:prstGeom prst="rect">
            <a:avLst/>
          </a:prstGeom>
        </p:spPr>
      </p:pic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64780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pic>
        <p:nvPicPr>
          <p:cNvPr id="15365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1700" y="194634"/>
            <a:ext cx="18288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95300" y="2162175"/>
            <a:ext cx="82296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CONTRACT MODIFICATION</a:t>
            </a:r>
          </a:p>
          <a:p>
            <a:pPr algn="ctr">
              <a:lnSpc>
                <a:spcPct val="90000"/>
              </a:lnSpc>
              <a:defRPr/>
            </a:pP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27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22790"/>
            <a:ext cx="3454541" cy="161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9075" y="372309"/>
            <a:ext cx="1096305" cy="10754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231" y="352333"/>
            <a:ext cx="3821938" cy="10082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4984" y="344615"/>
            <a:ext cx="1728141" cy="12616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62200" y="539754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18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November 2019</a:t>
            </a: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Montana</a:t>
            </a: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Bulgaria</a:t>
            </a:r>
            <a:endParaRPr lang="ro-R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19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November </a:t>
            </a: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2019,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Giurgiu, Romania</a:t>
            </a:r>
          </a:p>
        </p:txBody>
      </p:sp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1949" y="6441735"/>
            <a:ext cx="853440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lvl="0" algn="ctr"/>
            <a:r>
              <a:rPr lang="ro-RO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3"/>
              </a:rPr>
              <a:t>www.interregrobg.eu</a:t>
            </a:r>
            <a:r>
              <a:rPr lang="ro-RO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79" y="170663"/>
            <a:ext cx="8358340" cy="987638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-294139" y="2581233"/>
            <a:ext cx="9144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buFont typeface="+mj-lt"/>
              <a:buAutoNum type="arabicPeriod"/>
            </a:pPr>
            <a:r>
              <a:rPr lang="en-GB" sz="1800" dirty="0" smtClean="0">
                <a:latin typeface="Trebuchet MS" pitchFamily="34" charset="0"/>
              </a:rPr>
              <a:t>LB submits the addenda (signed, stamped and dated) by post / courier / directly to MA. </a:t>
            </a:r>
            <a:endParaRPr lang="ro-RO" sz="1800" dirty="0" smtClean="0">
              <a:latin typeface="Trebuchet MS" pitchFamily="34" charset="0"/>
            </a:endParaRPr>
          </a:p>
          <a:p>
            <a:pPr marL="800100" lvl="1" indent="-342900" algn="just">
              <a:buFont typeface="+mj-lt"/>
              <a:buAutoNum type="arabicPeriod"/>
            </a:pPr>
            <a:endParaRPr lang="en-GB" sz="1800" dirty="0" smtClean="0">
              <a:latin typeface="Trebuchet MS" pitchFamily="34" charset="0"/>
            </a:endParaRPr>
          </a:p>
          <a:p>
            <a:pPr marL="800100" lvl="1" indent="-342900" algn="just">
              <a:buFont typeface="+mj-lt"/>
              <a:buAutoNum type="arabicPeriod"/>
            </a:pPr>
            <a:r>
              <a:rPr lang="ro-RO" sz="1800" dirty="0" smtClean="0">
                <a:latin typeface="Trebuchet MS" pitchFamily="34" charset="0"/>
              </a:rPr>
              <a:t>MPWDA</a:t>
            </a:r>
            <a:r>
              <a:rPr lang="en-GB" sz="1800" dirty="0" smtClean="0">
                <a:latin typeface="Trebuchet MS" pitchFamily="34" charset="0"/>
              </a:rPr>
              <a:t> representative signs the addenda and the </a:t>
            </a:r>
            <a:r>
              <a:rPr lang="ro-RO" sz="1800" dirty="0" smtClean="0">
                <a:latin typeface="Trebuchet MS" pitchFamily="34" charset="0"/>
              </a:rPr>
              <a:t>send it to JS,</a:t>
            </a:r>
          </a:p>
          <a:p>
            <a:pPr marL="800100" lvl="1" indent="-342900" algn="just">
              <a:buFont typeface="+mj-lt"/>
              <a:buAutoNum type="arabicPeriod"/>
            </a:pPr>
            <a:endParaRPr lang="ro-RO" sz="1800" dirty="0" smtClean="0">
              <a:latin typeface="Trebuchet MS" pitchFamily="34" charset="0"/>
            </a:endParaRPr>
          </a:p>
          <a:p>
            <a:pPr marL="800100" lvl="1" indent="-342900" algn="just">
              <a:buFont typeface="+mj-lt"/>
              <a:buAutoNum type="arabicPeriod"/>
            </a:pPr>
            <a:r>
              <a:rPr lang="ro-RO" sz="1800" dirty="0" smtClean="0">
                <a:latin typeface="Trebuchet MS" pitchFamily="34" charset="0"/>
              </a:rPr>
              <a:t>JS</a:t>
            </a:r>
            <a:r>
              <a:rPr lang="en-GB" sz="1800" dirty="0" smtClean="0">
                <a:latin typeface="Trebuchet MS" pitchFamily="34" charset="0"/>
              </a:rPr>
              <a:t> will </a:t>
            </a:r>
            <a:r>
              <a:rPr lang="en-GB" sz="1800" dirty="0">
                <a:latin typeface="Trebuchet MS" pitchFamily="34" charset="0"/>
              </a:rPr>
              <a:t>submit the addenda (including annexes) to the beneficiaries by post / courier</a:t>
            </a:r>
            <a:r>
              <a:rPr lang="en-GB" sz="1800" dirty="0" smtClean="0">
                <a:latin typeface="Trebuchet MS" pitchFamily="34" charset="0"/>
              </a:rPr>
              <a:t>.</a:t>
            </a:r>
            <a:endParaRPr lang="ro-RO" sz="1800" dirty="0" smtClean="0">
              <a:latin typeface="Trebuchet MS" pitchFamily="34" charset="0"/>
            </a:endParaRPr>
          </a:p>
          <a:p>
            <a:pPr marL="800100" lvl="1" indent="-342900" algn="just">
              <a:buFont typeface="+mj-lt"/>
              <a:buAutoNum type="arabicPeriod"/>
            </a:pPr>
            <a:endParaRPr lang="en-GB" sz="1800" dirty="0" smtClean="0">
              <a:latin typeface="Trebuchet MS" pitchFamily="34" charset="0"/>
            </a:endParaRPr>
          </a:p>
          <a:p>
            <a:pPr marL="800100" lvl="1" indent="-342900" algn="just">
              <a:buFont typeface="+mj-lt"/>
              <a:buAutoNum type="arabicPeriod"/>
            </a:pPr>
            <a:r>
              <a:rPr lang="en-GB" sz="1800" dirty="0" smtClean="0">
                <a:latin typeface="Trebuchet MS" pitchFamily="34" charset="0"/>
              </a:rPr>
              <a:t>LB </a:t>
            </a:r>
            <a:r>
              <a:rPr lang="en-GB" sz="1800" dirty="0">
                <a:latin typeface="Trebuchet MS" pitchFamily="34" charset="0"/>
              </a:rPr>
              <a:t>must upload the signed addenda and the annexes in </a:t>
            </a:r>
            <a:r>
              <a:rPr lang="en-GB" sz="1800" dirty="0" err="1">
                <a:latin typeface="Trebuchet MS" pitchFamily="34" charset="0"/>
              </a:rPr>
              <a:t>eMS</a:t>
            </a:r>
            <a:r>
              <a:rPr lang="en-GB" sz="1800" dirty="0">
                <a:latin typeface="Trebuchet MS" pitchFamily="34" charset="0"/>
              </a:rPr>
              <a:t>, section “attachments” in maximum 3 working days</a:t>
            </a:r>
            <a:r>
              <a:rPr lang="en-GB" sz="1800" dirty="0" smtClean="0">
                <a:latin typeface="Trebuchet MS" pitchFamily="34" charset="0"/>
              </a:rPr>
              <a:t>.</a:t>
            </a:r>
            <a:endParaRPr lang="en-GB" sz="1800" dirty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GB" sz="1800" dirty="0" smtClean="0">
              <a:latin typeface="Trebuchet MS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26" y="5950867"/>
            <a:ext cx="8596105" cy="798645"/>
          </a:xfrm>
          <a:prstGeom prst="rect">
            <a:avLst/>
          </a:prstGeom>
        </p:spPr>
      </p:pic>
      <p:pic>
        <p:nvPicPr>
          <p:cNvPr id="3074" name="Picture 2" descr="Procesul De, Debit, Afaceri, Aspec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7837" r="92494">
                        <a14:foregroundMark x1="14901" y1="54118" x2="14901" y2="54118"/>
                        <a14:foregroundMark x1="21744" y1="45000" x2="21744" y2="45000"/>
                        <a14:foregroundMark x1="15232" y1="50588" x2="15232" y2="50588"/>
                        <a14:foregroundMark x1="26490" y1="58235" x2="26490" y2="58235"/>
                        <a14:foregroundMark x1="30795" y1="62647" x2="30795" y2="62647"/>
                        <a14:foregroundMark x1="46468" y1="59412" x2="46468" y2="59412"/>
                        <a14:foregroundMark x1="51214" y1="59412" x2="51214" y2="59412"/>
                        <a14:foregroundMark x1="57837" y1="65000" x2="57837" y2="65000"/>
                        <a14:foregroundMark x1="63245" y1="57647" x2="63245" y2="57647"/>
                        <a14:foregroundMark x1="76380" y1="54706" x2="76380" y2="54706"/>
                        <a14:foregroundMark x1="86093" y1="57647" x2="86093" y2="57647"/>
                        <a14:foregroundMark x1="32230" y1="46765" x2="32230" y2="46765"/>
                        <a14:foregroundMark x1="25828" y1="48529" x2="25828" y2="48529"/>
                        <a14:foregroundMark x1="25828" y1="65588" x2="25828" y2="65588"/>
                        <a14:foregroundMark x1="15894" y1="65000" x2="15894" y2="65000"/>
                        <a14:backgroundMark x1="16998" y1="77059" x2="81788" y2="76471"/>
                        <a14:backgroundMark x1="15453" y1="24412" x2="84768" y2="21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14400"/>
            <a:ext cx="3379537" cy="126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8300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1204912"/>
            <a:ext cx="8229600" cy="921543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r>
              <a:rPr lang="ro-RO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GB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chapter 16 from the PIM</a:t>
            </a:r>
            <a:endParaRPr lang="en-US" sz="32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3239206" y="2895600"/>
            <a:ext cx="5532870" cy="1752600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n-GB" sz="2000" b="1" dirty="0" smtClean="0">
                <a:latin typeface="Trebuchet MS" pitchFamily="34" charset="0"/>
              </a:rPr>
              <a:t>Considering </a:t>
            </a:r>
            <a:r>
              <a:rPr lang="en-GB" sz="2000" b="1" dirty="0">
                <a:latin typeface="Trebuchet MS" pitchFamily="34" charset="0"/>
              </a:rPr>
              <a:t>that the initial Application Form has been evaluated and selected by the Monitoring Committee it is strongly advised that partners limit the number </a:t>
            </a:r>
            <a:r>
              <a:rPr lang="en-GB" sz="2000" b="1" dirty="0" smtClean="0">
                <a:latin typeface="Trebuchet MS" pitchFamily="34" charset="0"/>
              </a:rPr>
              <a:t>of changes </a:t>
            </a:r>
            <a:r>
              <a:rPr lang="en-GB" sz="2000" b="1" dirty="0">
                <a:latin typeface="Trebuchet MS" pitchFamily="34" charset="0"/>
              </a:rPr>
              <a:t>of a </a:t>
            </a:r>
            <a:r>
              <a:rPr lang="en-GB" sz="2000" b="1" dirty="0" smtClean="0">
                <a:latin typeface="Trebuchet MS" pitchFamily="34" charset="0"/>
              </a:rPr>
              <a:t>project</a:t>
            </a:r>
            <a:r>
              <a:rPr lang="en-GB" sz="2000" b="1" dirty="0">
                <a:latin typeface="Trebuchet MS" pitchFamily="34" charset="0"/>
              </a:rPr>
              <a:t>. </a:t>
            </a:r>
            <a:endParaRPr lang="en-GB" sz="2000" b="1" dirty="0" smtClean="0"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95" y="152400"/>
            <a:ext cx="8377390" cy="1044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19400"/>
            <a:ext cx="2886075" cy="20563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637" y="5947153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1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1204913"/>
            <a:ext cx="8229600" cy="700087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endParaRPr lang="en-US" sz="32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156690" y="2667000"/>
            <a:ext cx="6858000" cy="1905000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n-GB" sz="2000" dirty="0" smtClean="0">
                <a:latin typeface="Trebuchet MS" pitchFamily="34" charset="0"/>
              </a:rPr>
              <a:t>Changes </a:t>
            </a:r>
            <a:r>
              <a:rPr lang="en-GB" sz="2000" dirty="0">
                <a:latin typeface="Trebuchet MS" pitchFamily="34" charset="0"/>
              </a:rPr>
              <a:t>which do not require the signing of an addendum to the subsidy contract </a:t>
            </a:r>
            <a:r>
              <a:rPr lang="en-GB" sz="2000" dirty="0" smtClean="0">
                <a:latin typeface="Trebuchet MS" pitchFamily="34" charset="0"/>
              </a:rPr>
              <a:t>– Notifications (Subsidy contract art. 13 para. 7)</a:t>
            </a:r>
          </a:p>
          <a:p>
            <a:pPr marL="457200" lvl="1" indent="0" algn="just">
              <a:buNone/>
            </a:pPr>
            <a:endParaRPr lang="ro-RO" sz="2000" dirty="0">
              <a:latin typeface="Trebuchet MS" pitchFamily="34" charset="0"/>
            </a:endParaRPr>
          </a:p>
          <a:p>
            <a:pPr marL="457200" lvl="1" indent="0" algn="just">
              <a:buNone/>
            </a:pPr>
            <a:endParaRPr lang="ro-RO" sz="2000" dirty="0">
              <a:latin typeface="Trebuchet MS" pitchFamily="34" charset="0"/>
            </a:endParaRPr>
          </a:p>
          <a:p>
            <a:pPr marL="457200" lvl="1" indent="0" algn="just">
              <a:buNone/>
            </a:pPr>
            <a:r>
              <a:rPr lang="en-GB" sz="2000" dirty="0" smtClean="0">
                <a:latin typeface="Trebuchet MS" pitchFamily="34" charset="0"/>
              </a:rPr>
              <a:t>Changes </a:t>
            </a:r>
            <a:r>
              <a:rPr lang="en-GB" sz="2000" dirty="0">
                <a:latin typeface="Trebuchet MS" pitchFamily="34" charset="0"/>
              </a:rPr>
              <a:t>which require the signing of an addendum to the subsidy </a:t>
            </a:r>
            <a:r>
              <a:rPr lang="en-GB" sz="2000" dirty="0" smtClean="0">
                <a:latin typeface="Trebuchet MS" pitchFamily="34" charset="0"/>
              </a:rPr>
              <a:t>contract (Subsidy </a:t>
            </a:r>
            <a:r>
              <a:rPr lang="en-GB" sz="2000" dirty="0">
                <a:latin typeface="Trebuchet MS" pitchFamily="34" charset="0"/>
              </a:rPr>
              <a:t>contract art. 13 para. 4</a:t>
            </a:r>
            <a:r>
              <a:rPr lang="en-GB" sz="2000" dirty="0" smtClean="0">
                <a:latin typeface="Trebuchet MS" pitchFamily="34" charset="0"/>
              </a:rPr>
              <a:t>)</a:t>
            </a:r>
            <a:endParaRPr lang="en-US" sz="2000" dirty="0" smtClean="0"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95" y="152400"/>
            <a:ext cx="8377390" cy="104492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96995" y="2905217"/>
            <a:ext cx="898405" cy="3538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396995" y="4543470"/>
            <a:ext cx="898405" cy="3538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37" y="5856415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770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8213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endParaRPr lang="en-US" sz="32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0" y="2286000"/>
            <a:ext cx="8332940" cy="813556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ro-RO" sz="2000" b="1" i="1" u="sng" dirty="0" smtClean="0">
                <a:latin typeface="Trebuchet MS" pitchFamily="34" charset="0"/>
              </a:rPr>
              <a:t>Notification</a:t>
            </a:r>
            <a:r>
              <a:rPr lang="ro-RO" sz="2000" dirty="0" smtClean="0">
                <a:latin typeface="Trebuchet MS" pitchFamily="34" charset="0"/>
              </a:rPr>
              <a:t> = m</a:t>
            </a:r>
            <a:r>
              <a:rPr lang="en-GB" sz="2000" dirty="0" err="1" smtClean="0">
                <a:latin typeface="Trebuchet MS" pitchFamily="34" charset="0"/>
              </a:rPr>
              <a:t>inor</a:t>
            </a:r>
            <a:r>
              <a:rPr lang="en-GB" sz="2000" dirty="0" smtClean="0">
                <a:latin typeface="Trebuchet MS" pitchFamily="34" charset="0"/>
              </a:rPr>
              <a:t> </a:t>
            </a:r>
            <a:r>
              <a:rPr lang="en-GB" sz="2000" dirty="0">
                <a:latin typeface="Trebuchet MS" pitchFamily="34" charset="0"/>
              </a:rPr>
              <a:t>changes which do not alter in a significant way the approved Application </a:t>
            </a:r>
            <a:r>
              <a:rPr lang="en-GB" sz="2000" dirty="0" smtClean="0">
                <a:latin typeface="Trebuchet MS" pitchFamily="34" charset="0"/>
              </a:rPr>
              <a:t>Form.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10" y="152400"/>
            <a:ext cx="8358340" cy="9876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3657600"/>
            <a:ext cx="53217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GB" sz="2000" dirty="0">
                <a:latin typeface="Trebuchet MS" pitchFamily="34" charset="0"/>
              </a:rPr>
              <a:t>The JS will analyse the request in order to verify if it does not fall under one of the cases for which an addendum to the subsidy </a:t>
            </a:r>
            <a:r>
              <a:rPr lang="en-GB" sz="2000" dirty="0" smtClean="0">
                <a:latin typeface="Trebuchet MS" pitchFamily="34" charset="0"/>
              </a:rPr>
              <a:t>contract </a:t>
            </a:r>
            <a:r>
              <a:rPr lang="en-GB" sz="2000" dirty="0">
                <a:latin typeface="Trebuchet MS" pitchFamily="34" charset="0"/>
              </a:rPr>
              <a:t>needs to be signed.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488459"/>
            <a:ext cx="2057400" cy="15141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27" y="5867400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991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8213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r>
              <a:rPr lang="ro-RO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GB" sz="2000" b="1" i="1" dirty="0" smtClean="0">
                <a:latin typeface="Trebuchet MS" pitchFamily="34" charset="0"/>
              </a:rPr>
              <a:t>Notifications</a:t>
            </a:r>
            <a:endParaRPr lang="en-US" sz="20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52400" y="1971536"/>
            <a:ext cx="8610600" cy="4353063"/>
          </a:xfrm>
        </p:spPr>
        <p:txBody>
          <a:bodyPr/>
          <a:lstStyle/>
          <a:p>
            <a:pPr marL="457200" lvl="1" indent="0">
              <a:buNone/>
            </a:pPr>
            <a:r>
              <a:rPr lang="en-GB" sz="2000" b="1" u="sng" dirty="0" smtClean="0">
                <a:latin typeface="Trebuchet MS" pitchFamily="34" charset="0"/>
              </a:rPr>
              <a:t>Examples</a:t>
            </a:r>
            <a:endParaRPr lang="ro-RO" sz="2000" b="1" u="sng" dirty="0" smtClean="0">
              <a:latin typeface="Trebuchet MS" pitchFamily="34" charset="0"/>
            </a:endParaRPr>
          </a:p>
          <a:p>
            <a:pPr marL="457200" lvl="1" indent="0" algn="ctr">
              <a:buNone/>
            </a:pPr>
            <a:endParaRPr lang="ro-RO" sz="1600" b="1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Trebuchet MS" pitchFamily="34" charset="0"/>
              </a:rPr>
              <a:t>contact </a:t>
            </a:r>
            <a:r>
              <a:rPr lang="en-GB" sz="2000" dirty="0">
                <a:latin typeface="Trebuchet MS" pitchFamily="34" charset="0"/>
              </a:rPr>
              <a:t>data </a:t>
            </a:r>
            <a:r>
              <a:rPr lang="en-GB" sz="2000" dirty="0" smtClean="0">
                <a:latin typeface="Trebuchet MS" pitchFamily="34" charset="0"/>
              </a:rPr>
              <a:t>change;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Trebuchet MS" pitchFamily="34" charset="0"/>
              </a:rPr>
              <a:t>change </a:t>
            </a:r>
            <a:r>
              <a:rPr lang="en-GB" sz="2000" dirty="0">
                <a:latin typeface="Trebuchet MS" pitchFamily="34" charset="0"/>
              </a:rPr>
              <a:t>of the bank account of the </a:t>
            </a:r>
            <a:r>
              <a:rPr lang="en-GB" sz="2000" dirty="0" smtClean="0">
                <a:latin typeface="Trebuchet MS" pitchFamily="34" charset="0"/>
              </a:rPr>
              <a:t>LB;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Trebuchet MS" pitchFamily="34" charset="0"/>
              </a:rPr>
              <a:t>modification </a:t>
            </a:r>
            <a:r>
              <a:rPr lang="en-GB" sz="2000" dirty="0">
                <a:latin typeface="Trebuchet MS" pitchFamily="34" charset="0"/>
              </a:rPr>
              <a:t>of the name of the </a:t>
            </a:r>
            <a:r>
              <a:rPr lang="en-GB" sz="2000" dirty="0" smtClean="0">
                <a:latin typeface="Trebuchet MS" pitchFamily="34" charset="0"/>
              </a:rPr>
              <a:t>beneficiary (without </a:t>
            </a:r>
            <a:r>
              <a:rPr lang="en-GB" sz="2000" dirty="0">
                <a:latin typeface="Trebuchet MS" pitchFamily="34" charset="0"/>
              </a:rPr>
              <a:t>changing the </a:t>
            </a:r>
            <a:r>
              <a:rPr lang="en-GB" sz="2000" dirty="0" smtClean="0">
                <a:latin typeface="Trebuchet MS" pitchFamily="34" charset="0"/>
              </a:rPr>
              <a:t>identification number </a:t>
            </a:r>
            <a:r>
              <a:rPr lang="en-GB" sz="2000" dirty="0">
                <a:latin typeface="Trebuchet MS" pitchFamily="34" charset="0"/>
              </a:rPr>
              <a:t>of the </a:t>
            </a:r>
            <a:r>
              <a:rPr lang="en-GB" sz="2000" dirty="0" smtClean="0">
                <a:latin typeface="Trebuchet MS" pitchFamily="34" charset="0"/>
              </a:rPr>
              <a:t>institution);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Trebuchet MS" pitchFamily="34" charset="0"/>
              </a:rPr>
              <a:t>minor </a:t>
            </a:r>
            <a:r>
              <a:rPr lang="en-GB" sz="2000" dirty="0">
                <a:latin typeface="Trebuchet MS" pitchFamily="34" charset="0"/>
              </a:rPr>
              <a:t>changes in the application </a:t>
            </a:r>
            <a:r>
              <a:rPr lang="en-GB" sz="2000" dirty="0" smtClean="0">
                <a:latin typeface="Trebuchet MS" pitchFamily="34" charset="0"/>
              </a:rPr>
              <a:t>form;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Trebuchet MS" pitchFamily="34" charset="0"/>
              </a:rPr>
              <a:t>material </a:t>
            </a:r>
            <a:r>
              <a:rPr lang="en-GB" sz="2000" dirty="0">
                <a:latin typeface="Trebuchet MS" pitchFamily="34" charset="0"/>
              </a:rPr>
              <a:t>errors in the text of the </a:t>
            </a:r>
            <a:r>
              <a:rPr lang="en-GB" sz="2000" dirty="0" smtClean="0">
                <a:latin typeface="Trebuchet MS" pitchFamily="34" charset="0"/>
              </a:rPr>
              <a:t>contract.</a:t>
            </a:r>
            <a:endParaRPr lang="en-GB" sz="2000" dirty="0"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10" y="152400"/>
            <a:ext cx="8358340" cy="987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27" y="5925276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518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1152714"/>
            <a:ext cx="8229600" cy="990361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b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000" b="1" i="1" dirty="0" smtClean="0">
                <a:latin typeface="Trebuchet MS" panose="020B0603020202020204" pitchFamily="34" charset="0"/>
              </a:rPr>
              <a:t>Addenda</a:t>
            </a:r>
            <a:endParaRPr lang="en-US" sz="2000" b="1" i="1" dirty="0"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-245790" y="2422547"/>
            <a:ext cx="9144000" cy="771714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n-GB" sz="2000" dirty="0" smtClean="0">
                <a:latin typeface="Trebuchet MS" pitchFamily="34" charset="0"/>
              </a:rPr>
              <a:t>Changes </a:t>
            </a:r>
            <a:r>
              <a:rPr lang="en-GB" sz="2000" dirty="0">
                <a:latin typeface="Trebuchet MS" pitchFamily="34" charset="0"/>
              </a:rPr>
              <a:t>which have a major impact on the approved Application Form shall require the signing </a:t>
            </a:r>
            <a:r>
              <a:rPr lang="en-GB" sz="2000" dirty="0" smtClean="0">
                <a:latin typeface="Trebuchet MS" pitchFamily="34" charset="0"/>
              </a:rPr>
              <a:t>of addendum </a:t>
            </a:r>
            <a:r>
              <a:rPr lang="en-GB" sz="2000" dirty="0">
                <a:latin typeface="Trebuchet MS" pitchFamily="34" charset="0"/>
              </a:rPr>
              <a:t>to the contract</a:t>
            </a:r>
            <a:r>
              <a:rPr lang="en-GB" sz="2000" dirty="0" smtClean="0">
                <a:latin typeface="Trebuchet MS" pitchFamily="34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165077"/>
            <a:ext cx="8358340" cy="987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392" y="3276600"/>
            <a:ext cx="3962400" cy="2476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52400" y="36576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/>
            <a:r>
              <a:rPr lang="en-GB" sz="2000" dirty="0" smtClean="0">
                <a:latin typeface="Trebuchet MS" pitchFamily="34" charset="0"/>
              </a:rPr>
              <a:t>Beneficiaries </a:t>
            </a:r>
            <a:r>
              <a:rPr lang="en-GB" sz="2000" dirty="0">
                <a:latin typeface="Trebuchet MS" pitchFamily="34" charset="0"/>
              </a:rPr>
              <a:t>should try to limit these changes as much as possible, as they usually alter the initial financing conditions.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642" y="5854489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2298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81429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Contract modifications</a:t>
            </a:r>
            <a:endParaRPr lang="en-US" sz="32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-152400" y="1524000"/>
            <a:ext cx="9144000" cy="5043487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GB" sz="2000" b="1" i="1" dirty="0" smtClean="0">
                <a:latin typeface="Trebuchet MS" pitchFamily="34" charset="0"/>
              </a:rPr>
              <a:t>Addenda</a:t>
            </a:r>
            <a:endParaRPr lang="en-GB" sz="2000" dirty="0" smtClean="0">
              <a:latin typeface="Trebuchet MS" pitchFamily="34" charset="0"/>
            </a:endParaRPr>
          </a:p>
          <a:p>
            <a:pPr marL="457200" lvl="1" indent="0" algn="just">
              <a:buNone/>
            </a:pPr>
            <a:r>
              <a:rPr lang="en-GB" sz="2000" b="1" u="sng" dirty="0" smtClean="0">
                <a:latin typeface="Trebuchet MS" pitchFamily="34" charset="0"/>
              </a:rPr>
              <a:t>Examples</a:t>
            </a:r>
          </a:p>
          <a:p>
            <a:pPr marL="457200" lvl="1" indent="0" algn="just">
              <a:buNone/>
            </a:pPr>
            <a:endParaRPr lang="en-GB" sz="2000" b="1" u="sng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>
                <a:latin typeface="Trebuchet MS" pitchFamily="34" charset="0"/>
              </a:rPr>
              <a:t>major changes in the Application Form</a:t>
            </a:r>
            <a:r>
              <a:rPr lang="en-GB" sz="2000" dirty="0" smtClean="0">
                <a:latin typeface="Trebuchet MS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600" dirty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itchFamily="34" charset="0"/>
              </a:rPr>
              <a:t>changes </a:t>
            </a:r>
            <a:r>
              <a:rPr lang="en-GB" sz="2000" dirty="0">
                <a:latin typeface="Trebuchet MS" pitchFamily="34" charset="0"/>
              </a:rPr>
              <a:t>in the project partner </a:t>
            </a:r>
            <a:r>
              <a:rPr lang="en-GB" sz="2000" dirty="0" smtClean="0">
                <a:latin typeface="Trebuchet MS" pitchFamily="34" charset="0"/>
              </a:rPr>
              <a:t>organizations (name, headquarter, etc.);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itchFamily="34" charset="0"/>
              </a:rPr>
              <a:t>changes </a:t>
            </a:r>
            <a:r>
              <a:rPr lang="en-GB" sz="2000" dirty="0">
                <a:latin typeface="Trebuchet MS" pitchFamily="34" charset="0"/>
              </a:rPr>
              <a:t>in the </a:t>
            </a:r>
            <a:r>
              <a:rPr lang="en-GB" sz="2000" dirty="0" smtClean="0">
                <a:latin typeface="Trebuchet MS" pitchFamily="34" charset="0"/>
              </a:rPr>
              <a:t>partnership (requires MC approval);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600" dirty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itchFamily="34" charset="0"/>
              </a:rPr>
              <a:t>Extension of the implementation period (requires MC approval);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600" dirty="0" smtClean="0">
              <a:latin typeface="Trebuchet MS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itchFamily="34" charset="0"/>
              </a:rPr>
              <a:t>reallocation </a:t>
            </a:r>
            <a:r>
              <a:rPr lang="en-GB" sz="2000" dirty="0">
                <a:latin typeface="Trebuchet MS" pitchFamily="34" charset="0"/>
              </a:rPr>
              <a:t>of funds between budgetary chapters </a:t>
            </a:r>
            <a:r>
              <a:rPr lang="en-GB" sz="2000" dirty="0" smtClean="0">
                <a:latin typeface="Trebuchet MS" pitchFamily="34" charset="0"/>
              </a:rPr>
              <a:t>(only in </a:t>
            </a:r>
            <a:r>
              <a:rPr lang="en-GB" sz="2000" dirty="0">
                <a:latin typeface="Trebuchet MS" pitchFamily="34" charset="0"/>
              </a:rPr>
              <a:t>exceptional and duly justified </a:t>
            </a:r>
            <a:r>
              <a:rPr lang="en-GB" sz="2000" dirty="0" smtClean="0">
                <a:latin typeface="Trebuchet MS" pitchFamily="34" charset="0"/>
              </a:rPr>
              <a:t>cases).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165077"/>
            <a:ext cx="8358340" cy="987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42" y="5943600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643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4114800" y="2060724"/>
            <a:ext cx="4859610" cy="3405909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rebuchet MS" pitchFamily="34" charset="0"/>
              </a:rPr>
              <a:t>with </a:t>
            </a:r>
            <a:r>
              <a:rPr lang="en-GB" sz="2000" dirty="0">
                <a:latin typeface="Trebuchet MS" pitchFamily="34" charset="0"/>
              </a:rPr>
              <a:t>minimum 30 days before they intend to produce </a:t>
            </a:r>
            <a:r>
              <a:rPr lang="en-GB" sz="2000" dirty="0" smtClean="0">
                <a:latin typeface="Trebuchet MS" pitchFamily="34" charset="0"/>
              </a:rPr>
              <a:t>effects</a:t>
            </a:r>
            <a:r>
              <a:rPr lang="ro-RO" sz="2000" dirty="0" smtClean="0">
                <a:latin typeface="Trebuchet MS" pitchFamily="34" charset="0"/>
              </a:rPr>
              <a:t>, to </a:t>
            </a:r>
            <a:r>
              <a:rPr lang="en-GB" sz="2000" dirty="0" smtClean="0">
                <a:latin typeface="Trebuchet MS" pitchFamily="34" charset="0"/>
              </a:rPr>
              <a:t>be </a:t>
            </a:r>
            <a:r>
              <a:rPr lang="en-GB" sz="2000" dirty="0">
                <a:latin typeface="Trebuchet MS" pitchFamily="34" charset="0"/>
              </a:rPr>
              <a:t>submitted to the JS </a:t>
            </a:r>
            <a:endParaRPr lang="en-GB" sz="2000" dirty="0" smtClean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GB" sz="1200" dirty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rebuchet MS" pitchFamily="34" charset="0"/>
              </a:rPr>
              <a:t>no </a:t>
            </a:r>
            <a:r>
              <a:rPr lang="en-GB" sz="2000" dirty="0">
                <a:latin typeface="Trebuchet MS" pitchFamily="34" charset="0"/>
              </a:rPr>
              <a:t>later than 2 months before the end date </a:t>
            </a:r>
            <a:r>
              <a:rPr lang="en-GB" sz="2000" dirty="0" smtClean="0">
                <a:latin typeface="Trebuchet MS" pitchFamily="34" charset="0"/>
              </a:rPr>
              <a:t>of the </a:t>
            </a:r>
            <a:r>
              <a:rPr lang="en-GB" sz="2000" dirty="0">
                <a:latin typeface="Trebuchet MS" pitchFamily="34" charset="0"/>
              </a:rPr>
              <a:t>implementation </a:t>
            </a:r>
            <a:r>
              <a:rPr lang="en-GB" sz="2000" dirty="0" smtClean="0">
                <a:latin typeface="Trebuchet MS" pitchFamily="34" charset="0"/>
              </a:rPr>
              <a:t>period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en-GB" sz="1200" dirty="0" smtClean="0"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89" y="152400"/>
            <a:ext cx="8410527" cy="10188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96" y="5925276"/>
            <a:ext cx="8596105" cy="798645"/>
          </a:xfrm>
          <a:prstGeom prst="rect">
            <a:avLst/>
          </a:prstGeom>
        </p:spPr>
      </p:pic>
      <p:pic>
        <p:nvPicPr>
          <p:cNvPr id="1026" name="Picture 2" descr="Când, Care, Ce, În Cazul În Care, De Ce, Cum, Întreba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775">
            <a:off x="76200" y="2362200"/>
            <a:ext cx="4377522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0355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-76200" y="2133600"/>
            <a:ext cx="4104237" cy="1290364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endParaRPr lang="ro-RO" sz="1800" dirty="0" smtClean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800" dirty="0">
                <a:latin typeface="Trebuchet MS" pitchFamily="34" charset="0"/>
              </a:rPr>
              <a:t>The requests for modification have to be submitted by the LB to the JS. </a:t>
            </a:r>
            <a:endParaRPr lang="ro-RO" sz="1800" dirty="0" smtClean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ro-RO" sz="1800" dirty="0" smtClean="0">
              <a:latin typeface="Trebuchet MS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rebuchet MS" pitchFamily="34" charset="0"/>
              </a:rPr>
              <a:t>The </a:t>
            </a:r>
            <a:r>
              <a:rPr lang="en-GB" sz="1800" dirty="0">
                <a:latin typeface="Trebuchet MS" pitchFamily="34" charset="0"/>
              </a:rPr>
              <a:t>LB will initiate the modification request in the </a:t>
            </a:r>
            <a:r>
              <a:rPr lang="en-GB" sz="1800" dirty="0" err="1">
                <a:latin typeface="Trebuchet MS" pitchFamily="34" charset="0"/>
              </a:rPr>
              <a:t>eMS</a:t>
            </a:r>
            <a:r>
              <a:rPr lang="en-GB" sz="1800" dirty="0">
                <a:latin typeface="Trebuchet MS" pitchFamily="34" charset="0"/>
              </a:rPr>
              <a:t> system, </a:t>
            </a:r>
            <a:r>
              <a:rPr lang="en-GB" sz="1800" dirty="0" smtClean="0">
                <a:latin typeface="Trebuchet MS" pitchFamily="34" charset="0"/>
              </a:rPr>
              <a:t>submitting also </a:t>
            </a:r>
            <a:r>
              <a:rPr lang="en-GB" sz="1800" dirty="0">
                <a:latin typeface="Trebuchet MS" pitchFamily="34" charset="0"/>
              </a:rPr>
              <a:t>an e-mail in the </a:t>
            </a:r>
            <a:r>
              <a:rPr lang="en-GB" sz="1800" dirty="0" err="1">
                <a:latin typeface="Trebuchet MS" pitchFamily="34" charset="0"/>
              </a:rPr>
              <a:t>eMS</a:t>
            </a:r>
            <a:r>
              <a:rPr lang="en-GB" sz="1800" dirty="0">
                <a:latin typeface="Trebuchet MS" pitchFamily="34" charset="0"/>
              </a:rPr>
              <a:t> system to the designated JS </a:t>
            </a:r>
            <a:r>
              <a:rPr lang="en-GB" sz="1800" dirty="0" smtClean="0">
                <a:latin typeface="Trebuchet MS" pitchFamily="34" charset="0"/>
              </a:rPr>
              <a:t>officers.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5082"/>
            <a:ext cx="8358340" cy="987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8513" y="7162648"/>
            <a:ext cx="6624860" cy="615501"/>
          </a:xfrm>
          <a:prstGeom prst="rect">
            <a:avLst/>
          </a:prstGeom>
        </p:spPr>
      </p:pic>
      <p:pic>
        <p:nvPicPr>
          <p:cNvPr id="2050" name="Picture 2" descr="Săgeată, Întrebări, Cine, Ce, Cum, De Ce, Unde, Fo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574" y="2895600"/>
            <a:ext cx="5170506" cy="14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96" y="5925276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844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9191</TotalTime>
  <Words>445</Words>
  <Application>Microsoft Office PowerPoint</Application>
  <PresentationFormat>On-screen Show (4:3)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Verdana</vt:lpstr>
      <vt:lpstr>Wingdings</vt:lpstr>
      <vt:lpstr>Office Theme</vt:lpstr>
      <vt:lpstr>PowerPoint Presentation</vt:lpstr>
      <vt:lpstr>Contract modifications chapter 16 from the PIM</vt:lpstr>
      <vt:lpstr>Contract modifications</vt:lpstr>
      <vt:lpstr>Contract modifications</vt:lpstr>
      <vt:lpstr>Contract modifications Notifications</vt:lpstr>
      <vt:lpstr>Contract modifications Addenda</vt:lpstr>
      <vt:lpstr>Contract modifications</vt:lpstr>
      <vt:lpstr>PowerPoint Presentation</vt:lpstr>
      <vt:lpstr>PowerPoint Presentation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bogdan.musat</cp:lastModifiedBy>
  <cp:revision>898</cp:revision>
  <cp:lastPrinted>2019-11-14T08:53:09Z</cp:lastPrinted>
  <dcterms:created xsi:type="dcterms:W3CDTF">2007-11-21T13:10:07Z</dcterms:created>
  <dcterms:modified xsi:type="dcterms:W3CDTF">2019-11-14T08:53:11Z</dcterms:modified>
</cp:coreProperties>
</file>