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2" r:id="rId2"/>
    <p:sldId id="453" r:id="rId3"/>
    <p:sldId id="454" r:id="rId4"/>
    <p:sldId id="452" r:id="rId5"/>
    <p:sldId id="450" r:id="rId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0" userDrawn="1">
          <p15:clr>
            <a:srgbClr val="A4A3A4"/>
          </p15:clr>
        </p15:guide>
        <p15:guide id="2" pos="2178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394" autoAdjust="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0"/>
        <p:guide pos="2178"/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1" y="4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E88C53-6663-4CB0-9929-CB43CB18629F}" type="datetime1">
              <a:rPr lang="en-US" smtClean="0"/>
              <a:t>14-Nov-19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1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1" y="4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5215965-EF0F-45CF-8FCD-E06418A62658}" type="datetime1">
              <a:rPr lang="en-US" smtClean="0"/>
              <a:t>14-Nov-19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8875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2" tIns="45562" rIns="91122" bIns="45562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4" y="4716314"/>
            <a:ext cx="5439413" cy="4465309"/>
          </a:xfrm>
          <a:prstGeom prst="rect">
            <a:avLst/>
          </a:prstGeom>
        </p:spPr>
        <p:txBody>
          <a:bodyPr vert="horz" lIns="91122" tIns="45562" rIns="91122" bIns="455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1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16CF93F-06A5-4661-9AC1-1A3757A9A2F3}" type="datetime1">
              <a:rPr lang="en-US" smtClean="0"/>
              <a:t>14-Nov-19</a:t>
            </a:fld>
            <a:endParaRPr lang="ro-RO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5</a:t>
            </a:fld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CE151DF-10F4-4B5E-B2A7-79F997DD90D4}" type="datetime1">
              <a:rPr lang="en-US" smtClean="0"/>
              <a:t>14-Nov-19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9345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robg.e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interregrobg.eu/" TargetMode="Externa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hyperlink" Target="http://www.calarasicbc.r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798066"/>
            <a:ext cx="82296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Romania-Bulgaria</a:t>
            </a:r>
            <a:r>
              <a:rPr lang="ro-RO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Programme</a:t>
            </a:r>
          </a:p>
          <a:p>
            <a:pPr algn="ctr"/>
            <a:endParaRPr lang="ro-RO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18</a:t>
            </a:r>
            <a:r>
              <a:rPr lang="en-US" sz="2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November 2019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Montana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Bulgaria</a:t>
            </a:r>
            <a:endParaRPr lang="ro-R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19</a:t>
            </a:r>
            <a:r>
              <a:rPr lang="en-US" sz="2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November 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2019,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Giurgiu, Romania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76" y="226388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266" y="226388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0160" y="4924232"/>
            <a:ext cx="2403680" cy="10955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395" y="252202"/>
            <a:ext cx="986732" cy="9669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87033" y="601980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8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1502" y="2243673"/>
            <a:ext cx="8305800" cy="5638800"/>
          </a:xfrm>
        </p:spPr>
        <p:txBody>
          <a:bodyPr/>
          <a:lstStyle/>
          <a:p>
            <a:pPr marL="457200" lvl="1" indent="0">
              <a:buNone/>
              <a:defRPr/>
            </a:pPr>
            <a:endParaRPr lang="en-GB" sz="3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endParaRPr lang="en-GB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Annual Implementation Report</a:t>
            </a:r>
            <a:r>
              <a:rPr lang="ro-RO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s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ro-RO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- Overview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the implementation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of the priority axis, achievement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output and results indicators, financial data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,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smart, sustainable and inclusive growth, 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horizontal aspects, EUSDR and communication </a:t>
            </a:r>
            <a:r>
              <a:rPr lang="en-GB" sz="2800" dirty="0" err="1" smtClean="0">
                <a:solidFill>
                  <a:schemeClr val="tx2"/>
                </a:solidFill>
                <a:latin typeface="Trebuchet MS" panose="020B0603020202020204" pitchFamily="34" charset="0"/>
              </a:rPr>
              <a:t>etc</a:t>
            </a:r>
            <a:endParaRPr lang="en-GB" sz="28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52884"/>
          </a:xfrm>
        </p:spPr>
        <p:txBody>
          <a:bodyPr/>
          <a:lstStyle/>
          <a:p>
            <a:pPr>
              <a:tabLst>
                <a:tab pos="588963" algn="l"/>
              </a:tabLst>
              <a:defRPr/>
            </a:pP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endParaRPr lang="ro-RO" sz="3600" b="1" u="sng" dirty="0" smtClean="0">
              <a:solidFill>
                <a:srgbClr val="008000"/>
              </a:solidFill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6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077" y="5791200"/>
            <a:ext cx="849635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19200"/>
            <a:ext cx="5802328" cy="20489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1026" name="Picture 2" descr="Imagini pentru where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33" b="98000" l="3340" r="96475">
                        <a14:foregroundMark x1="33024" y1="56667" x2="33024" y2="56667"/>
                        <a14:foregroundMark x1="50093" y1="53333" x2="50093" y2="53333"/>
                        <a14:foregroundMark x1="60111" y1="45000" x2="60111" y2="45000"/>
                        <a14:foregroundMark x1="70872" y1="38333" x2="70872" y2="38333"/>
                        <a14:foregroundMark x1="91280" y1="24000" x2="91280" y2="24000"/>
                        <a14:foregroundMark x1="87384" y1="43000" x2="87384" y2="4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6005">
            <a:off x="3361634" y="301668"/>
            <a:ext cx="2384701" cy="132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724400" y="1447800"/>
            <a:ext cx="29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www.interregrobg.eu</a:t>
            </a:r>
            <a:r>
              <a:rPr lang="ro-RO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4140" t="8519" r="4048" b="4815"/>
          <a:stretch/>
        </p:blipFill>
        <p:spPr>
          <a:xfrm>
            <a:off x="304800" y="1838600"/>
            <a:ext cx="8534400" cy="4531562"/>
          </a:xfrm>
          <a:prstGeom prst="rect">
            <a:avLst/>
          </a:prstGeom>
        </p:spPr>
      </p:pic>
      <p:pic>
        <p:nvPicPr>
          <p:cNvPr id="9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077" y="5791200"/>
            <a:ext cx="849635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57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1264773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The Programme radiography in numbers (total values</a:t>
            </a:r>
            <a:r>
              <a:rPr lang="en-US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):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47" y="5843207"/>
            <a:ext cx="8596105" cy="79864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39803"/>
            <a:ext cx="8229600" cy="4525963"/>
          </a:xfrm>
        </p:spPr>
        <p:txBody>
          <a:bodyPr/>
          <a:lstStyle/>
          <a:p>
            <a:endParaRPr lang="ro-RO" dirty="0" smtClean="0"/>
          </a:p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645875"/>
              </p:ext>
            </p:extLst>
          </p:nvPr>
        </p:nvGraphicFramePr>
        <p:xfrm>
          <a:off x="389790" y="1985247"/>
          <a:ext cx="8534400" cy="385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5210">
                  <a:extLst>
                    <a:ext uri="{9D8B030D-6E8A-4147-A177-3AD203B41FA5}">
                      <a16:colId xmlns:a16="http://schemas.microsoft.com/office/drawing/2014/main" val="1882922938"/>
                    </a:ext>
                  </a:extLst>
                </a:gridCol>
                <a:gridCol w="3209190">
                  <a:extLst>
                    <a:ext uri="{9D8B030D-6E8A-4147-A177-3AD203B41FA5}">
                      <a16:colId xmlns:a16="http://schemas.microsoft.com/office/drawing/2014/main" val="57564314"/>
                    </a:ext>
                  </a:extLst>
                </a:gridCol>
              </a:tblGrid>
              <a:tr h="436525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submitted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855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468887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projects in evaluation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0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42998"/>
                  </a:ext>
                </a:extLst>
              </a:tr>
              <a:tr h="252908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  <a:latin typeface="Trebuchet MS" panose="020B0603020202020204" pitchFamily="34" charset="0"/>
                        </a:rPr>
                        <a:t>No. and value of selected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  <a:latin typeface="Trebuchet MS" panose="020B0603020202020204" pitchFamily="34" charset="0"/>
                        </a:rPr>
                        <a:t>199 (322.006.242,56 euro)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390923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  <a:latin typeface="Trebuchet MS" panose="020B0603020202020204" pitchFamily="34" charset="0"/>
                        </a:rPr>
                        <a:t>No. and value of contracted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  <a:latin typeface="Trebuchet MS" panose="020B0603020202020204" pitchFamily="34" charset="0"/>
                        </a:rPr>
                        <a:t>166 (259.492.056,97 euro)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088007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  <a:latin typeface="Trebuchet MS" panose="020B0603020202020204" pitchFamily="34" charset="0"/>
                        </a:rPr>
                        <a:t>No. and value of projects in implementation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  <a:latin typeface="Trebuchet MS" panose="020B0603020202020204" pitchFamily="34" charset="0"/>
                        </a:rPr>
                        <a:t>94 (206.801.956,05 euro)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0047882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  <a:latin typeface="Trebuchet MS" panose="020B0603020202020204" pitchFamily="34" charset="0"/>
                        </a:rPr>
                        <a:t>Value of submitted reimbursement claims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  <a:latin typeface="Trebuchet MS" panose="020B0603020202020204" pitchFamily="34" charset="0"/>
                        </a:rPr>
                        <a:t>66.264.977,08 euro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840098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Absorption rate (percent and value ERDF)	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27.19% (58.666.688 euro)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399236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finalized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71 (51.392.677,18 euro)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609519"/>
                  </a:ext>
                </a:extLst>
              </a:tr>
              <a:tr h="436525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terminated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1 (1.297.423,74 euro)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59428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199" y="159376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11.10.2019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42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42" y="343502"/>
            <a:ext cx="2819400" cy="715962"/>
          </a:xfrm>
        </p:spPr>
        <p:txBody>
          <a:bodyPr/>
          <a:lstStyle/>
          <a:p>
            <a:r>
              <a:rPr lang="ro-RO" sz="4000" dirty="0" smtClean="0"/>
              <a:t>CONTACT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2751" y="1366822"/>
            <a:ext cx="8658497" cy="41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 smtClean="0"/>
              <a:t>Joint Secretariat (CBC RO </a:t>
            </a:r>
            <a:r>
              <a:rPr lang="en-US" sz="2400" b="1" dirty="0" err="1" smtClean="0"/>
              <a:t>Calarasi</a:t>
            </a:r>
            <a:r>
              <a:rPr lang="en-US" sz="2400" b="1" dirty="0" smtClean="0"/>
              <a:t>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Tel</a:t>
            </a:r>
            <a:r>
              <a:rPr lang="en-US" sz="2400" dirty="0"/>
              <a:t>: +40 242 313 091 Fax: +40 242 313 092</a:t>
            </a:r>
            <a:br>
              <a:rPr lang="en-US" sz="2400" dirty="0"/>
            </a:br>
            <a:r>
              <a:rPr lang="en-US" sz="2400" dirty="0" err="1" smtClean="0"/>
              <a:t>Soseaua</a:t>
            </a:r>
            <a:r>
              <a:rPr lang="en-US" sz="2400" dirty="0" smtClean="0"/>
              <a:t> </a:t>
            </a:r>
            <a:r>
              <a:rPr lang="en-US" sz="2400" dirty="0" err="1"/>
              <a:t>Chiciu</a:t>
            </a:r>
            <a:r>
              <a:rPr lang="en-US" sz="2400" dirty="0"/>
              <a:t> </a:t>
            </a:r>
            <a:r>
              <a:rPr lang="en-US" sz="2400" dirty="0" err="1"/>
              <a:t>cladirea</a:t>
            </a:r>
            <a:r>
              <a:rPr lang="en-US" sz="2400" dirty="0"/>
              <a:t> P.C.T.F Calarasi (Romania) - </a:t>
            </a:r>
            <a:r>
              <a:rPr lang="en-US" sz="2400" dirty="0" err="1"/>
              <a:t>Silistra</a:t>
            </a:r>
            <a:r>
              <a:rPr lang="en-US" sz="2400" dirty="0"/>
              <a:t> (Bulgaria), </a:t>
            </a:r>
            <a:r>
              <a:rPr lang="en-US" sz="2400" dirty="0" smtClean="0"/>
              <a:t>Calarasi, Calarasi county, Romania</a:t>
            </a:r>
          </a:p>
          <a:p>
            <a:pPr marL="0" indent="0" algn="just">
              <a:buNone/>
            </a:pPr>
            <a:r>
              <a:rPr lang="en-US" sz="2400" b="1" dirty="0" smtClean="0"/>
              <a:t>E-mail</a:t>
            </a:r>
            <a:r>
              <a:rPr lang="en-US" sz="2400" b="1" dirty="0"/>
              <a:t>: info@calarasicbc.ro</a:t>
            </a:r>
          </a:p>
          <a:p>
            <a:pPr marL="0" indent="0" algn="just">
              <a:buNone/>
            </a:pPr>
            <a:r>
              <a:rPr lang="en-US" sz="2400" b="1" dirty="0" smtClean="0"/>
              <a:t>Web</a:t>
            </a:r>
            <a:r>
              <a:rPr lang="en-US" sz="2400" b="1" dirty="0"/>
              <a:t>: </a:t>
            </a:r>
            <a:r>
              <a:rPr lang="en-US" sz="2400" b="1" dirty="0" smtClean="0">
                <a:solidFill>
                  <a:srgbClr val="FF0000"/>
                </a:solidFill>
                <a:hlinkClick r:id="rId3"/>
              </a:rPr>
              <a:t>www.interregrobg.eu</a:t>
            </a:r>
            <a:r>
              <a:rPr lang="en-US" sz="2400" b="1" dirty="0" smtClean="0">
                <a:solidFill>
                  <a:srgbClr val="FF0000"/>
                </a:solidFill>
              </a:rPr>
              <a:t>,  </a:t>
            </a:r>
            <a:r>
              <a:rPr lang="en-US" sz="2400" b="1" dirty="0" smtClean="0">
                <a:hlinkClick r:id="rId4"/>
              </a:rPr>
              <a:t>www.calarasicbc.ro</a:t>
            </a:r>
            <a:endParaRPr lang="en-US" sz="2400" b="1" dirty="0" smtClean="0"/>
          </a:p>
          <a:p>
            <a:pPr marL="0" indent="0" algn="just">
              <a:buNone/>
            </a:pPr>
            <a:r>
              <a:rPr lang="en-US" sz="2400" b="1" dirty="0" smtClean="0"/>
              <a:t>CP 28, </a:t>
            </a:r>
            <a:r>
              <a:rPr lang="en-US" sz="2400" b="1" dirty="0" err="1" smtClean="0"/>
              <a:t>Silistra</a:t>
            </a:r>
            <a:r>
              <a:rPr lang="en-US" sz="2400" b="1" dirty="0" smtClean="0"/>
              <a:t>, Bulgaria</a:t>
            </a:r>
            <a:endParaRPr lang="ro-RO" sz="2400" b="1" dirty="0" smtClean="0"/>
          </a:p>
          <a:p>
            <a:pPr marL="0" indent="0">
              <a:buNone/>
            </a:pPr>
            <a:r>
              <a:rPr lang="en-US" sz="2400" b="1" dirty="0" smtClean="0"/>
              <a:t>CBC RO Calarasi branch, Ruse/ JS antenna</a:t>
            </a:r>
          </a:p>
          <a:p>
            <a:pPr marL="0" indent="0">
              <a:buNone/>
            </a:pPr>
            <a:r>
              <a:rPr lang="en-US" sz="2400" dirty="0" err="1" smtClean="0"/>
              <a:t>Telefon</a:t>
            </a:r>
            <a:r>
              <a:rPr lang="en-US" sz="2400" dirty="0" smtClean="0"/>
              <a:t>/Fax</a:t>
            </a:r>
            <a:r>
              <a:rPr lang="en-US" sz="2400" dirty="0"/>
              <a:t>: +35 982 820 075</a:t>
            </a:r>
          </a:p>
          <a:p>
            <a:pPr marL="0" indent="0">
              <a:buNone/>
            </a:pPr>
            <a:r>
              <a:rPr lang="en-US" sz="2400" dirty="0" err="1" smtClean="0"/>
              <a:t>Strada</a:t>
            </a:r>
            <a:r>
              <a:rPr lang="en-US" sz="2400" dirty="0" smtClean="0"/>
              <a:t> </a:t>
            </a:r>
            <a:r>
              <a:rPr lang="en-US" sz="2400" dirty="0" err="1"/>
              <a:t>Rayko</a:t>
            </a:r>
            <a:r>
              <a:rPr lang="en-US" sz="2400" dirty="0"/>
              <a:t> </a:t>
            </a:r>
            <a:r>
              <a:rPr lang="en-US" sz="2400" dirty="0" err="1"/>
              <a:t>Daskalov</a:t>
            </a:r>
            <a:r>
              <a:rPr lang="en-US" sz="2400" dirty="0" smtClean="0"/>
              <a:t>, </a:t>
            </a:r>
            <a:r>
              <a:rPr lang="en-US" sz="2400" dirty="0" err="1" smtClean="0"/>
              <a:t>nr</a:t>
            </a:r>
            <a:r>
              <a:rPr lang="en-US" sz="2400" dirty="0" smtClean="0"/>
              <a:t> 2, </a:t>
            </a:r>
            <a:r>
              <a:rPr lang="en-US" sz="2400" dirty="0"/>
              <a:t>Ruse, </a:t>
            </a:r>
            <a:r>
              <a:rPr lang="en-US" sz="2400" dirty="0" smtClean="0"/>
              <a:t>Ruse district, Bulgaria</a:t>
            </a:r>
            <a:endParaRPr lang="en-US" sz="2400" dirty="0"/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72552" y="6406749"/>
            <a:ext cx="1893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rebuchet MS" panose="020B0603020202020204" pitchFamily="34" charset="0"/>
                <a:cs typeface="+mn-cs"/>
                <a:hlinkClick r:id="rId3"/>
              </a:rPr>
              <a:t>www.interregrobg.eu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946" y="5681991"/>
            <a:ext cx="8596105" cy="798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5998446"/>
            <a:ext cx="5876365" cy="50398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7/01/2019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15390</TotalTime>
  <Words>177</Words>
  <Application>Microsoft Office PowerPoint</Application>
  <PresentationFormat>On-screen Show (4:3)</PresentationFormat>
  <Paragraphs>52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trebuchet ms</vt:lpstr>
      <vt:lpstr>Office Theme</vt:lpstr>
      <vt:lpstr>PowerPoint Presentation</vt:lpstr>
      <vt:lpstr>    </vt:lpstr>
      <vt:lpstr>PowerPoint Presentation</vt:lpstr>
      <vt:lpstr>PowerPoint Presentation</vt:lpstr>
      <vt:lpstr>CONTACT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bogdan.musat</cp:lastModifiedBy>
  <cp:revision>1116</cp:revision>
  <cp:lastPrinted>2019-11-14T08:51:58Z</cp:lastPrinted>
  <dcterms:created xsi:type="dcterms:W3CDTF">2007-11-21T13:10:07Z</dcterms:created>
  <dcterms:modified xsi:type="dcterms:W3CDTF">2019-11-14T08:52:00Z</dcterms:modified>
</cp:coreProperties>
</file>