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2"/>
  </p:notesMasterIdLst>
  <p:handoutMasterIdLst>
    <p:handoutMasterId r:id="rId23"/>
  </p:handoutMasterIdLst>
  <p:sldIdLst>
    <p:sldId id="320" r:id="rId2"/>
    <p:sldId id="350" r:id="rId3"/>
    <p:sldId id="323" r:id="rId4"/>
    <p:sldId id="349" r:id="rId5"/>
    <p:sldId id="321" r:id="rId6"/>
    <p:sldId id="325" r:id="rId7"/>
    <p:sldId id="327" r:id="rId8"/>
    <p:sldId id="331" r:id="rId9"/>
    <p:sldId id="333" r:id="rId10"/>
    <p:sldId id="341" r:id="rId11"/>
    <p:sldId id="342" r:id="rId12"/>
    <p:sldId id="344" r:id="rId13"/>
    <p:sldId id="347" r:id="rId14"/>
    <p:sldId id="336" r:id="rId15"/>
    <p:sldId id="353" r:id="rId16"/>
    <p:sldId id="354" r:id="rId17"/>
    <p:sldId id="355" r:id="rId18"/>
    <p:sldId id="337" r:id="rId19"/>
    <p:sldId id="339" r:id="rId20"/>
    <p:sldId id="352" r:id="rId21"/>
  </p:sldIdLst>
  <p:sldSz cx="9144000" cy="6858000" type="screen4x3"/>
  <p:notesSz cx="6797675" cy="9926638"/>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127" userDrawn="1">
          <p15:clr>
            <a:srgbClr val="A4A3A4"/>
          </p15:clr>
        </p15:guide>
        <p15:guide id="2" pos="2141" userDrawn="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Ioana  Glavan" initials="IG" lastIdx="6" clrIdx="0">
    <p:extLst>
      <p:ext uri="{19B8F6BF-5375-455C-9EA6-DF929625EA0E}">
        <p15:presenceInfo xmlns:p15="http://schemas.microsoft.com/office/powerpoint/2012/main" userId="S-1-5-21-1757981266-725345543-754608634-4149"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loop="1"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CC00"/>
    <a:srgbClr val="FC2812"/>
    <a:srgbClr val="003366"/>
    <a:srgbClr val="BCCFE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7743" autoAdjust="0"/>
    <p:restoredTop sz="95394" autoAdjust="0"/>
  </p:normalViewPr>
  <p:slideViewPr>
    <p:cSldViewPr>
      <p:cViewPr varScale="1">
        <p:scale>
          <a:sx n="84" d="100"/>
          <a:sy n="84" d="100"/>
        </p:scale>
        <p:origin x="797" y="82"/>
      </p:cViewPr>
      <p:guideLst>
        <p:guide orient="horz" pos="2160"/>
        <p:guide pos="2880"/>
      </p:guideLst>
    </p:cSldViewPr>
  </p:slideViewPr>
  <p:outlineViewPr>
    <p:cViewPr>
      <p:scale>
        <a:sx n="33" d="100"/>
        <a:sy n="33" d="100"/>
      </p:scale>
      <p:origin x="0" y="5016"/>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68" d="100"/>
          <a:sy n="68" d="100"/>
        </p:scale>
        <p:origin x="2366" y="58"/>
      </p:cViewPr>
      <p:guideLst>
        <p:guide orient="horz" pos="3127"/>
        <p:guide pos="2141"/>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commentAuthors" Target="commentAuthor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handoutMaster" Target="handoutMasters/handoutMaster1.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 Id="rId27"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2" y="2"/>
            <a:ext cx="2945553" cy="495612"/>
          </a:xfrm>
          <a:prstGeom prst="rect">
            <a:avLst/>
          </a:prstGeom>
        </p:spPr>
        <p:txBody>
          <a:bodyPr vert="horz" lIns="90673" tIns="45337" rIns="90673" bIns="45337" rtlCol="0"/>
          <a:lstStyle>
            <a:lvl1pPr algn="l">
              <a:defRPr sz="1200">
                <a:latin typeface="Arial" charset="0"/>
                <a:cs typeface="+mn-cs"/>
              </a:defRPr>
            </a:lvl1pPr>
          </a:lstStyle>
          <a:p>
            <a:pPr>
              <a:defRPr/>
            </a:pPr>
            <a:endParaRPr lang="ro-RO"/>
          </a:p>
        </p:txBody>
      </p:sp>
      <p:sp>
        <p:nvSpPr>
          <p:cNvPr id="3" name="Date Placeholder 2"/>
          <p:cNvSpPr>
            <a:spLocks noGrp="1"/>
          </p:cNvSpPr>
          <p:nvPr>
            <p:ph type="dt" sz="quarter" idx="1"/>
          </p:nvPr>
        </p:nvSpPr>
        <p:spPr>
          <a:xfrm>
            <a:off x="3850534" y="2"/>
            <a:ext cx="2945553" cy="495612"/>
          </a:xfrm>
          <a:prstGeom prst="rect">
            <a:avLst/>
          </a:prstGeom>
        </p:spPr>
        <p:txBody>
          <a:bodyPr vert="horz" lIns="90673" tIns="45337" rIns="90673" bIns="45337" rtlCol="0"/>
          <a:lstStyle>
            <a:lvl1pPr algn="r">
              <a:defRPr sz="1200">
                <a:latin typeface="Arial" charset="0"/>
                <a:cs typeface="+mn-cs"/>
              </a:defRPr>
            </a:lvl1pPr>
          </a:lstStyle>
          <a:p>
            <a:pPr>
              <a:defRPr/>
            </a:pPr>
            <a:fld id="{755070D7-6F45-4867-8562-F18679E49EE9}" type="datetimeFigureOut">
              <a:rPr lang="ro-RO"/>
              <a:pPr>
                <a:defRPr/>
              </a:pPr>
              <a:t>14.11.2019</a:t>
            </a:fld>
            <a:endParaRPr lang="ro-RO"/>
          </a:p>
        </p:txBody>
      </p:sp>
      <p:sp>
        <p:nvSpPr>
          <p:cNvPr id="4" name="Footer Placeholder 3"/>
          <p:cNvSpPr>
            <a:spLocks noGrp="1"/>
          </p:cNvSpPr>
          <p:nvPr>
            <p:ph type="ftr" sz="quarter" idx="2"/>
          </p:nvPr>
        </p:nvSpPr>
        <p:spPr>
          <a:xfrm>
            <a:off x="2" y="9429428"/>
            <a:ext cx="2945553" cy="495612"/>
          </a:xfrm>
          <a:prstGeom prst="rect">
            <a:avLst/>
          </a:prstGeom>
        </p:spPr>
        <p:txBody>
          <a:bodyPr vert="horz" lIns="90673" tIns="45337" rIns="90673" bIns="45337" rtlCol="0" anchor="b"/>
          <a:lstStyle>
            <a:lvl1pPr algn="l">
              <a:defRPr sz="1200">
                <a:latin typeface="Arial" charset="0"/>
                <a:cs typeface="+mn-cs"/>
              </a:defRPr>
            </a:lvl1pPr>
          </a:lstStyle>
          <a:p>
            <a:pPr>
              <a:defRPr/>
            </a:pPr>
            <a:endParaRPr lang="ro-RO"/>
          </a:p>
        </p:txBody>
      </p:sp>
      <p:sp>
        <p:nvSpPr>
          <p:cNvPr id="5" name="Slide Number Placeholder 4"/>
          <p:cNvSpPr>
            <a:spLocks noGrp="1"/>
          </p:cNvSpPr>
          <p:nvPr>
            <p:ph type="sldNum" sz="quarter" idx="3"/>
          </p:nvPr>
        </p:nvSpPr>
        <p:spPr>
          <a:xfrm>
            <a:off x="3850534" y="9429428"/>
            <a:ext cx="2945553" cy="495612"/>
          </a:xfrm>
          <a:prstGeom prst="rect">
            <a:avLst/>
          </a:prstGeom>
        </p:spPr>
        <p:txBody>
          <a:bodyPr vert="horz" lIns="90673" tIns="45337" rIns="90673" bIns="45337" rtlCol="0" anchor="b"/>
          <a:lstStyle>
            <a:lvl1pPr algn="r">
              <a:defRPr sz="1200">
                <a:latin typeface="Arial" charset="0"/>
                <a:cs typeface="+mn-cs"/>
              </a:defRPr>
            </a:lvl1pPr>
          </a:lstStyle>
          <a:p>
            <a:pPr>
              <a:defRPr/>
            </a:pPr>
            <a:fld id="{3B18BE95-9A24-4AA0-A21D-6F5EBCB54953}" type="slidenum">
              <a:rPr lang="ro-RO"/>
              <a:pPr>
                <a:defRPr/>
              </a:pPr>
              <a:t>‹#›</a:t>
            </a:fld>
            <a:endParaRPr lang="ro-RO"/>
          </a:p>
        </p:txBody>
      </p:sp>
    </p:spTree>
    <p:extLst>
      <p:ext uri="{BB962C8B-B14F-4D97-AF65-F5344CB8AC3E}">
        <p14:creationId xmlns:p14="http://schemas.microsoft.com/office/powerpoint/2010/main" val="2261362516"/>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2" y="2"/>
            <a:ext cx="2945553" cy="495612"/>
          </a:xfrm>
          <a:prstGeom prst="rect">
            <a:avLst/>
          </a:prstGeom>
        </p:spPr>
        <p:txBody>
          <a:bodyPr vert="horz" lIns="90673" tIns="45337" rIns="90673" bIns="45337" rtlCol="0"/>
          <a:lstStyle>
            <a:lvl1pPr algn="l">
              <a:defRPr sz="1200">
                <a:latin typeface="Arial" charset="0"/>
                <a:cs typeface="+mn-cs"/>
              </a:defRPr>
            </a:lvl1pPr>
          </a:lstStyle>
          <a:p>
            <a:pPr>
              <a:defRPr/>
            </a:pPr>
            <a:endParaRPr lang="ro-RO"/>
          </a:p>
        </p:txBody>
      </p:sp>
      <p:sp>
        <p:nvSpPr>
          <p:cNvPr id="3" name="Date Placeholder 2"/>
          <p:cNvSpPr>
            <a:spLocks noGrp="1"/>
          </p:cNvSpPr>
          <p:nvPr>
            <p:ph type="dt" idx="1"/>
          </p:nvPr>
        </p:nvSpPr>
        <p:spPr>
          <a:xfrm>
            <a:off x="3850534" y="2"/>
            <a:ext cx="2945553" cy="495612"/>
          </a:xfrm>
          <a:prstGeom prst="rect">
            <a:avLst/>
          </a:prstGeom>
        </p:spPr>
        <p:txBody>
          <a:bodyPr vert="horz" lIns="90673" tIns="45337" rIns="90673" bIns="45337" rtlCol="0"/>
          <a:lstStyle>
            <a:lvl1pPr algn="r">
              <a:defRPr sz="1200">
                <a:latin typeface="Arial" charset="0"/>
                <a:cs typeface="+mn-cs"/>
              </a:defRPr>
            </a:lvl1pPr>
          </a:lstStyle>
          <a:p>
            <a:pPr>
              <a:defRPr/>
            </a:pPr>
            <a:fld id="{1513F57D-D02A-4DF3-828D-8246D1119CE6}" type="datetimeFigureOut">
              <a:rPr lang="ro-RO"/>
              <a:pPr>
                <a:defRPr/>
              </a:pPr>
              <a:t>14.11.2019</a:t>
            </a:fld>
            <a:endParaRPr lang="ro-RO"/>
          </a:p>
        </p:txBody>
      </p:sp>
      <p:sp>
        <p:nvSpPr>
          <p:cNvPr id="4" name="Slide Image Placeholder 3"/>
          <p:cNvSpPr>
            <a:spLocks noGrp="1" noRot="1" noChangeAspect="1"/>
          </p:cNvSpPr>
          <p:nvPr>
            <p:ph type="sldImg" idx="2"/>
          </p:nvPr>
        </p:nvSpPr>
        <p:spPr>
          <a:xfrm>
            <a:off x="917575" y="746125"/>
            <a:ext cx="4962525" cy="3722688"/>
          </a:xfrm>
          <a:prstGeom prst="rect">
            <a:avLst/>
          </a:prstGeom>
          <a:noFill/>
          <a:ln w="12700">
            <a:solidFill>
              <a:prstClr val="black"/>
            </a:solidFill>
          </a:ln>
        </p:spPr>
        <p:txBody>
          <a:bodyPr vert="horz" lIns="90673" tIns="45337" rIns="90673" bIns="45337" rtlCol="0" anchor="ctr"/>
          <a:lstStyle/>
          <a:p>
            <a:pPr lvl="0"/>
            <a:endParaRPr lang="ro-RO" noProof="0" smtClean="0"/>
          </a:p>
        </p:txBody>
      </p:sp>
      <p:sp>
        <p:nvSpPr>
          <p:cNvPr id="5" name="Notes Placeholder 4"/>
          <p:cNvSpPr>
            <a:spLocks noGrp="1"/>
          </p:cNvSpPr>
          <p:nvPr>
            <p:ph type="body" sz="quarter" idx="3"/>
          </p:nvPr>
        </p:nvSpPr>
        <p:spPr>
          <a:xfrm>
            <a:off x="679133" y="4716312"/>
            <a:ext cx="5439413" cy="4465309"/>
          </a:xfrm>
          <a:prstGeom prst="rect">
            <a:avLst/>
          </a:prstGeom>
        </p:spPr>
        <p:txBody>
          <a:bodyPr vert="horz" lIns="90673" tIns="45337" rIns="90673" bIns="45337" rtlCol="0">
            <a:normAutofit/>
          </a:bodyPr>
          <a:lstStyle/>
          <a:p>
            <a:r>
              <a:rPr lang="en-US" sz="1200" dirty="0" smtClean="0">
                <a:effectLst/>
                <a:latin typeface="Trebuchet MS" panose="020B0603020202020204" pitchFamily="34" charset="0"/>
                <a:ea typeface="Times New Roman" panose="02020603050405020304" pitchFamily="18" charset="0"/>
                <a:cs typeface="Times New Roman" panose="02020603050405020304" pitchFamily="18" charset="0"/>
              </a:rPr>
              <a:t>Secondary nodes are the branching or crossing points of the core and comprehensive networks, provided they represent cities (at least of regional importance) and/or multimodal connections</a:t>
            </a:r>
          </a:p>
          <a:p>
            <a:endParaRPr lang="en-US" sz="1200" dirty="0" smtClean="0">
              <a:effectLst/>
              <a:latin typeface="Verdana" panose="020B0604030504040204" pitchFamily="34" charset="0"/>
              <a:ea typeface="Times New Roman" panose="02020603050405020304" pitchFamily="18" charset="0"/>
              <a:cs typeface="Times New Roman" panose="02020603050405020304" pitchFamily="18" charset="0"/>
            </a:endParaRPr>
          </a:p>
          <a:p>
            <a:r>
              <a:rPr lang="en-US" sz="1200" dirty="0" smtClean="0">
                <a:effectLst/>
                <a:latin typeface="Trebuchet MS" panose="020B0603020202020204" pitchFamily="34" charset="0"/>
                <a:ea typeface="Times New Roman" panose="02020603050405020304" pitchFamily="18" charset="0"/>
                <a:cs typeface="Times New Roman" panose="02020603050405020304" pitchFamily="18" charset="0"/>
              </a:rPr>
              <a:t>Tertiary nodes are urban areas (regional towns, towns, cities) providing jobs and public and private services (e.g. schools, health or social care, employment services, banks) beyond their administrative boundaries, and/or places of multimodal nodes</a:t>
            </a:r>
            <a:endParaRPr lang="en-US" sz="1200" dirty="0">
              <a:effectLst/>
              <a:latin typeface="Verdana" panose="020B0604030504040204" pitchFamily="34" charset="0"/>
              <a:ea typeface="Times New Roman" panose="02020603050405020304" pitchFamily="18" charset="0"/>
              <a:cs typeface="Times New Roman" panose="02020603050405020304" pitchFamily="18" charset="0"/>
            </a:endParaRPr>
          </a:p>
        </p:txBody>
      </p:sp>
      <p:sp>
        <p:nvSpPr>
          <p:cNvPr id="6" name="Footer Placeholder 5"/>
          <p:cNvSpPr>
            <a:spLocks noGrp="1"/>
          </p:cNvSpPr>
          <p:nvPr>
            <p:ph type="ftr" sz="quarter" idx="4"/>
          </p:nvPr>
        </p:nvSpPr>
        <p:spPr>
          <a:xfrm>
            <a:off x="2" y="9429428"/>
            <a:ext cx="2945553" cy="495612"/>
          </a:xfrm>
          <a:prstGeom prst="rect">
            <a:avLst/>
          </a:prstGeom>
        </p:spPr>
        <p:txBody>
          <a:bodyPr vert="horz" lIns="90673" tIns="45337" rIns="90673" bIns="45337" rtlCol="0" anchor="b"/>
          <a:lstStyle>
            <a:lvl1pPr algn="l">
              <a:defRPr sz="1200">
                <a:latin typeface="Arial" charset="0"/>
                <a:cs typeface="+mn-cs"/>
              </a:defRPr>
            </a:lvl1pPr>
          </a:lstStyle>
          <a:p>
            <a:pPr>
              <a:defRPr/>
            </a:pPr>
            <a:endParaRPr lang="ro-RO"/>
          </a:p>
        </p:txBody>
      </p:sp>
      <p:sp>
        <p:nvSpPr>
          <p:cNvPr id="7" name="Slide Number Placeholder 6"/>
          <p:cNvSpPr>
            <a:spLocks noGrp="1"/>
          </p:cNvSpPr>
          <p:nvPr>
            <p:ph type="sldNum" sz="quarter" idx="5"/>
          </p:nvPr>
        </p:nvSpPr>
        <p:spPr>
          <a:xfrm>
            <a:off x="3850534" y="9429428"/>
            <a:ext cx="2945553" cy="495612"/>
          </a:xfrm>
          <a:prstGeom prst="rect">
            <a:avLst/>
          </a:prstGeom>
        </p:spPr>
        <p:txBody>
          <a:bodyPr vert="horz" lIns="90673" tIns="45337" rIns="90673" bIns="45337" rtlCol="0" anchor="b"/>
          <a:lstStyle>
            <a:lvl1pPr algn="r">
              <a:defRPr sz="1200">
                <a:latin typeface="Arial" charset="0"/>
                <a:cs typeface="+mn-cs"/>
              </a:defRPr>
            </a:lvl1pPr>
          </a:lstStyle>
          <a:p>
            <a:pPr>
              <a:defRPr/>
            </a:pPr>
            <a:fld id="{0B04A4B7-F955-4CD1-A2AB-A0E9A51EB12E}" type="slidenum">
              <a:rPr lang="ro-RO"/>
              <a:pPr>
                <a:defRPr/>
              </a:pPr>
              <a:t>‹#›</a:t>
            </a:fld>
            <a:endParaRPr lang="ro-RO"/>
          </a:p>
        </p:txBody>
      </p:sp>
    </p:spTree>
    <p:extLst>
      <p:ext uri="{BB962C8B-B14F-4D97-AF65-F5344CB8AC3E}">
        <p14:creationId xmlns:p14="http://schemas.microsoft.com/office/powerpoint/2010/main" val="2852640131"/>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30000"/>
      </a:spcBef>
      <a:spcAft>
        <a:spcPct val="0"/>
      </a:spcAft>
      <a:defRPr lang="en-US" sz="1200" b="1" kern="1200" smtClean="0">
        <a:solidFill>
          <a:schemeClr val="tx1"/>
        </a:solidFill>
        <a:effectLst/>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3" Type="http://schemas.openxmlformats.org/officeDocument/2006/relationships/hyperlink" Target="http://ems-robg.mdrap.ro/app/main?execution=e1s1" TargetMode="External"/><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Slide Image Placeholder 1"/>
          <p:cNvSpPr>
            <a:spLocks noGrp="1" noRot="1" noChangeAspect="1" noTextEdit="1"/>
          </p:cNvSpPr>
          <p:nvPr>
            <p:ph type="sldImg"/>
          </p:nvPr>
        </p:nvSpPr>
        <p:spPr bwMode="auto">
          <a:xfrm>
            <a:off x="917575" y="746125"/>
            <a:ext cx="4962525" cy="3722688"/>
          </a:xfrm>
          <a:noFill/>
          <a:ln>
            <a:solidFill>
              <a:srgbClr val="000000"/>
            </a:solidFill>
            <a:miter lim="800000"/>
            <a:headEnd/>
            <a:tailEnd/>
          </a:ln>
        </p:spPr>
      </p:sp>
      <p:sp>
        <p:nvSpPr>
          <p:cNvPr id="16386"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ro-RO" dirty="0" smtClean="0"/>
          </a:p>
        </p:txBody>
      </p:sp>
    </p:spTree>
    <p:extLst>
      <p:ext uri="{BB962C8B-B14F-4D97-AF65-F5344CB8AC3E}">
        <p14:creationId xmlns:p14="http://schemas.microsoft.com/office/powerpoint/2010/main" val="30578879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indent="0">
              <a:buNone/>
            </a:pPr>
            <a:r>
              <a:rPr lang="en-US" sz="1200" dirty="0" smtClean="0">
                <a:latin typeface="Trebuchet MS" panose="020B0603020202020204" pitchFamily="34" charset="0"/>
              </a:rPr>
              <a:t>The following information is mandatory to be fill in procurement section: </a:t>
            </a:r>
          </a:p>
          <a:p>
            <a:pPr>
              <a:buFont typeface="+mj-lt"/>
              <a:buAutoNum type="arabicPeriod"/>
            </a:pPr>
            <a:r>
              <a:rPr lang="en-US" sz="1200" dirty="0" smtClean="0">
                <a:latin typeface="Trebuchet MS" panose="020B0603020202020204" pitchFamily="34" charset="0"/>
              </a:rPr>
              <a:t>Partner responsible for the procurement </a:t>
            </a:r>
          </a:p>
          <a:p>
            <a:pPr>
              <a:buFont typeface="+mj-lt"/>
              <a:buAutoNum type="arabicPeriod"/>
            </a:pPr>
            <a:r>
              <a:rPr lang="en-US" sz="1200" dirty="0" smtClean="0">
                <a:latin typeface="Trebuchet MS" panose="020B0603020202020204" pitchFamily="34" charset="0"/>
              </a:rPr>
              <a:t>Contract type (services/supplies/works) </a:t>
            </a:r>
          </a:p>
          <a:p>
            <a:pPr>
              <a:buFont typeface="+mj-lt"/>
              <a:buAutoNum type="arabicPeriod"/>
            </a:pPr>
            <a:r>
              <a:rPr lang="en-US" sz="1200" dirty="0" smtClean="0">
                <a:latin typeface="Trebuchet MS" panose="020B0603020202020204" pitchFamily="34" charset="0"/>
              </a:rPr>
              <a:t>Contract Number/Contract date; Contract Name </a:t>
            </a:r>
          </a:p>
          <a:p>
            <a:pPr>
              <a:buFont typeface="+mj-lt"/>
              <a:buAutoNum type="arabicPeriod"/>
            </a:pPr>
            <a:r>
              <a:rPr lang="en-US" sz="1200" dirty="0" smtClean="0">
                <a:latin typeface="Trebuchet MS" panose="020B0603020202020204" pitchFamily="34" charset="0"/>
              </a:rPr>
              <a:t>Contract Amount (in Euro) </a:t>
            </a:r>
          </a:p>
          <a:p>
            <a:pPr>
              <a:buFont typeface="+mj-lt"/>
              <a:buAutoNum type="arabicPeriod"/>
            </a:pPr>
            <a:r>
              <a:rPr lang="en-US" sz="1200" dirty="0" smtClean="0">
                <a:latin typeface="Trebuchet MS" panose="020B0603020202020204" pitchFamily="34" charset="0"/>
              </a:rPr>
              <a:t>Eligible expenditure incurred and paid based on contract – when the information is available at partner level </a:t>
            </a:r>
          </a:p>
          <a:p>
            <a:pPr>
              <a:buFont typeface="+mj-lt"/>
              <a:buAutoNum type="arabicPeriod"/>
            </a:pPr>
            <a:r>
              <a:rPr lang="en-US" sz="1200" dirty="0" smtClean="0">
                <a:latin typeface="Trebuchet MS" panose="020B0603020202020204" pitchFamily="34" charset="0"/>
              </a:rPr>
              <a:t>Type of Procurement Procedure Used; Date of launching in National Electronic Procurement System </a:t>
            </a:r>
          </a:p>
          <a:p>
            <a:pPr>
              <a:buFont typeface="+mj-lt"/>
              <a:buAutoNum type="arabicPeriod"/>
            </a:pPr>
            <a:r>
              <a:rPr lang="en-US" sz="1200" dirty="0" smtClean="0">
                <a:latin typeface="Trebuchet MS" panose="020B0603020202020204" pitchFamily="34" charset="0"/>
              </a:rPr>
              <a:t>Contractor Name; Unique Identifier of the Contractor </a:t>
            </a:r>
          </a:p>
          <a:p>
            <a:pPr>
              <a:buFont typeface="+mj-lt"/>
              <a:buAutoNum type="arabicPeriod"/>
            </a:pPr>
            <a:r>
              <a:rPr lang="en-US" sz="1200" dirty="0" smtClean="0">
                <a:latin typeface="Trebuchet MS" panose="020B0603020202020204" pitchFamily="34" charset="0"/>
              </a:rPr>
              <a:t>Please provide short details about the progress of the procurement </a:t>
            </a:r>
          </a:p>
          <a:p>
            <a:pPr>
              <a:buFont typeface="+mj-lt"/>
              <a:buAutoNum type="arabicPeriod"/>
            </a:pPr>
            <a:r>
              <a:rPr lang="en-US" sz="1200" dirty="0" smtClean="0">
                <a:latin typeface="Trebuchet MS" panose="020B0603020202020204" pitchFamily="34" charset="0"/>
              </a:rPr>
              <a:t>If applicable, please describe and justify any problems and deviations including delays from the work plan presented in the Application Form and solution found (e.g. details on re-launching the procedure) </a:t>
            </a:r>
          </a:p>
        </p:txBody>
      </p:sp>
    </p:spTree>
    <p:extLst>
      <p:ext uri="{BB962C8B-B14F-4D97-AF65-F5344CB8AC3E}">
        <p14:creationId xmlns:p14="http://schemas.microsoft.com/office/powerpoint/2010/main" val="50638656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457200" indent="-457200" algn="just">
              <a:buFont typeface="+mj-lt"/>
              <a:buAutoNum type="arabicPeriod"/>
            </a:pPr>
            <a:r>
              <a:rPr lang="en-US" sz="1200" dirty="0" smtClean="0">
                <a:latin typeface="Trebuchet MS" panose="020B0603020202020204" pitchFamily="34" charset="0"/>
              </a:rPr>
              <a:t>The Project Procurements section </a:t>
            </a:r>
            <a:r>
              <a:rPr lang="en-US" sz="1200" b="1" dirty="0" smtClean="0">
                <a:latin typeface="Trebuchet MS" panose="020B0603020202020204" pitchFamily="34" charset="0"/>
              </a:rPr>
              <a:t>can be filled in at any time during project implementation</a:t>
            </a:r>
            <a:r>
              <a:rPr lang="en-US" sz="1200" dirty="0" smtClean="0">
                <a:latin typeface="Trebuchet MS" panose="020B0603020202020204" pitchFamily="34" charset="0"/>
              </a:rPr>
              <a:t>,</a:t>
            </a:r>
            <a:r>
              <a:rPr lang="en-US" sz="1200" b="1" dirty="0" smtClean="0">
                <a:latin typeface="Trebuchet MS" panose="020B0603020202020204" pitchFamily="34" charset="0"/>
              </a:rPr>
              <a:t> so you can fill in procurement details just before you request in the system the first related expenditure.</a:t>
            </a:r>
          </a:p>
          <a:p>
            <a:pPr marL="457200" indent="-457200" algn="just">
              <a:buFont typeface="+mj-lt"/>
              <a:buAutoNum type="arabicPeriod"/>
            </a:pPr>
            <a:r>
              <a:rPr lang="en-US" sz="1200" b="1" dirty="0" smtClean="0">
                <a:latin typeface="Trebuchet MS" panose="020B0603020202020204" pitchFamily="34" charset="0"/>
              </a:rPr>
              <a:t>Recording all the procurements of the project is compulsory!</a:t>
            </a:r>
          </a:p>
          <a:p>
            <a:pPr marL="457200" indent="-457200" algn="just">
              <a:buFont typeface="+mj-lt"/>
              <a:buAutoNum type="arabicPeriod"/>
            </a:pPr>
            <a:r>
              <a:rPr lang="en-US" sz="1200" dirty="0" smtClean="0">
                <a:latin typeface="Trebuchet MS" panose="020B0603020202020204" pitchFamily="34" charset="0"/>
              </a:rPr>
              <a:t>In case you don’t create procurements in this section, you won’t be able to link the invoice to the procurement when you request it for FLC verification and your FLC request (partner report) shall be reverted!</a:t>
            </a:r>
          </a:p>
          <a:p>
            <a:pPr marL="457200" indent="-457200" algn="just">
              <a:buFont typeface="+mj-lt"/>
              <a:buAutoNum type="arabicPeriod"/>
            </a:pPr>
            <a:r>
              <a:rPr lang="en-US" sz="1200" dirty="0" smtClean="0">
                <a:latin typeface="Trebuchet MS" panose="020B0603020202020204" pitchFamily="34" charset="0"/>
              </a:rPr>
              <a:t>The documents related to a procurement shall be uploaded only once in this section. The invoices and payment documents will be linked to the respective procurement (via list of expenditure of the partner report. The deliverables shall be uploaded separately in the partner report deliverable attachment section located in the reporting per work packages section and the accounting documents in the partner report attachment section.</a:t>
            </a:r>
          </a:p>
          <a:p>
            <a:endParaRPr lang="en-US" dirty="0"/>
          </a:p>
        </p:txBody>
      </p:sp>
    </p:spTree>
    <p:extLst>
      <p:ext uri="{BB962C8B-B14F-4D97-AF65-F5344CB8AC3E}">
        <p14:creationId xmlns:p14="http://schemas.microsoft.com/office/powerpoint/2010/main" val="42236900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lgn="just">
              <a:buNone/>
            </a:pPr>
            <a:r>
              <a:rPr lang="en-US" sz="1200" dirty="0" smtClean="0">
                <a:latin typeface="Trebuchet MS" panose="020B0603020202020204" pitchFamily="34" charset="0"/>
              </a:rPr>
              <a:t>In the </a:t>
            </a:r>
            <a:r>
              <a:rPr lang="ro-RO" sz="1200" dirty="0" err="1" smtClean="0">
                <a:latin typeface="Trebuchet MS" panose="020B0603020202020204" pitchFamily="34" charset="0"/>
              </a:rPr>
              <a:t>section</a:t>
            </a:r>
            <a:r>
              <a:rPr lang="ro-RO" sz="1200" dirty="0" smtClean="0">
                <a:latin typeface="Trebuchet MS" panose="020B0603020202020204" pitchFamily="34" charset="0"/>
              </a:rPr>
              <a:t> </a:t>
            </a:r>
            <a:r>
              <a:rPr lang="ro-RO" sz="1200" dirty="0" err="1" smtClean="0">
                <a:latin typeface="Trebuchet MS" panose="020B0603020202020204" pitchFamily="34" charset="0"/>
              </a:rPr>
              <a:t>Contribution</a:t>
            </a:r>
            <a:r>
              <a:rPr lang="ro-RO" sz="1200" dirty="0" smtClean="0">
                <a:latin typeface="Trebuchet MS" panose="020B0603020202020204" pitchFamily="34" charset="0"/>
              </a:rPr>
              <a:t> and </a:t>
            </a:r>
            <a:r>
              <a:rPr lang="ro-RO" sz="1200" dirty="0" err="1" smtClean="0">
                <a:latin typeface="Trebuchet MS" panose="020B0603020202020204" pitchFamily="34" charset="0"/>
              </a:rPr>
              <a:t>Forecast</a:t>
            </a:r>
            <a:r>
              <a:rPr lang="ro-RO" sz="1200" dirty="0" smtClean="0">
                <a:latin typeface="Trebuchet MS" panose="020B0603020202020204" pitchFamily="34" charset="0"/>
              </a:rPr>
              <a:t> of </a:t>
            </a:r>
            <a:r>
              <a:rPr lang="ro-RO" sz="1200" dirty="0" err="1" smtClean="0">
                <a:latin typeface="Trebuchet MS" panose="020B0603020202020204" pitchFamily="34" charset="0"/>
              </a:rPr>
              <a:t>the</a:t>
            </a:r>
            <a:r>
              <a:rPr lang="ro-RO" sz="1200" dirty="0" smtClean="0">
                <a:latin typeface="Trebuchet MS" panose="020B0603020202020204" pitchFamily="34" charset="0"/>
              </a:rPr>
              <a:t> </a:t>
            </a:r>
            <a:r>
              <a:rPr lang="ro-RO" sz="1200" dirty="0" err="1" smtClean="0">
                <a:latin typeface="Trebuchet MS" panose="020B0603020202020204" pitchFamily="34" charset="0"/>
              </a:rPr>
              <a:t>partner</a:t>
            </a:r>
            <a:r>
              <a:rPr lang="ro-RO" sz="1200" dirty="0" smtClean="0">
                <a:latin typeface="Trebuchet MS" panose="020B0603020202020204" pitchFamily="34" charset="0"/>
              </a:rPr>
              <a:t> report must </a:t>
            </a:r>
            <a:r>
              <a:rPr lang="ro-RO" sz="1200" dirty="0" err="1" smtClean="0">
                <a:latin typeface="Trebuchet MS" panose="020B0603020202020204" pitchFamily="34" charset="0"/>
              </a:rPr>
              <a:t>fill</a:t>
            </a:r>
            <a:r>
              <a:rPr lang="ro-RO" sz="1200" dirty="0" smtClean="0">
                <a:latin typeface="Trebuchet MS" panose="020B0603020202020204" pitchFamily="34" charset="0"/>
              </a:rPr>
              <a:t> in</a:t>
            </a:r>
            <a:r>
              <a:rPr lang="en-US" sz="1200" dirty="0" smtClean="0">
                <a:latin typeface="Trebuchet MS" panose="020B0603020202020204" pitchFamily="34" charset="0"/>
              </a:rPr>
              <a:t> forecast spending for the following partner reports </a:t>
            </a:r>
            <a:r>
              <a:rPr lang="en-US" sz="1200" b="1" dirty="0" smtClean="0">
                <a:latin typeface="Trebuchet MS" panose="020B0603020202020204" pitchFamily="34" charset="0"/>
              </a:rPr>
              <a:t>of all the periods defined in AF</a:t>
            </a:r>
            <a:r>
              <a:rPr lang="en-US" sz="1200" dirty="0" smtClean="0">
                <a:latin typeface="Trebuchet MS" panose="020B0603020202020204" pitchFamily="34" charset="0"/>
              </a:rPr>
              <a:t>. The system also displays planned budget and actual spending per period.</a:t>
            </a:r>
          </a:p>
          <a:p>
            <a:pPr marL="0" indent="0" algn="just">
              <a:buNone/>
            </a:pPr>
            <a:r>
              <a:rPr lang="en-US" sz="1200" dirty="0" smtClean="0">
                <a:latin typeface="Trebuchet MS" panose="020B0603020202020204" pitchFamily="34" charset="0"/>
              </a:rPr>
              <a:t>In the Follow up section the Partner Contribution amount is split automatically by the system!</a:t>
            </a:r>
          </a:p>
          <a:p>
            <a:endParaRPr lang="en-US" dirty="0"/>
          </a:p>
        </p:txBody>
      </p:sp>
    </p:spTree>
    <p:extLst>
      <p:ext uri="{BB962C8B-B14F-4D97-AF65-F5344CB8AC3E}">
        <p14:creationId xmlns:p14="http://schemas.microsoft.com/office/powerpoint/2010/main" val="60950728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Slide Image Placeholder 1"/>
          <p:cNvSpPr>
            <a:spLocks noGrp="1" noRot="1" noChangeAspect="1" noTextEdit="1"/>
          </p:cNvSpPr>
          <p:nvPr>
            <p:ph type="sldImg"/>
          </p:nvPr>
        </p:nvSpPr>
        <p:spPr bwMode="auto">
          <a:xfrm>
            <a:off x="673100" y="808038"/>
            <a:ext cx="5391150" cy="4044950"/>
          </a:xfrm>
          <a:noFill/>
          <a:ln>
            <a:solidFill>
              <a:srgbClr val="000000"/>
            </a:solidFill>
            <a:miter lim="800000"/>
            <a:headEnd/>
            <a:tailEnd/>
          </a:ln>
        </p:spPr>
      </p:sp>
      <p:sp>
        <p:nvSpPr>
          <p:cNvPr id="16386" name="Notes Placeholder 2"/>
          <p:cNvSpPr>
            <a:spLocks noGrp="1"/>
          </p:cNvSpPr>
          <p:nvPr>
            <p:ph type="body" idx="1"/>
          </p:nvPr>
        </p:nvSpPr>
        <p:spPr bwMode="auto">
          <a:noFill/>
        </p:spPr>
        <p:txBody>
          <a:bodyPr wrap="square" numCol="1" anchor="t" anchorCtr="0" compatLnSpc="1">
            <a:prstTxWarp prst="textNoShape">
              <a:avLst/>
            </a:prstTxWarp>
          </a:bodyPr>
          <a:lstStyle/>
          <a:p>
            <a:pPr marL="0" indent="0" algn="just">
              <a:buNone/>
            </a:pPr>
            <a:r>
              <a:rPr lang="en-US" sz="1200" dirty="0" smtClean="0">
                <a:latin typeface="Trebuchet MS" panose="020B0603020202020204" pitchFamily="34" charset="0"/>
              </a:rPr>
              <a:t>Information on specific outputs (report the progress in the output indicators), pressing the “Add Output” button and selecting each applicable output from the drop-down list with all outputs included in the AF. Also, beneficiary is asked to provide information on the target groups reached.</a:t>
            </a:r>
          </a:p>
          <a:p>
            <a:pPr marL="0" indent="0" algn="just">
              <a:buNone/>
            </a:pPr>
            <a:endParaRPr lang="en-US" sz="800" dirty="0" smtClean="0">
              <a:latin typeface="Trebuchet MS" panose="020B0603020202020204" pitchFamily="34" charset="0"/>
            </a:endParaRPr>
          </a:p>
          <a:p>
            <a:pPr marL="0" indent="0" algn="just">
              <a:buNone/>
            </a:pPr>
            <a:r>
              <a:rPr lang="en-US" sz="1200" dirty="0" smtClean="0">
                <a:latin typeface="Trebuchet MS" panose="020B0603020202020204" pitchFamily="34" charset="0"/>
              </a:rPr>
              <a:t>All indicators shall be supported by verifiable data. The justification documents attesting the reported contribution to the output indicators should be uploaded in the dedicated field “Attachment” within section “Project Main Outputs” (rather than in section “Attachments” of the Partner or Project report).</a:t>
            </a:r>
          </a:p>
          <a:p>
            <a:pPr marL="0" indent="0" algn="just">
              <a:buNone/>
            </a:pPr>
            <a:endParaRPr lang="en-US" sz="800" dirty="0" smtClean="0">
              <a:latin typeface="Trebuchet MS" panose="020B0603020202020204" pitchFamily="34" charset="0"/>
            </a:endParaRPr>
          </a:p>
          <a:p>
            <a:pPr marL="0" indent="0" algn="just">
              <a:buNone/>
            </a:pPr>
            <a:r>
              <a:rPr lang="en-US" sz="1200" dirty="0" smtClean="0">
                <a:latin typeface="Trebuchet MS" panose="020B0603020202020204" pitchFamily="34" charset="0"/>
              </a:rPr>
              <a:t>Output Indicators shall be reported by each partner in their partner reports and consolidated by LB in the project reports. Result indicators will be reported in the last / final report.</a:t>
            </a:r>
          </a:p>
          <a:p>
            <a:pPr eaLnBrk="1" hangingPunct="1">
              <a:spcBef>
                <a:spcPct val="0"/>
              </a:spcBef>
            </a:pPr>
            <a:endParaRPr lang="ro-RO" dirty="0" smtClean="0"/>
          </a:p>
        </p:txBody>
      </p:sp>
    </p:spTree>
    <p:extLst>
      <p:ext uri="{BB962C8B-B14F-4D97-AF65-F5344CB8AC3E}">
        <p14:creationId xmlns:p14="http://schemas.microsoft.com/office/powerpoint/2010/main" val="179659905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pPr marL="0" lvl="0" indent="0" algn="just">
              <a:buNone/>
            </a:pPr>
            <a:endParaRPr lang="en-US" sz="400" dirty="0" smtClean="0">
              <a:solidFill>
                <a:prstClr val="black"/>
              </a:solidFill>
              <a:latin typeface="Trebuchet MS" panose="020B0603020202020204" pitchFamily="34" charset="0"/>
            </a:endParaRPr>
          </a:p>
          <a:p>
            <a:pPr lvl="0"/>
            <a:r>
              <a:rPr lang="ro-RO" sz="1200" dirty="0" smtClean="0">
                <a:solidFill>
                  <a:prstClr val="black"/>
                </a:solidFill>
                <a:latin typeface="Trebuchet MS" panose="020B0603020202020204" pitchFamily="34" charset="0"/>
              </a:rPr>
              <a:t>10% </a:t>
            </a:r>
            <a:r>
              <a:rPr lang="ro-RO" sz="1200" dirty="0" err="1" smtClean="0">
                <a:solidFill>
                  <a:prstClr val="black"/>
                </a:solidFill>
                <a:latin typeface="Trebuchet MS" panose="020B0603020202020204" pitchFamily="34" charset="0"/>
              </a:rPr>
              <a:t>decommitment</a:t>
            </a:r>
            <a:r>
              <a:rPr lang="ro-RO" sz="1200" dirty="0" smtClean="0">
                <a:solidFill>
                  <a:prstClr val="black"/>
                </a:solidFill>
                <a:latin typeface="Trebuchet MS" panose="020B0603020202020204" pitchFamily="34" charset="0"/>
              </a:rPr>
              <a:t> </a:t>
            </a:r>
            <a:r>
              <a:rPr lang="ro-RO" sz="1200" dirty="0" err="1" smtClean="0">
                <a:solidFill>
                  <a:prstClr val="black"/>
                </a:solidFill>
                <a:latin typeface="Trebuchet MS" panose="020B0603020202020204" pitchFamily="34" charset="0"/>
              </a:rPr>
              <a:t>will</a:t>
            </a:r>
            <a:r>
              <a:rPr lang="ro-RO" sz="1200" dirty="0" smtClean="0">
                <a:solidFill>
                  <a:prstClr val="black"/>
                </a:solidFill>
                <a:latin typeface="Trebuchet MS" panose="020B0603020202020204" pitchFamily="34" charset="0"/>
              </a:rPr>
              <a:t> </a:t>
            </a:r>
            <a:r>
              <a:rPr lang="ro-RO" sz="1200" dirty="0" err="1" smtClean="0">
                <a:solidFill>
                  <a:prstClr val="black"/>
                </a:solidFill>
                <a:latin typeface="Trebuchet MS" panose="020B0603020202020204" pitchFamily="34" charset="0"/>
              </a:rPr>
              <a:t>apply</a:t>
            </a:r>
            <a:r>
              <a:rPr lang="ro-RO" sz="1200" dirty="0" smtClean="0">
                <a:solidFill>
                  <a:prstClr val="black"/>
                </a:solidFill>
                <a:latin typeface="Trebuchet MS" panose="020B0603020202020204" pitchFamily="34" charset="0"/>
              </a:rPr>
              <a:t> </a:t>
            </a:r>
            <a:r>
              <a:rPr lang="ro-RO" sz="1200" dirty="0" err="1" smtClean="0">
                <a:solidFill>
                  <a:prstClr val="black"/>
                </a:solidFill>
                <a:latin typeface="Trebuchet MS" panose="020B0603020202020204" pitchFamily="34" charset="0"/>
              </a:rPr>
              <a:t>to</a:t>
            </a:r>
            <a:r>
              <a:rPr lang="ro-RO" sz="1200" dirty="0" smtClean="0">
                <a:solidFill>
                  <a:prstClr val="black"/>
                </a:solidFill>
                <a:latin typeface="Trebuchet MS" panose="020B0603020202020204" pitchFamily="34" charset="0"/>
              </a:rPr>
              <a:t> </a:t>
            </a:r>
            <a:r>
              <a:rPr lang="ro-RO" sz="1200" dirty="0" err="1" smtClean="0">
                <a:solidFill>
                  <a:prstClr val="black"/>
                </a:solidFill>
                <a:latin typeface="Trebuchet MS" panose="020B0603020202020204" pitchFamily="34" charset="0"/>
              </a:rPr>
              <a:t>the</a:t>
            </a:r>
            <a:r>
              <a:rPr lang="ro-RO" sz="1200" dirty="0" smtClean="0">
                <a:solidFill>
                  <a:prstClr val="black"/>
                </a:solidFill>
                <a:latin typeface="Trebuchet MS" panose="020B0603020202020204" pitchFamily="34" charset="0"/>
              </a:rPr>
              <a:t> budget of </a:t>
            </a:r>
            <a:r>
              <a:rPr lang="ro-RO" sz="1200" dirty="0" err="1" smtClean="0">
                <a:solidFill>
                  <a:prstClr val="black"/>
                </a:solidFill>
                <a:latin typeface="Trebuchet MS" panose="020B0603020202020204" pitchFamily="34" charset="0"/>
              </a:rPr>
              <a:t>the</a:t>
            </a:r>
            <a:r>
              <a:rPr lang="ro-RO" sz="1200" dirty="0" smtClean="0">
                <a:solidFill>
                  <a:prstClr val="black"/>
                </a:solidFill>
                <a:latin typeface="Trebuchet MS" panose="020B0603020202020204" pitchFamily="34" charset="0"/>
              </a:rPr>
              <a:t> </a:t>
            </a:r>
            <a:r>
              <a:rPr lang="ro-RO" sz="1200" dirty="0" err="1" smtClean="0">
                <a:solidFill>
                  <a:prstClr val="black"/>
                </a:solidFill>
                <a:latin typeface="Trebuchet MS" panose="020B0603020202020204" pitchFamily="34" charset="0"/>
              </a:rPr>
              <a:t>beneficiaries</a:t>
            </a:r>
            <a:r>
              <a:rPr lang="ro-RO" sz="1200" dirty="0" smtClean="0">
                <a:solidFill>
                  <a:prstClr val="black"/>
                </a:solidFill>
                <a:latin typeface="Trebuchet MS" panose="020B0603020202020204" pitchFamily="34" charset="0"/>
              </a:rPr>
              <a:t> in case </a:t>
            </a:r>
            <a:r>
              <a:rPr lang="ro-RO" sz="1200" dirty="0" err="1" smtClean="0">
                <a:solidFill>
                  <a:prstClr val="black"/>
                </a:solidFill>
                <a:latin typeface="Trebuchet MS" panose="020B0603020202020204" pitchFamily="34" charset="0"/>
              </a:rPr>
              <a:t>the</a:t>
            </a:r>
            <a:r>
              <a:rPr lang="ro-RO" sz="1200" dirty="0" smtClean="0">
                <a:solidFill>
                  <a:prstClr val="black"/>
                </a:solidFill>
                <a:latin typeface="Trebuchet MS" panose="020B0603020202020204" pitchFamily="34" charset="0"/>
              </a:rPr>
              <a:t> </a:t>
            </a:r>
            <a:r>
              <a:rPr lang="ro-RO" sz="1200" dirty="0" err="1" smtClean="0">
                <a:solidFill>
                  <a:prstClr val="black"/>
                </a:solidFill>
                <a:latin typeface="Trebuchet MS" panose="020B0603020202020204" pitchFamily="34" charset="0"/>
              </a:rPr>
              <a:t>project</a:t>
            </a:r>
            <a:r>
              <a:rPr lang="ro-RO" sz="1200" dirty="0" smtClean="0">
                <a:solidFill>
                  <a:prstClr val="black"/>
                </a:solidFill>
                <a:latin typeface="Trebuchet MS" panose="020B0603020202020204" pitchFamily="34" charset="0"/>
              </a:rPr>
              <a:t> </a:t>
            </a:r>
            <a:r>
              <a:rPr lang="ro-RO" sz="1200" dirty="0" err="1" smtClean="0">
                <a:solidFill>
                  <a:prstClr val="black"/>
                </a:solidFill>
                <a:latin typeface="Trebuchet MS" panose="020B0603020202020204" pitchFamily="34" charset="0"/>
              </a:rPr>
              <a:t>indicators</a:t>
            </a:r>
            <a:r>
              <a:rPr lang="ro-RO" sz="1200" dirty="0" smtClean="0">
                <a:solidFill>
                  <a:prstClr val="black"/>
                </a:solidFill>
                <a:latin typeface="Trebuchet MS" panose="020B0603020202020204" pitchFamily="34" charset="0"/>
              </a:rPr>
              <a:t> </a:t>
            </a:r>
            <a:r>
              <a:rPr lang="ro-RO" sz="1200" dirty="0" err="1" smtClean="0">
                <a:solidFill>
                  <a:prstClr val="black"/>
                </a:solidFill>
                <a:latin typeface="Trebuchet MS" panose="020B0603020202020204" pitchFamily="34" charset="0"/>
              </a:rPr>
              <a:t>were</a:t>
            </a:r>
            <a:r>
              <a:rPr lang="ro-RO" sz="1200" dirty="0" smtClean="0">
                <a:solidFill>
                  <a:prstClr val="black"/>
                </a:solidFill>
                <a:latin typeface="Trebuchet MS" panose="020B0603020202020204" pitchFamily="34" charset="0"/>
              </a:rPr>
              <a:t> </a:t>
            </a:r>
            <a:r>
              <a:rPr lang="ro-RO" sz="1200" dirty="0" err="1" smtClean="0">
                <a:solidFill>
                  <a:prstClr val="black"/>
                </a:solidFill>
                <a:latin typeface="Trebuchet MS" panose="020B0603020202020204" pitchFamily="34" charset="0"/>
              </a:rPr>
              <a:t>reached</a:t>
            </a:r>
            <a:r>
              <a:rPr lang="ro-RO" sz="1200" dirty="0" smtClean="0">
                <a:solidFill>
                  <a:prstClr val="black"/>
                </a:solidFill>
                <a:latin typeface="Trebuchet MS" panose="020B0603020202020204" pitchFamily="34" charset="0"/>
              </a:rPr>
              <a:t> </a:t>
            </a:r>
            <a:r>
              <a:rPr lang="ro-RO" sz="1200" dirty="0" err="1" smtClean="0">
                <a:solidFill>
                  <a:prstClr val="black"/>
                </a:solidFill>
                <a:latin typeface="Trebuchet MS" panose="020B0603020202020204" pitchFamily="34" charset="0"/>
              </a:rPr>
              <a:t>lower</a:t>
            </a:r>
            <a:r>
              <a:rPr lang="ro-RO" sz="1200" dirty="0" smtClean="0">
                <a:solidFill>
                  <a:prstClr val="black"/>
                </a:solidFill>
                <a:latin typeface="Trebuchet MS" panose="020B0603020202020204" pitchFamily="34" charset="0"/>
              </a:rPr>
              <a:t> </a:t>
            </a:r>
            <a:r>
              <a:rPr lang="ro-RO" sz="1200" dirty="0" err="1" smtClean="0">
                <a:solidFill>
                  <a:prstClr val="black"/>
                </a:solidFill>
                <a:latin typeface="Trebuchet MS" panose="020B0603020202020204" pitchFamily="34" charset="0"/>
              </a:rPr>
              <a:t>than</a:t>
            </a:r>
            <a:r>
              <a:rPr lang="ro-RO" sz="1200" dirty="0" smtClean="0">
                <a:solidFill>
                  <a:prstClr val="black"/>
                </a:solidFill>
                <a:latin typeface="Trebuchet MS" panose="020B0603020202020204" pitchFamily="34" charset="0"/>
              </a:rPr>
              <a:t> 75% of </a:t>
            </a:r>
            <a:r>
              <a:rPr lang="ro-RO" sz="1200" dirty="0" err="1" smtClean="0">
                <a:solidFill>
                  <a:prstClr val="black"/>
                </a:solidFill>
                <a:latin typeface="Trebuchet MS" panose="020B0603020202020204" pitchFamily="34" charset="0"/>
              </a:rPr>
              <a:t>the</a:t>
            </a:r>
            <a:r>
              <a:rPr lang="ro-RO" sz="1200" dirty="0" smtClean="0">
                <a:solidFill>
                  <a:prstClr val="black"/>
                </a:solidFill>
                <a:latin typeface="Trebuchet MS" panose="020B0603020202020204" pitchFamily="34" charset="0"/>
              </a:rPr>
              <a:t> </a:t>
            </a:r>
            <a:r>
              <a:rPr lang="ro-RO" sz="1200" dirty="0" err="1" smtClean="0">
                <a:solidFill>
                  <a:prstClr val="black"/>
                </a:solidFill>
                <a:latin typeface="Trebuchet MS" panose="020B0603020202020204" pitchFamily="34" charset="0"/>
              </a:rPr>
              <a:t>initial</a:t>
            </a:r>
            <a:r>
              <a:rPr lang="ro-RO" sz="1200" dirty="0" smtClean="0">
                <a:solidFill>
                  <a:prstClr val="black"/>
                </a:solidFill>
                <a:latin typeface="Trebuchet MS" panose="020B0603020202020204" pitchFamily="34" charset="0"/>
              </a:rPr>
              <a:t> </a:t>
            </a:r>
            <a:r>
              <a:rPr lang="ro-RO" sz="1200" dirty="0" err="1" smtClean="0">
                <a:solidFill>
                  <a:prstClr val="black"/>
                </a:solidFill>
                <a:latin typeface="Trebuchet MS" panose="020B0603020202020204" pitchFamily="34" charset="0"/>
              </a:rPr>
              <a:t>project</a:t>
            </a:r>
            <a:r>
              <a:rPr lang="ro-RO" sz="1200" dirty="0" smtClean="0">
                <a:solidFill>
                  <a:prstClr val="black"/>
                </a:solidFill>
                <a:latin typeface="Trebuchet MS" panose="020B0603020202020204" pitchFamily="34" charset="0"/>
              </a:rPr>
              <a:t> </a:t>
            </a:r>
            <a:r>
              <a:rPr lang="ro-RO" sz="1200" dirty="0" err="1" smtClean="0">
                <a:solidFill>
                  <a:prstClr val="black"/>
                </a:solidFill>
                <a:latin typeface="Trebuchet MS" panose="020B0603020202020204" pitchFamily="34" charset="0"/>
              </a:rPr>
              <a:t>indicators</a:t>
            </a:r>
            <a:r>
              <a:rPr lang="ro-RO" sz="1200" dirty="0" smtClean="0">
                <a:solidFill>
                  <a:prstClr val="black"/>
                </a:solidFill>
                <a:latin typeface="Trebuchet MS" panose="020B0603020202020204" pitchFamily="34" charset="0"/>
              </a:rPr>
              <a:t> (</a:t>
            </a:r>
            <a:r>
              <a:rPr lang="ro-RO" sz="1200" dirty="0" err="1" smtClean="0">
                <a:solidFill>
                  <a:prstClr val="black"/>
                </a:solidFill>
                <a:latin typeface="Trebuchet MS" panose="020B0603020202020204" pitchFamily="34" charset="0"/>
              </a:rPr>
              <a:t>average</a:t>
            </a:r>
            <a:r>
              <a:rPr lang="ro-RO" sz="1200" dirty="0" smtClean="0">
                <a:solidFill>
                  <a:prstClr val="black"/>
                </a:solidFill>
                <a:latin typeface="Trebuchet MS" panose="020B0603020202020204" pitchFamily="34" charset="0"/>
              </a:rPr>
              <a:t> at </a:t>
            </a:r>
            <a:r>
              <a:rPr lang="ro-RO" sz="1200" dirty="0" err="1" smtClean="0">
                <a:solidFill>
                  <a:prstClr val="black"/>
                </a:solidFill>
                <a:latin typeface="Trebuchet MS" panose="020B0603020202020204" pitchFamily="34" charset="0"/>
              </a:rPr>
              <a:t>project</a:t>
            </a:r>
            <a:r>
              <a:rPr lang="ro-RO" sz="1200" dirty="0" smtClean="0">
                <a:solidFill>
                  <a:prstClr val="black"/>
                </a:solidFill>
                <a:latin typeface="Trebuchet MS" panose="020B0603020202020204" pitchFamily="34" charset="0"/>
              </a:rPr>
              <a:t> </a:t>
            </a:r>
            <a:r>
              <a:rPr lang="ro-RO" sz="1200" dirty="0" err="1" smtClean="0">
                <a:solidFill>
                  <a:prstClr val="black"/>
                </a:solidFill>
                <a:latin typeface="Trebuchet MS" panose="020B0603020202020204" pitchFamily="34" charset="0"/>
              </a:rPr>
              <a:t>level</a:t>
            </a:r>
            <a:r>
              <a:rPr lang="ro-RO" sz="1200" dirty="0" smtClean="0">
                <a:solidFill>
                  <a:prstClr val="black"/>
                </a:solidFill>
                <a:latin typeface="Trebuchet MS" panose="020B0603020202020204" pitchFamily="34" charset="0"/>
              </a:rPr>
              <a:t> </a:t>
            </a:r>
            <a:r>
              <a:rPr lang="ro-RO" sz="1200" dirty="0" err="1" smtClean="0">
                <a:solidFill>
                  <a:prstClr val="black"/>
                </a:solidFill>
                <a:latin typeface="Trebuchet MS" panose="020B0603020202020204" pitchFamily="34" charset="0"/>
              </a:rPr>
              <a:t>considering</a:t>
            </a:r>
            <a:r>
              <a:rPr lang="ro-RO" sz="1200" dirty="0" smtClean="0">
                <a:solidFill>
                  <a:prstClr val="black"/>
                </a:solidFill>
                <a:latin typeface="Trebuchet MS" panose="020B0603020202020204" pitchFamily="34" charset="0"/>
              </a:rPr>
              <a:t> </a:t>
            </a:r>
            <a:r>
              <a:rPr lang="ro-RO" sz="1200" dirty="0" err="1" smtClean="0">
                <a:solidFill>
                  <a:prstClr val="black"/>
                </a:solidFill>
                <a:latin typeface="Trebuchet MS" panose="020B0603020202020204" pitchFamily="34" charset="0"/>
              </a:rPr>
              <a:t>all</a:t>
            </a:r>
            <a:r>
              <a:rPr lang="ro-RO" sz="1200" dirty="0" smtClean="0">
                <a:solidFill>
                  <a:prstClr val="black"/>
                </a:solidFill>
                <a:latin typeface="Trebuchet MS" panose="020B0603020202020204" pitchFamily="34" charset="0"/>
              </a:rPr>
              <a:t> </a:t>
            </a:r>
            <a:r>
              <a:rPr lang="ro-RO" sz="1200" dirty="0" err="1" smtClean="0">
                <a:solidFill>
                  <a:prstClr val="black"/>
                </a:solidFill>
                <a:latin typeface="Trebuchet MS" panose="020B0603020202020204" pitchFamily="34" charset="0"/>
              </a:rPr>
              <a:t>indicators</a:t>
            </a:r>
            <a:r>
              <a:rPr lang="ro-RO" sz="1200" dirty="0" smtClean="0">
                <a:solidFill>
                  <a:prstClr val="black"/>
                </a:solidFill>
                <a:latin typeface="Trebuchet MS" panose="020B0603020202020204" pitchFamily="34" charset="0"/>
              </a:rPr>
              <a:t>)</a:t>
            </a:r>
            <a:endParaRPr lang="en-US" sz="1200" dirty="0" smtClean="0">
              <a:solidFill>
                <a:prstClr val="black"/>
              </a:solidFill>
              <a:latin typeface="Trebuchet MS" panose="020B0603020202020204" pitchFamily="34" charset="0"/>
            </a:endParaRPr>
          </a:p>
          <a:p>
            <a:pPr lvl="0"/>
            <a:r>
              <a:rPr lang="ro-RO" sz="1200" dirty="0" smtClean="0">
                <a:solidFill>
                  <a:prstClr val="black"/>
                </a:solidFill>
                <a:latin typeface="Trebuchet MS" panose="020B0603020202020204" pitchFamily="34" charset="0"/>
              </a:rPr>
              <a:t>25% </a:t>
            </a:r>
            <a:r>
              <a:rPr lang="ro-RO" sz="1200" dirty="0" err="1" smtClean="0">
                <a:solidFill>
                  <a:prstClr val="black"/>
                </a:solidFill>
                <a:latin typeface="Trebuchet MS" panose="020B0603020202020204" pitchFamily="34" charset="0"/>
              </a:rPr>
              <a:t>decommitment</a:t>
            </a:r>
            <a:r>
              <a:rPr lang="ro-RO" sz="1200" dirty="0" smtClean="0">
                <a:solidFill>
                  <a:prstClr val="black"/>
                </a:solidFill>
                <a:latin typeface="Trebuchet MS" panose="020B0603020202020204" pitchFamily="34" charset="0"/>
              </a:rPr>
              <a:t> </a:t>
            </a:r>
            <a:r>
              <a:rPr lang="ro-RO" sz="1200" dirty="0" err="1" smtClean="0">
                <a:solidFill>
                  <a:prstClr val="black"/>
                </a:solidFill>
                <a:latin typeface="Trebuchet MS" panose="020B0603020202020204" pitchFamily="34" charset="0"/>
              </a:rPr>
              <a:t>will</a:t>
            </a:r>
            <a:r>
              <a:rPr lang="ro-RO" sz="1200" dirty="0" smtClean="0">
                <a:solidFill>
                  <a:prstClr val="black"/>
                </a:solidFill>
                <a:latin typeface="Trebuchet MS" panose="020B0603020202020204" pitchFamily="34" charset="0"/>
              </a:rPr>
              <a:t> </a:t>
            </a:r>
            <a:r>
              <a:rPr lang="ro-RO" sz="1200" dirty="0" err="1" smtClean="0">
                <a:solidFill>
                  <a:prstClr val="black"/>
                </a:solidFill>
                <a:latin typeface="Trebuchet MS" panose="020B0603020202020204" pitchFamily="34" charset="0"/>
              </a:rPr>
              <a:t>apply</a:t>
            </a:r>
            <a:r>
              <a:rPr lang="ro-RO" sz="1200" dirty="0" smtClean="0">
                <a:solidFill>
                  <a:prstClr val="black"/>
                </a:solidFill>
                <a:latin typeface="Trebuchet MS" panose="020B0603020202020204" pitchFamily="34" charset="0"/>
              </a:rPr>
              <a:t> </a:t>
            </a:r>
            <a:r>
              <a:rPr lang="ro-RO" sz="1200" dirty="0" err="1" smtClean="0">
                <a:solidFill>
                  <a:prstClr val="black"/>
                </a:solidFill>
                <a:latin typeface="Trebuchet MS" panose="020B0603020202020204" pitchFamily="34" charset="0"/>
              </a:rPr>
              <a:t>to</a:t>
            </a:r>
            <a:r>
              <a:rPr lang="ro-RO" sz="1200" dirty="0" smtClean="0">
                <a:solidFill>
                  <a:prstClr val="black"/>
                </a:solidFill>
                <a:latin typeface="Trebuchet MS" panose="020B0603020202020204" pitchFamily="34" charset="0"/>
              </a:rPr>
              <a:t> </a:t>
            </a:r>
            <a:r>
              <a:rPr lang="ro-RO" sz="1200" dirty="0" err="1" smtClean="0">
                <a:solidFill>
                  <a:prstClr val="black"/>
                </a:solidFill>
                <a:latin typeface="Trebuchet MS" panose="020B0603020202020204" pitchFamily="34" charset="0"/>
              </a:rPr>
              <a:t>the</a:t>
            </a:r>
            <a:r>
              <a:rPr lang="ro-RO" sz="1200" dirty="0" smtClean="0">
                <a:solidFill>
                  <a:prstClr val="black"/>
                </a:solidFill>
                <a:latin typeface="Trebuchet MS" panose="020B0603020202020204" pitchFamily="34" charset="0"/>
              </a:rPr>
              <a:t> budget of </a:t>
            </a:r>
            <a:r>
              <a:rPr lang="ro-RO" sz="1200" dirty="0" err="1" smtClean="0">
                <a:solidFill>
                  <a:prstClr val="black"/>
                </a:solidFill>
                <a:latin typeface="Trebuchet MS" panose="020B0603020202020204" pitchFamily="34" charset="0"/>
              </a:rPr>
              <a:t>the</a:t>
            </a:r>
            <a:r>
              <a:rPr lang="ro-RO" sz="1200" dirty="0" smtClean="0">
                <a:solidFill>
                  <a:prstClr val="black"/>
                </a:solidFill>
                <a:latin typeface="Trebuchet MS" panose="020B0603020202020204" pitchFamily="34" charset="0"/>
              </a:rPr>
              <a:t> </a:t>
            </a:r>
            <a:r>
              <a:rPr lang="ro-RO" sz="1200" dirty="0" err="1" smtClean="0">
                <a:solidFill>
                  <a:prstClr val="black"/>
                </a:solidFill>
                <a:latin typeface="Trebuchet MS" panose="020B0603020202020204" pitchFamily="34" charset="0"/>
              </a:rPr>
              <a:t>beneficiaries</a:t>
            </a:r>
            <a:r>
              <a:rPr lang="ro-RO" sz="1200" dirty="0" smtClean="0">
                <a:solidFill>
                  <a:prstClr val="black"/>
                </a:solidFill>
                <a:latin typeface="Trebuchet MS" panose="020B0603020202020204" pitchFamily="34" charset="0"/>
              </a:rPr>
              <a:t> in case </a:t>
            </a:r>
            <a:r>
              <a:rPr lang="ro-RO" sz="1200" dirty="0" err="1" smtClean="0">
                <a:solidFill>
                  <a:prstClr val="black"/>
                </a:solidFill>
                <a:latin typeface="Trebuchet MS" panose="020B0603020202020204" pitchFamily="34" charset="0"/>
              </a:rPr>
              <a:t>the</a:t>
            </a:r>
            <a:r>
              <a:rPr lang="ro-RO" sz="1200" dirty="0" smtClean="0">
                <a:solidFill>
                  <a:prstClr val="black"/>
                </a:solidFill>
                <a:latin typeface="Trebuchet MS" panose="020B0603020202020204" pitchFamily="34" charset="0"/>
              </a:rPr>
              <a:t> </a:t>
            </a:r>
            <a:r>
              <a:rPr lang="ro-RO" sz="1200" dirty="0" err="1" smtClean="0">
                <a:solidFill>
                  <a:prstClr val="black"/>
                </a:solidFill>
                <a:latin typeface="Trebuchet MS" panose="020B0603020202020204" pitchFamily="34" charset="0"/>
              </a:rPr>
              <a:t>project</a:t>
            </a:r>
            <a:r>
              <a:rPr lang="ro-RO" sz="1200" dirty="0" smtClean="0">
                <a:solidFill>
                  <a:prstClr val="black"/>
                </a:solidFill>
                <a:latin typeface="Trebuchet MS" panose="020B0603020202020204" pitchFamily="34" charset="0"/>
              </a:rPr>
              <a:t> </a:t>
            </a:r>
            <a:r>
              <a:rPr lang="ro-RO" sz="1200" dirty="0" err="1" smtClean="0">
                <a:solidFill>
                  <a:prstClr val="black"/>
                </a:solidFill>
                <a:latin typeface="Trebuchet MS" panose="020B0603020202020204" pitchFamily="34" charset="0"/>
              </a:rPr>
              <a:t>indicators</a:t>
            </a:r>
            <a:r>
              <a:rPr lang="ro-RO" sz="1200" dirty="0" smtClean="0">
                <a:solidFill>
                  <a:prstClr val="black"/>
                </a:solidFill>
                <a:latin typeface="Trebuchet MS" panose="020B0603020202020204" pitchFamily="34" charset="0"/>
              </a:rPr>
              <a:t> </a:t>
            </a:r>
            <a:r>
              <a:rPr lang="ro-RO" sz="1200" dirty="0" err="1" smtClean="0">
                <a:solidFill>
                  <a:prstClr val="black"/>
                </a:solidFill>
                <a:latin typeface="Trebuchet MS" panose="020B0603020202020204" pitchFamily="34" charset="0"/>
              </a:rPr>
              <a:t>were</a:t>
            </a:r>
            <a:r>
              <a:rPr lang="ro-RO" sz="1200" dirty="0" smtClean="0">
                <a:solidFill>
                  <a:prstClr val="black"/>
                </a:solidFill>
                <a:latin typeface="Trebuchet MS" panose="020B0603020202020204" pitchFamily="34" charset="0"/>
              </a:rPr>
              <a:t> </a:t>
            </a:r>
            <a:r>
              <a:rPr lang="ro-RO" sz="1200" dirty="0" err="1" smtClean="0">
                <a:solidFill>
                  <a:prstClr val="black"/>
                </a:solidFill>
                <a:latin typeface="Trebuchet MS" panose="020B0603020202020204" pitchFamily="34" charset="0"/>
              </a:rPr>
              <a:t>reached</a:t>
            </a:r>
            <a:r>
              <a:rPr lang="ro-RO" sz="1200" dirty="0" smtClean="0">
                <a:solidFill>
                  <a:prstClr val="black"/>
                </a:solidFill>
                <a:latin typeface="Trebuchet MS" panose="020B0603020202020204" pitchFamily="34" charset="0"/>
              </a:rPr>
              <a:t> </a:t>
            </a:r>
            <a:r>
              <a:rPr lang="ro-RO" sz="1200" dirty="0" err="1" smtClean="0">
                <a:solidFill>
                  <a:prstClr val="black"/>
                </a:solidFill>
                <a:latin typeface="Trebuchet MS" panose="020B0603020202020204" pitchFamily="34" charset="0"/>
              </a:rPr>
              <a:t>lower</a:t>
            </a:r>
            <a:r>
              <a:rPr lang="ro-RO" sz="1200" dirty="0" smtClean="0">
                <a:solidFill>
                  <a:prstClr val="black"/>
                </a:solidFill>
                <a:latin typeface="Trebuchet MS" panose="020B0603020202020204" pitchFamily="34" charset="0"/>
              </a:rPr>
              <a:t> </a:t>
            </a:r>
            <a:r>
              <a:rPr lang="ro-RO" sz="1200" dirty="0" err="1" smtClean="0">
                <a:solidFill>
                  <a:prstClr val="black"/>
                </a:solidFill>
                <a:latin typeface="Trebuchet MS" panose="020B0603020202020204" pitchFamily="34" charset="0"/>
              </a:rPr>
              <a:t>than</a:t>
            </a:r>
            <a:r>
              <a:rPr lang="ro-RO" sz="1200" dirty="0" smtClean="0">
                <a:solidFill>
                  <a:prstClr val="black"/>
                </a:solidFill>
                <a:latin typeface="Trebuchet MS" panose="020B0603020202020204" pitchFamily="34" charset="0"/>
              </a:rPr>
              <a:t> 50% of </a:t>
            </a:r>
            <a:r>
              <a:rPr lang="ro-RO" sz="1200" dirty="0" err="1" smtClean="0">
                <a:solidFill>
                  <a:prstClr val="black"/>
                </a:solidFill>
                <a:latin typeface="Trebuchet MS" panose="020B0603020202020204" pitchFamily="34" charset="0"/>
              </a:rPr>
              <a:t>the</a:t>
            </a:r>
            <a:r>
              <a:rPr lang="ro-RO" sz="1200" dirty="0" smtClean="0">
                <a:solidFill>
                  <a:prstClr val="black"/>
                </a:solidFill>
                <a:latin typeface="Trebuchet MS" panose="020B0603020202020204" pitchFamily="34" charset="0"/>
              </a:rPr>
              <a:t> </a:t>
            </a:r>
            <a:r>
              <a:rPr lang="ro-RO" sz="1200" dirty="0" err="1" smtClean="0">
                <a:solidFill>
                  <a:prstClr val="black"/>
                </a:solidFill>
                <a:latin typeface="Trebuchet MS" panose="020B0603020202020204" pitchFamily="34" charset="0"/>
              </a:rPr>
              <a:t>initial</a:t>
            </a:r>
            <a:r>
              <a:rPr lang="ro-RO" sz="1200" dirty="0" smtClean="0">
                <a:solidFill>
                  <a:prstClr val="black"/>
                </a:solidFill>
                <a:latin typeface="Trebuchet MS" panose="020B0603020202020204" pitchFamily="34" charset="0"/>
              </a:rPr>
              <a:t> </a:t>
            </a:r>
            <a:r>
              <a:rPr lang="ro-RO" sz="1200" dirty="0" err="1" smtClean="0">
                <a:solidFill>
                  <a:prstClr val="black"/>
                </a:solidFill>
                <a:latin typeface="Trebuchet MS" panose="020B0603020202020204" pitchFamily="34" charset="0"/>
              </a:rPr>
              <a:t>project</a:t>
            </a:r>
            <a:r>
              <a:rPr lang="ro-RO" sz="1200" dirty="0" smtClean="0">
                <a:solidFill>
                  <a:prstClr val="black"/>
                </a:solidFill>
                <a:latin typeface="Trebuchet MS" panose="020B0603020202020204" pitchFamily="34" charset="0"/>
              </a:rPr>
              <a:t> </a:t>
            </a:r>
            <a:r>
              <a:rPr lang="ro-RO" sz="1200" dirty="0" err="1" smtClean="0">
                <a:solidFill>
                  <a:prstClr val="black"/>
                </a:solidFill>
                <a:latin typeface="Trebuchet MS" panose="020B0603020202020204" pitchFamily="34" charset="0"/>
              </a:rPr>
              <a:t>indicators</a:t>
            </a:r>
            <a:r>
              <a:rPr lang="ro-RO" sz="1200" dirty="0" smtClean="0">
                <a:solidFill>
                  <a:prstClr val="black"/>
                </a:solidFill>
                <a:latin typeface="Trebuchet MS" panose="020B0603020202020204" pitchFamily="34" charset="0"/>
              </a:rPr>
              <a:t> (</a:t>
            </a:r>
            <a:r>
              <a:rPr lang="ro-RO" sz="1200" dirty="0" err="1" smtClean="0">
                <a:solidFill>
                  <a:prstClr val="black"/>
                </a:solidFill>
                <a:latin typeface="Trebuchet MS" panose="020B0603020202020204" pitchFamily="34" charset="0"/>
              </a:rPr>
              <a:t>average</a:t>
            </a:r>
            <a:r>
              <a:rPr lang="ro-RO" sz="1200" dirty="0" smtClean="0">
                <a:solidFill>
                  <a:prstClr val="black"/>
                </a:solidFill>
                <a:latin typeface="Trebuchet MS" panose="020B0603020202020204" pitchFamily="34" charset="0"/>
              </a:rPr>
              <a:t> at </a:t>
            </a:r>
            <a:r>
              <a:rPr lang="ro-RO" sz="1200" dirty="0" err="1" smtClean="0">
                <a:solidFill>
                  <a:prstClr val="black"/>
                </a:solidFill>
                <a:latin typeface="Trebuchet MS" panose="020B0603020202020204" pitchFamily="34" charset="0"/>
              </a:rPr>
              <a:t>project</a:t>
            </a:r>
            <a:r>
              <a:rPr lang="ro-RO" sz="1200" dirty="0" smtClean="0">
                <a:solidFill>
                  <a:prstClr val="black"/>
                </a:solidFill>
                <a:latin typeface="Trebuchet MS" panose="020B0603020202020204" pitchFamily="34" charset="0"/>
              </a:rPr>
              <a:t> </a:t>
            </a:r>
            <a:r>
              <a:rPr lang="ro-RO" sz="1200" dirty="0" err="1" smtClean="0">
                <a:solidFill>
                  <a:prstClr val="black"/>
                </a:solidFill>
                <a:latin typeface="Trebuchet MS" panose="020B0603020202020204" pitchFamily="34" charset="0"/>
              </a:rPr>
              <a:t>level</a:t>
            </a:r>
            <a:r>
              <a:rPr lang="ro-RO" sz="1200" dirty="0" smtClean="0">
                <a:solidFill>
                  <a:prstClr val="black"/>
                </a:solidFill>
                <a:latin typeface="Trebuchet MS" panose="020B0603020202020204" pitchFamily="34" charset="0"/>
              </a:rPr>
              <a:t>, </a:t>
            </a:r>
            <a:r>
              <a:rPr lang="ro-RO" sz="1200" dirty="0" err="1" smtClean="0">
                <a:solidFill>
                  <a:prstClr val="black"/>
                </a:solidFill>
                <a:latin typeface="Trebuchet MS" panose="020B0603020202020204" pitchFamily="34" charset="0"/>
              </a:rPr>
              <a:t>considering</a:t>
            </a:r>
            <a:r>
              <a:rPr lang="ro-RO" sz="1200" dirty="0" smtClean="0">
                <a:solidFill>
                  <a:prstClr val="black"/>
                </a:solidFill>
                <a:latin typeface="Trebuchet MS" panose="020B0603020202020204" pitchFamily="34" charset="0"/>
              </a:rPr>
              <a:t> </a:t>
            </a:r>
            <a:r>
              <a:rPr lang="ro-RO" sz="1200" dirty="0" err="1" smtClean="0">
                <a:solidFill>
                  <a:prstClr val="black"/>
                </a:solidFill>
                <a:latin typeface="Trebuchet MS" panose="020B0603020202020204" pitchFamily="34" charset="0"/>
              </a:rPr>
              <a:t>all</a:t>
            </a:r>
            <a:r>
              <a:rPr lang="ro-RO" sz="1200" dirty="0" smtClean="0">
                <a:solidFill>
                  <a:prstClr val="black"/>
                </a:solidFill>
                <a:latin typeface="Trebuchet MS" panose="020B0603020202020204" pitchFamily="34" charset="0"/>
              </a:rPr>
              <a:t> </a:t>
            </a:r>
            <a:r>
              <a:rPr lang="ro-RO" sz="1200" dirty="0" err="1" smtClean="0">
                <a:solidFill>
                  <a:prstClr val="black"/>
                </a:solidFill>
                <a:latin typeface="Trebuchet MS" panose="020B0603020202020204" pitchFamily="34" charset="0"/>
              </a:rPr>
              <a:t>indicators</a:t>
            </a:r>
            <a:r>
              <a:rPr lang="ro-RO" sz="1200" dirty="0" smtClean="0">
                <a:solidFill>
                  <a:prstClr val="black"/>
                </a:solidFill>
                <a:latin typeface="Trebuchet MS" panose="020B0603020202020204" pitchFamily="34" charset="0"/>
              </a:rPr>
              <a:t>)</a:t>
            </a:r>
            <a:endParaRPr lang="en-US" sz="1200" dirty="0" smtClean="0">
              <a:solidFill>
                <a:prstClr val="black"/>
              </a:solidFill>
              <a:latin typeface="Trebuchet MS" panose="020B0603020202020204" pitchFamily="34" charset="0"/>
            </a:endParaRPr>
          </a:p>
          <a:p>
            <a:pPr lvl="0"/>
            <a:r>
              <a:rPr lang="ro-RO" sz="1200" dirty="0" smtClean="0">
                <a:solidFill>
                  <a:prstClr val="black"/>
                </a:solidFill>
                <a:latin typeface="Trebuchet MS" panose="020B0603020202020204" pitchFamily="34" charset="0"/>
              </a:rPr>
              <a:t> In case </a:t>
            </a:r>
            <a:r>
              <a:rPr lang="ro-RO" sz="1200" dirty="0" err="1" smtClean="0">
                <a:solidFill>
                  <a:prstClr val="black"/>
                </a:solidFill>
                <a:latin typeface="Trebuchet MS" panose="020B0603020202020204" pitchFamily="34" charset="0"/>
              </a:rPr>
              <a:t>the</a:t>
            </a:r>
            <a:r>
              <a:rPr lang="ro-RO" sz="1200" dirty="0" smtClean="0">
                <a:solidFill>
                  <a:prstClr val="black"/>
                </a:solidFill>
                <a:latin typeface="Trebuchet MS" panose="020B0603020202020204" pitchFamily="34" charset="0"/>
              </a:rPr>
              <a:t> </a:t>
            </a:r>
            <a:r>
              <a:rPr lang="ro-RO" sz="1200" dirty="0" err="1" smtClean="0">
                <a:solidFill>
                  <a:prstClr val="black"/>
                </a:solidFill>
                <a:latin typeface="Trebuchet MS" panose="020B0603020202020204" pitchFamily="34" charset="0"/>
              </a:rPr>
              <a:t>project</a:t>
            </a:r>
            <a:r>
              <a:rPr lang="ro-RO" sz="1200" dirty="0" smtClean="0">
                <a:solidFill>
                  <a:prstClr val="black"/>
                </a:solidFill>
                <a:latin typeface="Trebuchet MS" panose="020B0603020202020204" pitchFamily="34" charset="0"/>
              </a:rPr>
              <a:t> </a:t>
            </a:r>
            <a:r>
              <a:rPr lang="ro-RO" sz="1200" dirty="0" err="1" smtClean="0">
                <a:solidFill>
                  <a:prstClr val="black"/>
                </a:solidFill>
                <a:latin typeface="Trebuchet MS" panose="020B0603020202020204" pitchFamily="34" charset="0"/>
              </a:rPr>
              <a:t>did</a:t>
            </a:r>
            <a:r>
              <a:rPr lang="ro-RO" sz="1200" dirty="0" smtClean="0">
                <a:solidFill>
                  <a:prstClr val="black"/>
                </a:solidFill>
                <a:latin typeface="Trebuchet MS" panose="020B0603020202020204" pitchFamily="34" charset="0"/>
              </a:rPr>
              <a:t> </a:t>
            </a:r>
            <a:r>
              <a:rPr lang="ro-RO" sz="1200" dirty="0" err="1" smtClean="0">
                <a:solidFill>
                  <a:prstClr val="black"/>
                </a:solidFill>
                <a:latin typeface="Trebuchet MS" panose="020B0603020202020204" pitchFamily="34" charset="0"/>
              </a:rPr>
              <a:t>not</a:t>
            </a:r>
            <a:r>
              <a:rPr lang="ro-RO" sz="1200" dirty="0" smtClean="0">
                <a:solidFill>
                  <a:prstClr val="black"/>
                </a:solidFill>
                <a:latin typeface="Trebuchet MS" panose="020B0603020202020204" pitchFamily="34" charset="0"/>
              </a:rPr>
              <a:t> </a:t>
            </a:r>
            <a:r>
              <a:rPr lang="ro-RO" sz="1200" dirty="0" err="1" smtClean="0">
                <a:solidFill>
                  <a:prstClr val="black"/>
                </a:solidFill>
                <a:latin typeface="Trebuchet MS" panose="020B0603020202020204" pitchFamily="34" charset="0"/>
              </a:rPr>
              <a:t>contribute</a:t>
            </a:r>
            <a:r>
              <a:rPr lang="ro-RO" sz="1200" dirty="0" smtClean="0">
                <a:solidFill>
                  <a:prstClr val="black"/>
                </a:solidFill>
                <a:latin typeface="Trebuchet MS" panose="020B0603020202020204" pitchFamily="34" charset="0"/>
              </a:rPr>
              <a:t> </a:t>
            </a:r>
            <a:r>
              <a:rPr lang="ro-RO" sz="1200" dirty="0" err="1" smtClean="0">
                <a:solidFill>
                  <a:prstClr val="black"/>
                </a:solidFill>
                <a:latin typeface="Trebuchet MS" panose="020B0603020202020204" pitchFamily="34" charset="0"/>
              </a:rPr>
              <a:t>to</a:t>
            </a:r>
            <a:r>
              <a:rPr lang="ro-RO" sz="1200" dirty="0" smtClean="0">
                <a:solidFill>
                  <a:prstClr val="black"/>
                </a:solidFill>
                <a:latin typeface="Trebuchet MS" panose="020B0603020202020204" pitchFamily="34" charset="0"/>
              </a:rPr>
              <a:t> </a:t>
            </a:r>
            <a:r>
              <a:rPr lang="ro-RO" sz="1200" dirty="0" err="1" smtClean="0">
                <a:solidFill>
                  <a:prstClr val="black"/>
                </a:solidFill>
                <a:latin typeface="Trebuchet MS" panose="020B0603020202020204" pitchFamily="34" charset="0"/>
              </a:rPr>
              <a:t>the</a:t>
            </a:r>
            <a:r>
              <a:rPr lang="ro-RO" sz="1200" dirty="0" smtClean="0">
                <a:solidFill>
                  <a:prstClr val="black"/>
                </a:solidFill>
                <a:latin typeface="Trebuchet MS" panose="020B0603020202020204" pitchFamily="34" charset="0"/>
              </a:rPr>
              <a:t> </a:t>
            </a:r>
            <a:r>
              <a:rPr lang="ro-RO" sz="1200" dirty="0" err="1" smtClean="0">
                <a:solidFill>
                  <a:prstClr val="black"/>
                </a:solidFill>
                <a:latin typeface="Trebuchet MS" panose="020B0603020202020204" pitchFamily="34" charset="0"/>
              </a:rPr>
              <a:t>result</a:t>
            </a:r>
            <a:r>
              <a:rPr lang="ro-RO" sz="1200" dirty="0" smtClean="0">
                <a:solidFill>
                  <a:prstClr val="black"/>
                </a:solidFill>
                <a:latin typeface="Trebuchet MS" panose="020B0603020202020204" pitchFamily="34" charset="0"/>
              </a:rPr>
              <a:t> </a:t>
            </a:r>
            <a:r>
              <a:rPr lang="ro-RO" sz="1200" dirty="0" err="1" smtClean="0">
                <a:solidFill>
                  <a:prstClr val="black"/>
                </a:solidFill>
                <a:latin typeface="Trebuchet MS" panose="020B0603020202020204" pitchFamily="34" charset="0"/>
              </a:rPr>
              <a:t>indicators</a:t>
            </a:r>
            <a:r>
              <a:rPr lang="ro-RO" sz="1200" dirty="0" smtClean="0">
                <a:solidFill>
                  <a:prstClr val="black"/>
                </a:solidFill>
                <a:latin typeface="Trebuchet MS" panose="020B0603020202020204" pitchFamily="34" charset="0"/>
              </a:rPr>
              <a:t> (a non-</a:t>
            </a:r>
            <a:r>
              <a:rPr lang="ro-RO" sz="1200" dirty="0" err="1" smtClean="0">
                <a:solidFill>
                  <a:prstClr val="black"/>
                </a:solidFill>
                <a:latin typeface="Trebuchet MS" panose="020B0603020202020204" pitchFamily="34" charset="0"/>
              </a:rPr>
              <a:t>quantifiable</a:t>
            </a:r>
            <a:r>
              <a:rPr lang="ro-RO" sz="1200" dirty="0" smtClean="0">
                <a:solidFill>
                  <a:prstClr val="black"/>
                </a:solidFill>
                <a:latin typeface="Trebuchet MS" panose="020B0603020202020204" pitchFamily="34" charset="0"/>
              </a:rPr>
              <a:t> </a:t>
            </a:r>
            <a:r>
              <a:rPr lang="ro-RO" sz="1200" dirty="0" err="1" smtClean="0">
                <a:solidFill>
                  <a:prstClr val="black"/>
                </a:solidFill>
                <a:latin typeface="Trebuchet MS" panose="020B0603020202020204" pitchFamily="34" charset="0"/>
              </a:rPr>
              <a:t>one</a:t>
            </a:r>
            <a:r>
              <a:rPr lang="ro-RO" sz="1200" dirty="0" smtClean="0">
                <a:solidFill>
                  <a:prstClr val="black"/>
                </a:solidFill>
                <a:latin typeface="Trebuchet MS" panose="020B0603020202020204" pitchFamily="34" charset="0"/>
              </a:rPr>
              <a:t>) a 10% </a:t>
            </a:r>
            <a:r>
              <a:rPr lang="ro-RO" sz="1200" dirty="0" err="1" smtClean="0">
                <a:solidFill>
                  <a:prstClr val="black"/>
                </a:solidFill>
                <a:latin typeface="Trebuchet MS" panose="020B0603020202020204" pitchFamily="34" charset="0"/>
              </a:rPr>
              <a:t>decommitment</a:t>
            </a:r>
            <a:r>
              <a:rPr lang="ro-RO" sz="1200" dirty="0" smtClean="0">
                <a:solidFill>
                  <a:prstClr val="black"/>
                </a:solidFill>
                <a:latin typeface="Trebuchet MS" panose="020B0603020202020204" pitchFamily="34" charset="0"/>
              </a:rPr>
              <a:t> </a:t>
            </a:r>
            <a:r>
              <a:rPr lang="ro-RO" sz="1200" dirty="0" err="1" smtClean="0">
                <a:solidFill>
                  <a:prstClr val="black"/>
                </a:solidFill>
                <a:latin typeface="Trebuchet MS" panose="020B0603020202020204" pitchFamily="34" charset="0"/>
              </a:rPr>
              <a:t>will</a:t>
            </a:r>
            <a:r>
              <a:rPr lang="ro-RO" sz="1200" dirty="0" smtClean="0">
                <a:solidFill>
                  <a:prstClr val="black"/>
                </a:solidFill>
                <a:latin typeface="Trebuchet MS" panose="020B0603020202020204" pitchFamily="34" charset="0"/>
              </a:rPr>
              <a:t> </a:t>
            </a:r>
            <a:r>
              <a:rPr lang="ro-RO" sz="1200" dirty="0" err="1" smtClean="0">
                <a:solidFill>
                  <a:prstClr val="black"/>
                </a:solidFill>
                <a:latin typeface="Trebuchet MS" panose="020B0603020202020204" pitchFamily="34" charset="0"/>
              </a:rPr>
              <a:t>apply</a:t>
            </a:r>
            <a:r>
              <a:rPr lang="ro-RO" sz="1200" dirty="0" smtClean="0">
                <a:solidFill>
                  <a:prstClr val="black"/>
                </a:solidFill>
                <a:latin typeface="Trebuchet MS" panose="020B0603020202020204" pitchFamily="34" charset="0"/>
              </a:rPr>
              <a:t> </a:t>
            </a:r>
            <a:r>
              <a:rPr lang="ro-RO" sz="1200" dirty="0" err="1" smtClean="0">
                <a:solidFill>
                  <a:prstClr val="black"/>
                </a:solidFill>
                <a:latin typeface="Trebuchet MS" panose="020B0603020202020204" pitchFamily="34" charset="0"/>
              </a:rPr>
              <a:t>to</a:t>
            </a:r>
            <a:r>
              <a:rPr lang="ro-RO" sz="1200" dirty="0" smtClean="0">
                <a:solidFill>
                  <a:prstClr val="black"/>
                </a:solidFill>
                <a:latin typeface="Trebuchet MS" panose="020B0603020202020204" pitchFamily="34" charset="0"/>
              </a:rPr>
              <a:t> </a:t>
            </a:r>
            <a:r>
              <a:rPr lang="ro-RO" sz="1200" dirty="0" err="1" smtClean="0">
                <a:solidFill>
                  <a:prstClr val="black"/>
                </a:solidFill>
                <a:latin typeface="Trebuchet MS" panose="020B0603020202020204" pitchFamily="34" charset="0"/>
              </a:rPr>
              <a:t>the</a:t>
            </a:r>
            <a:r>
              <a:rPr lang="ro-RO" sz="1200" dirty="0" smtClean="0">
                <a:solidFill>
                  <a:prstClr val="black"/>
                </a:solidFill>
                <a:latin typeface="Trebuchet MS" panose="020B0603020202020204" pitchFamily="34" charset="0"/>
              </a:rPr>
              <a:t> budget of </a:t>
            </a:r>
            <a:r>
              <a:rPr lang="ro-RO" sz="1200" dirty="0" err="1" smtClean="0">
                <a:solidFill>
                  <a:prstClr val="black"/>
                </a:solidFill>
                <a:latin typeface="Trebuchet MS" panose="020B0603020202020204" pitchFamily="34" charset="0"/>
              </a:rPr>
              <a:t>the</a:t>
            </a:r>
            <a:r>
              <a:rPr lang="ro-RO" sz="1200" dirty="0" smtClean="0">
                <a:solidFill>
                  <a:prstClr val="black"/>
                </a:solidFill>
                <a:latin typeface="Trebuchet MS" panose="020B0603020202020204" pitchFamily="34" charset="0"/>
              </a:rPr>
              <a:t> </a:t>
            </a:r>
            <a:r>
              <a:rPr lang="ro-RO" sz="1200" dirty="0" err="1" smtClean="0">
                <a:solidFill>
                  <a:prstClr val="black"/>
                </a:solidFill>
                <a:latin typeface="Trebuchet MS" panose="020B0603020202020204" pitchFamily="34" charset="0"/>
              </a:rPr>
              <a:t>beneficiaries</a:t>
            </a:r>
            <a:r>
              <a:rPr lang="ro-RO" sz="1200" dirty="0" smtClean="0">
                <a:solidFill>
                  <a:prstClr val="black"/>
                </a:solidFill>
                <a:latin typeface="Trebuchet MS" panose="020B0603020202020204" pitchFamily="34" charset="0"/>
              </a:rPr>
              <a:t>.</a:t>
            </a:r>
            <a:endParaRPr lang="en-US" sz="1200" dirty="0" smtClean="0">
              <a:solidFill>
                <a:prstClr val="black"/>
              </a:solidFill>
              <a:latin typeface="Trebuchet MS" panose="020B0603020202020204" pitchFamily="34" charset="0"/>
            </a:endParaRPr>
          </a:p>
          <a:p>
            <a:pPr lvl="0"/>
            <a:endParaRPr lang="en-US" sz="400" dirty="0" smtClean="0">
              <a:solidFill>
                <a:prstClr val="black"/>
              </a:solidFill>
              <a:latin typeface="Trebuchet MS" panose="020B0603020202020204" pitchFamily="34" charset="0"/>
            </a:endParaRPr>
          </a:p>
          <a:p>
            <a:pPr marL="0" lvl="0" indent="0" algn="just">
              <a:buNone/>
            </a:pPr>
            <a:r>
              <a:rPr lang="en-US" sz="1200" dirty="0" smtClean="0">
                <a:solidFill>
                  <a:srgbClr val="00B050"/>
                </a:solidFill>
                <a:latin typeface="Trebuchet MS" panose="020B0603020202020204" pitchFamily="34" charset="0"/>
              </a:rPr>
              <a:t>The moment when the abovementioned is judged is represented by the deadline of achieving the indicators, as mentioned in the Application Form / the deadlines mentioned in the European Commission guidance for closure (not published yet for the current period). </a:t>
            </a:r>
          </a:p>
          <a:p>
            <a:pPr marL="0" lvl="0" indent="0" algn="just">
              <a:buNone/>
            </a:pPr>
            <a:endParaRPr lang="en-US" sz="1200" dirty="0" smtClean="0">
              <a:solidFill>
                <a:srgbClr val="00B050"/>
              </a:solidFill>
              <a:latin typeface="Trebuchet MS" panose="020B0603020202020204" pitchFamily="34" charset="0"/>
            </a:endParaRPr>
          </a:p>
          <a:p>
            <a:pPr marL="0" lvl="0" indent="0" algn="just">
              <a:buNone/>
            </a:pPr>
            <a:r>
              <a:rPr lang="en-US" sz="1200" dirty="0" smtClean="0">
                <a:solidFill>
                  <a:srgbClr val="00B050"/>
                </a:solidFill>
                <a:latin typeface="Trebuchet MS" panose="020B0603020202020204" pitchFamily="34" charset="0"/>
              </a:rPr>
              <a:t>If not explicitly mentioned within the AF, final date of the implementation period will be considered deadline for the realization of the outputs and results.</a:t>
            </a:r>
          </a:p>
          <a:p>
            <a:pPr marL="0" lvl="0" indent="0">
              <a:buNone/>
            </a:pPr>
            <a:endParaRPr lang="en-US" sz="1200" dirty="0" smtClean="0">
              <a:solidFill>
                <a:srgbClr val="00B050"/>
              </a:solidFill>
              <a:latin typeface="Trebuchet MS" panose="020B0603020202020204" pitchFamily="34" charset="0"/>
            </a:endParaRPr>
          </a:p>
          <a:p>
            <a:pPr marL="0" lvl="0" indent="0" algn="just">
              <a:buNone/>
            </a:pPr>
            <a:r>
              <a:rPr lang="en-US" sz="1200" dirty="0" smtClean="0">
                <a:solidFill>
                  <a:srgbClr val="00B050"/>
                </a:solidFill>
                <a:latin typeface="Trebuchet MS" panose="020B0603020202020204" pitchFamily="34" charset="0"/>
              </a:rPr>
              <a:t>The target values are those established within the approved application form. Recommendations are being made to double-check the application form for any errors or miscorrelation between the activities and the proposed targets of the activities.</a:t>
            </a:r>
          </a:p>
          <a:p>
            <a:endParaRPr lang="en-US" dirty="0">
              <a:solidFill>
                <a:srgbClr val="00B050"/>
              </a:solidFill>
            </a:endParaRPr>
          </a:p>
        </p:txBody>
      </p:sp>
    </p:spTree>
    <p:extLst>
      <p:ext uri="{BB962C8B-B14F-4D97-AF65-F5344CB8AC3E}">
        <p14:creationId xmlns:p14="http://schemas.microsoft.com/office/powerpoint/2010/main" val="402759130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pPr marL="0" lvl="0" indent="0" algn="just">
              <a:buNone/>
            </a:pPr>
            <a:endParaRPr lang="en-US" sz="400" dirty="0" smtClean="0">
              <a:solidFill>
                <a:prstClr val="black"/>
              </a:solidFill>
              <a:latin typeface="Trebuchet MS" panose="020B0603020202020204" pitchFamily="34" charset="0"/>
            </a:endParaRPr>
          </a:p>
          <a:p>
            <a:pPr lvl="0"/>
            <a:r>
              <a:rPr lang="ro-RO" sz="1200" dirty="0" smtClean="0">
                <a:solidFill>
                  <a:prstClr val="black"/>
                </a:solidFill>
                <a:latin typeface="Trebuchet MS" panose="020B0603020202020204" pitchFamily="34" charset="0"/>
              </a:rPr>
              <a:t>10% </a:t>
            </a:r>
            <a:r>
              <a:rPr lang="ro-RO" sz="1200" dirty="0" err="1" smtClean="0">
                <a:solidFill>
                  <a:prstClr val="black"/>
                </a:solidFill>
                <a:latin typeface="Trebuchet MS" panose="020B0603020202020204" pitchFamily="34" charset="0"/>
              </a:rPr>
              <a:t>decommitment</a:t>
            </a:r>
            <a:r>
              <a:rPr lang="ro-RO" sz="1200" dirty="0" smtClean="0">
                <a:solidFill>
                  <a:prstClr val="black"/>
                </a:solidFill>
                <a:latin typeface="Trebuchet MS" panose="020B0603020202020204" pitchFamily="34" charset="0"/>
              </a:rPr>
              <a:t> </a:t>
            </a:r>
            <a:r>
              <a:rPr lang="ro-RO" sz="1200" dirty="0" err="1" smtClean="0">
                <a:solidFill>
                  <a:prstClr val="black"/>
                </a:solidFill>
                <a:latin typeface="Trebuchet MS" panose="020B0603020202020204" pitchFamily="34" charset="0"/>
              </a:rPr>
              <a:t>will</a:t>
            </a:r>
            <a:r>
              <a:rPr lang="ro-RO" sz="1200" dirty="0" smtClean="0">
                <a:solidFill>
                  <a:prstClr val="black"/>
                </a:solidFill>
                <a:latin typeface="Trebuchet MS" panose="020B0603020202020204" pitchFamily="34" charset="0"/>
              </a:rPr>
              <a:t> </a:t>
            </a:r>
            <a:r>
              <a:rPr lang="ro-RO" sz="1200" dirty="0" err="1" smtClean="0">
                <a:solidFill>
                  <a:prstClr val="black"/>
                </a:solidFill>
                <a:latin typeface="Trebuchet MS" panose="020B0603020202020204" pitchFamily="34" charset="0"/>
              </a:rPr>
              <a:t>apply</a:t>
            </a:r>
            <a:r>
              <a:rPr lang="ro-RO" sz="1200" dirty="0" smtClean="0">
                <a:solidFill>
                  <a:prstClr val="black"/>
                </a:solidFill>
                <a:latin typeface="Trebuchet MS" panose="020B0603020202020204" pitchFamily="34" charset="0"/>
              </a:rPr>
              <a:t> </a:t>
            </a:r>
            <a:r>
              <a:rPr lang="ro-RO" sz="1200" dirty="0" err="1" smtClean="0">
                <a:solidFill>
                  <a:prstClr val="black"/>
                </a:solidFill>
                <a:latin typeface="Trebuchet MS" panose="020B0603020202020204" pitchFamily="34" charset="0"/>
              </a:rPr>
              <a:t>to</a:t>
            </a:r>
            <a:r>
              <a:rPr lang="ro-RO" sz="1200" dirty="0" smtClean="0">
                <a:solidFill>
                  <a:prstClr val="black"/>
                </a:solidFill>
                <a:latin typeface="Trebuchet MS" panose="020B0603020202020204" pitchFamily="34" charset="0"/>
              </a:rPr>
              <a:t> </a:t>
            </a:r>
            <a:r>
              <a:rPr lang="ro-RO" sz="1200" dirty="0" err="1" smtClean="0">
                <a:solidFill>
                  <a:prstClr val="black"/>
                </a:solidFill>
                <a:latin typeface="Trebuchet MS" panose="020B0603020202020204" pitchFamily="34" charset="0"/>
              </a:rPr>
              <a:t>the</a:t>
            </a:r>
            <a:r>
              <a:rPr lang="ro-RO" sz="1200" dirty="0" smtClean="0">
                <a:solidFill>
                  <a:prstClr val="black"/>
                </a:solidFill>
                <a:latin typeface="Trebuchet MS" panose="020B0603020202020204" pitchFamily="34" charset="0"/>
              </a:rPr>
              <a:t> budget of </a:t>
            </a:r>
            <a:r>
              <a:rPr lang="ro-RO" sz="1200" dirty="0" err="1" smtClean="0">
                <a:solidFill>
                  <a:prstClr val="black"/>
                </a:solidFill>
                <a:latin typeface="Trebuchet MS" panose="020B0603020202020204" pitchFamily="34" charset="0"/>
              </a:rPr>
              <a:t>the</a:t>
            </a:r>
            <a:r>
              <a:rPr lang="ro-RO" sz="1200" dirty="0" smtClean="0">
                <a:solidFill>
                  <a:prstClr val="black"/>
                </a:solidFill>
                <a:latin typeface="Trebuchet MS" panose="020B0603020202020204" pitchFamily="34" charset="0"/>
              </a:rPr>
              <a:t> </a:t>
            </a:r>
            <a:r>
              <a:rPr lang="ro-RO" sz="1200" dirty="0" err="1" smtClean="0">
                <a:solidFill>
                  <a:prstClr val="black"/>
                </a:solidFill>
                <a:latin typeface="Trebuchet MS" panose="020B0603020202020204" pitchFamily="34" charset="0"/>
              </a:rPr>
              <a:t>beneficiaries</a:t>
            </a:r>
            <a:r>
              <a:rPr lang="ro-RO" sz="1200" dirty="0" smtClean="0">
                <a:solidFill>
                  <a:prstClr val="black"/>
                </a:solidFill>
                <a:latin typeface="Trebuchet MS" panose="020B0603020202020204" pitchFamily="34" charset="0"/>
              </a:rPr>
              <a:t> in case </a:t>
            </a:r>
            <a:r>
              <a:rPr lang="ro-RO" sz="1200" dirty="0" err="1" smtClean="0">
                <a:solidFill>
                  <a:prstClr val="black"/>
                </a:solidFill>
                <a:latin typeface="Trebuchet MS" panose="020B0603020202020204" pitchFamily="34" charset="0"/>
              </a:rPr>
              <a:t>the</a:t>
            </a:r>
            <a:r>
              <a:rPr lang="ro-RO" sz="1200" dirty="0" smtClean="0">
                <a:solidFill>
                  <a:prstClr val="black"/>
                </a:solidFill>
                <a:latin typeface="Trebuchet MS" panose="020B0603020202020204" pitchFamily="34" charset="0"/>
              </a:rPr>
              <a:t> </a:t>
            </a:r>
            <a:r>
              <a:rPr lang="ro-RO" sz="1200" dirty="0" err="1" smtClean="0">
                <a:solidFill>
                  <a:prstClr val="black"/>
                </a:solidFill>
                <a:latin typeface="Trebuchet MS" panose="020B0603020202020204" pitchFamily="34" charset="0"/>
              </a:rPr>
              <a:t>project</a:t>
            </a:r>
            <a:r>
              <a:rPr lang="ro-RO" sz="1200" dirty="0" smtClean="0">
                <a:solidFill>
                  <a:prstClr val="black"/>
                </a:solidFill>
                <a:latin typeface="Trebuchet MS" panose="020B0603020202020204" pitchFamily="34" charset="0"/>
              </a:rPr>
              <a:t> </a:t>
            </a:r>
            <a:r>
              <a:rPr lang="ro-RO" sz="1200" dirty="0" err="1" smtClean="0">
                <a:solidFill>
                  <a:prstClr val="black"/>
                </a:solidFill>
                <a:latin typeface="Trebuchet MS" panose="020B0603020202020204" pitchFamily="34" charset="0"/>
              </a:rPr>
              <a:t>indicators</a:t>
            </a:r>
            <a:r>
              <a:rPr lang="ro-RO" sz="1200" dirty="0" smtClean="0">
                <a:solidFill>
                  <a:prstClr val="black"/>
                </a:solidFill>
                <a:latin typeface="Trebuchet MS" panose="020B0603020202020204" pitchFamily="34" charset="0"/>
              </a:rPr>
              <a:t> </a:t>
            </a:r>
            <a:r>
              <a:rPr lang="ro-RO" sz="1200" dirty="0" err="1" smtClean="0">
                <a:solidFill>
                  <a:prstClr val="black"/>
                </a:solidFill>
                <a:latin typeface="Trebuchet MS" panose="020B0603020202020204" pitchFamily="34" charset="0"/>
              </a:rPr>
              <a:t>were</a:t>
            </a:r>
            <a:r>
              <a:rPr lang="ro-RO" sz="1200" dirty="0" smtClean="0">
                <a:solidFill>
                  <a:prstClr val="black"/>
                </a:solidFill>
                <a:latin typeface="Trebuchet MS" panose="020B0603020202020204" pitchFamily="34" charset="0"/>
              </a:rPr>
              <a:t> </a:t>
            </a:r>
            <a:r>
              <a:rPr lang="ro-RO" sz="1200" dirty="0" err="1" smtClean="0">
                <a:solidFill>
                  <a:prstClr val="black"/>
                </a:solidFill>
                <a:latin typeface="Trebuchet MS" panose="020B0603020202020204" pitchFamily="34" charset="0"/>
              </a:rPr>
              <a:t>reached</a:t>
            </a:r>
            <a:r>
              <a:rPr lang="ro-RO" sz="1200" dirty="0" smtClean="0">
                <a:solidFill>
                  <a:prstClr val="black"/>
                </a:solidFill>
                <a:latin typeface="Trebuchet MS" panose="020B0603020202020204" pitchFamily="34" charset="0"/>
              </a:rPr>
              <a:t> </a:t>
            </a:r>
            <a:r>
              <a:rPr lang="ro-RO" sz="1200" dirty="0" err="1" smtClean="0">
                <a:solidFill>
                  <a:prstClr val="black"/>
                </a:solidFill>
                <a:latin typeface="Trebuchet MS" panose="020B0603020202020204" pitchFamily="34" charset="0"/>
              </a:rPr>
              <a:t>lower</a:t>
            </a:r>
            <a:r>
              <a:rPr lang="ro-RO" sz="1200" dirty="0" smtClean="0">
                <a:solidFill>
                  <a:prstClr val="black"/>
                </a:solidFill>
                <a:latin typeface="Trebuchet MS" panose="020B0603020202020204" pitchFamily="34" charset="0"/>
              </a:rPr>
              <a:t> </a:t>
            </a:r>
            <a:r>
              <a:rPr lang="ro-RO" sz="1200" dirty="0" err="1" smtClean="0">
                <a:solidFill>
                  <a:prstClr val="black"/>
                </a:solidFill>
                <a:latin typeface="Trebuchet MS" panose="020B0603020202020204" pitchFamily="34" charset="0"/>
              </a:rPr>
              <a:t>than</a:t>
            </a:r>
            <a:r>
              <a:rPr lang="ro-RO" sz="1200" dirty="0" smtClean="0">
                <a:solidFill>
                  <a:prstClr val="black"/>
                </a:solidFill>
                <a:latin typeface="Trebuchet MS" panose="020B0603020202020204" pitchFamily="34" charset="0"/>
              </a:rPr>
              <a:t> 75% of </a:t>
            </a:r>
            <a:r>
              <a:rPr lang="ro-RO" sz="1200" dirty="0" err="1" smtClean="0">
                <a:solidFill>
                  <a:prstClr val="black"/>
                </a:solidFill>
                <a:latin typeface="Trebuchet MS" panose="020B0603020202020204" pitchFamily="34" charset="0"/>
              </a:rPr>
              <a:t>the</a:t>
            </a:r>
            <a:r>
              <a:rPr lang="ro-RO" sz="1200" dirty="0" smtClean="0">
                <a:solidFill>
                  <a:prstClr val="black"/>
                </a:solidFill>
                <a:latin typeface="Trebuchet MS" panose="020B0603020202020204" pitchFamily="34" charset="0"/>
              </a:rPr>
              <a:t> </a:t>
            </a:r>
            <a:r>
              <a:rPr lang="ro-RO" sz="1200" dirty="0" err="1" smtClean="0">
                <a:solidFill>
                  <a:prstClr val="black"/>
                </a:solidFill>
                <a:latin typeface="Trebuchet MS" panose="020B0603020202020204" pitchFamily="34" charset="0"/>
              </a:rPr>
              <a:t>initial</a:t>
            </a:r>
            <a:r>
              <a:rPr lang="ro-RO" sz="1200" dirty="0" smtClean="0">
                <a:solidFill>
                  <a:prstClr val="black"/>
                </a:solidFill>
                <a:latin typeface="Trebuchet MS" panose="020B0603020202020204" pitchFamily="34" charset="0"/>
              </a:rPr>
              <a:t> </a:t>
            </a:r>
            <a:r>
              <a:rPr lang="ro-RO" sz="1200" dirty="0" err="1" smtClean="0">
                <a:solidFill>
                  <a:prstClr val="black"/>
                </a:solidFill>
                <a:latin typeface="Trebuchet MS" panose="020B0603020202020204" pitchFamily="34" charset="0"/>
              </a:rPr>
              <a:t>project</a:t>
            </a:r>
            <a:r>
              <a:rPr lang="ro-RO" sz="1200" dirty="0" smtClean="0">
                <a:solidFill>
                  <a:prstClr val="black"/>
                </a:solidFill>
                <a:latin typeface="Trebuchet MS" panose="020B0603020202020204" pitchFamily="34" charset="0"/>
              </a:rPr>
              <a:t> </a:t>
            </a:r>
            <a:r>
              <a:rPr lang="ro-RO" sz="1200" dirty="0" err="1" smtClean="0">
                <a:solidFill>
                  <a:prstClr val="black"/>
                </a:solidFill>
                <a:latin typeface="Trebuchet MS" panose="020B0603020202020204" pitchFamily="34" charset="0"/>
              </a:rPr>
              <a:t>indicators</a:t>
            </a:r>
            <a:r>
              <a:rPr lang="ro-RO" sz="1200" dirty="0" smtClean="0">
                <a:solidFill>
                  <a:prstClr val="black"/>
                </a:solidFill>
                <a:latin typeface="Trebuchet MS" panose="020B0603020202020204" pitchFamily="34" charset="0"/>
              </a:rPr>
              <a:t> (</a:t>
            </a:r>
            <a:r>
              <a:rPr lang="ro-RO" sz="1200" dirty="0" err="1" smtClean="0">
                <a:solidFill>
                  <a:prstClr val="black"/>
                </a:solidFill>
                <a:latin typeface="Trebuchet MS" panose="020B0603020202020204" pitchFamily="34" charset="0"/>
              </a:rPr>
              <a:t>average</a:t>
            </a:r>
            <a:r>
              <a:rPr lang="ro-RO" sz="1200" dirty="0" smtClean="0">
                <a:solidFill>
                  <a:prstClr val="black"/>
                </a:solidFill>
                <a:latin typeface="Trebuchet MS" panose="020B0603020202020204" pitchFamily="34" charset="0"/>
              </a:rPr>
              <a:t> at </a:t>
            </a:r>
            <a:r>
              <a:rPr lang="ro-RO" sz="1200" dirty="0" err="1" smtClean="0">
                <a:solidFill>
                  <a:prstClr val="black"/>
                </a:solidFill>
                <a:latin typeface="Trebuchet MS" panose="020B0603020202020204" pitchFamily="34" charset="0"/>
              </a:rPr>
              <a:t>project</a:t>
            </a:r>
            <a:r>
              <a:rPr lang="ro-RO" sz="1200" dirty="0" smtClean="0">
                <a:solidFill>
                  <a:prstClr val="black"/>
                </a:solidFill>
                <a:latin typeface="Trebuchet MS" panose="020B0603020202020204" pitchFamily="34" charset="0"/>
              </a:rPr>
              <a:t> </a:t>
            </a:r>
            <a:r>
              <a:rPr lang="ro-RO" sz="1200" dirty="0" err="1" smtClean="0">
                <a:solidFill>
                  <a:prstClr val="black"/>
                </a:solidFill>
                <a:latin typeface="Trebuchet MS" panose="020B0603020202020204" pitchFamily="34" charset="0"/>
              </a:rPr>
              <a:t>level</a:t>
            </a:r>
            <a:r>
              <a:rPr lang="ro-RO" sz="1200" dirty="0" smtClean="0">
                <a:solidFill>
                  <a:prstClr val="black"/>
                </a:solidFill>
                <a:latin typeface="Trebuchet MS" panose="020B0603020202020204" pitchFamily="34" charset="0"/>
              </a:rPr>
              <a:t> </a:t>
            </a:r>
            <a:r>
              <a:rPr lang="ro-RO" sz="1200" dirty="0" err="1" smtClean="0">
                <a:solidFill>
                  <a:prstClr val="black"/>
                </a:solidFill>
                <a:latin typeface="Trebuchet MS" panose="020B0603020202020204" pitchFamily="34" charset="0"/>
              </a:rPr>
              <a:t>considering</a:t>
            </a:r>
            <a:r>
              <a:rPr lang="ro-RO" sz="1200" dirty="0" smtClean="0">
                <a:solidFill>
                  <a:prstClr val="black"/>
                </a:solidFill>
                <a:latin typeface="Trebuchet MS" panose="020B0603020202020204" pitchFamily="34" charset="0"/>
              </a:rPr>
              <a:t> </a:t>
            </a:r>
            <a:r>
              <a:rPr lang="ro-RO" sz="1200" dirty="0" err="1" smtClean="0">
                <a:solidFill>
                  <a:prstClr val="black"/>
                </a:solidFill>
                <a:latin typeface="Trebuchet MS" panose="020B0603020202020204" pitchFamily="34" charset="0"/>
              </a:rPr>
              <a:t>all</a:t>
            </a:r>
            <a:r>
              <a:rPr lang="ro-RO" sz="1200" dirty="0" smtClean="0">
                <a:solidFill>
                  <a:prstClr val="black"/>
                </a:solidFill>
                <a:latin typeface="Trebuchet MS" panose="020B0603020202020204" pitchFamily="34" charset="0"/>
              </a:rPr>
              <a:t> </a:t>
            </a:r>
            <a:r>
              <a:rPr lang="ro-RO" sz="1200" dirty="0" err="1" smtClean="0">
                <a:solidFill>
                  <a:prstClr val="black"/>
                </a:solidFill>
                <a:latin typeface="Trebuchet MS" panose="020B0603020202020204" pitchFamily="34" charset="0"/>
              </a:rPr>
              <a:t>indicators</a:t>
            </a:r>
            <a:r>
              <a:rPr lang="ro-RO" sz="1200" dirty="0" smtClean="0">
                <a:solidFill>
                  <a:prstClr val="black"/>
                </a:solidFill>
                <a:latin typeface="Trebuchet MS" panose="020B0603020202020204" pitchFamily="34" charset="0"/>
              </a:rPr>
              <a:t>)</a:t>
            </a:r>
            <a:endParaRPr lang="en-US" sz="1200" dirty="0" smtClean="0">
              <a:solidFill>
                <a:prstClr val="black"/>
              </a:solidFill>
              <a:latin typeface="Trebuchet MS" panose="020B0603020202020204" pitchFamily="34" charset="0"/>
            </a:endParaRPr>
          </a:p>
          <a:p>
            <a:pPr lvl="0"/>
            <a:r>
              <a:rPr lang="ro-RO" sz="1200" dirty="0" smtClean="0">
                <a:solidFill>
                  <a:prstClr val="black"/>
                </a:solidFill>
                <a:latin typeface="Trebuchet MS" panose="020B0603020202020204" pitchFamily="34" charset="0"/>
              </a:rPr>
              <a:t>25% </a:t>
            </a:r>
            <a:r>
              <a:rPr lang="ro-RO" sz="1200" dirty="0" err="1" smtClean="0">
                <a:solidFill>
                  <a:prstClr val="black"/>
                </a:solidFill>
                <a:latin typeface="Trebuchet MS" panose="020B0603020202020204" pitchFamily="34" charset="0"/>
              </a:rPr>
              <a:t>decommitment</a:t>
            </a:r>
            <a:r>
              <a:rPr lang="ro-RO" sz="1200" dirty="0" smtClean="0">
                <a:solidFill>
                  <a:prstClr val="black"/>
                </a:solidFill>
                <a:latin typeface="Trebuchet MS" panose="020B0603020202020204" pitchFamily="34" charset="0"/>
              </a:rPr>
              <a:t> </a:t>
            </a:r>
            <a:r>
              <a:rPr lang="ro-RO" sz="1200" dirty="0" err="1" smtClean="0">
                <a:solidFill>
                  <a:prstClr val="black"/>
                </a:solidFill>
                <a:latin typeface="Trebuchet MS" panose="020B0603020202020204" pitchFamily="34" charset="0"/>
              </a:rPr>
              <a:t>will</a:t>
            </a:r>
            <a:r>
              <a:rPr lang="ro-RO" sz="1200" dirty="0" smtClean="0">
                <a:solidFill>
                  <a:prstClr val="black"/>
                </a:solidFill>
                <a:latin typeface="Trebuchet MS" panose="020B0603020202020204" pitchFamily="34" charset="0"/>
              </a:rPr>
              <a:t> </a:t>
            </a:r>
            <a:r>
              <a:rPr lang="ro-RO" sz="1200" dirty="0" err="1" smtClean="0">
                <a:solidFill>
                  <a:prstClr val="black"/>
                </a:solidFill>
                <a:latin typeface="Trebuchet MS" panose="020B0603020202020204" pitchFamily="34" charset="0"/>
              </a:rPr>
              <a:t>apply</a:t>
            </a:r>
            <a:r>
              <a:rPr lang="ro-RO" sz="1200" dirty="0" smtClean="0">
                <a:solidFill>
                  <a:prstClr val="black"/>
                </a:solidFill>
                <a:latin typeface="Trebuchet MS" panose="020B0603020202020204" pitchFamily="34" charset="0"/>
              </a:rPr>
              <a:t> </a:t>
            </a:r>
            <a:r>
              <a:rPr lang="ro-RO" sz="1200" dirty="0" err="1" smtClean="0">
                <a:solidFill>
                  <a:prstClr val="black"/>
                </a:solidFill>
                <a:latin typeface="Trebuchet MS" panose="020B0603020202020204" pitchFamily="34" charset="0"/>
              </a:rPr>
              <a:t>to</a:t>
            </a:r>
            <a:r>
              <a:rPr lang="ro-RO" sz="1200" dirty="0" smtClean="0">
                <a:solidFill>
                  <a:prstClr val="black"/>
                </a:solidFill>
                <a:latin typeface="Trebuchet MS" panose="020B0603020202020204" pitchFamily="34" charset="0"/>
              </a:rPr>
              <a:t> </a:t>
            </a:r>
            <a:r>
              <a:rPr lang="ro-RO" sz="1200" dirty="0" err="1" smtClean="0">
                <a:solidFill>
                  <a:prstClr val="black"/>
                </a:solidFill>
                <a:latin typeface="Trebuchet MS" panose="020B0603020202020204" pitchFamily="34" charset="0"/>
              </a:rPr>
              <a:t>the</a:t>
            </a:r>
            <a:r>
              <a:rPr lang="ro-RO" sz="1200" dirty="0" smtClean="0">
                <a:solidFill>
                  <a:prstClr val="black"/>
                </a:solidFill>
                <a:latin typeface="Trebuchet MS" panose="020B0603020202020204" pitchFamily="34" charset="0"/>
              </a:rPr>
              <a:t> budget of </a:t>
            </a:r>
            <a:r>
              <a:rPr lang="ro-RO" sz="1200" dirty="0" err="1" smtClean="0">
                <a:solidFill>
                  <a:prstClr val="black"/>
                </a:solidFill>
                <a:latin typeface="Trebuchet MS" panose="020B0603020202020204" pitchFamily="34" charset="0"/>
              </a:rPr>
              <a:t>the</a:t>
            </a:r>
            <a:r>
              <a:rPr lang="ro-RO" sz="1200" dirty="0" smtClean="0">
                <a:solidFill>
                  <a:prstClr val="black"/>
                </a:solidFill>
                <a:latin typeface="Trebuchet MS" panose="020B0603020202020204" pitchFamily="34" charset="0"/>
              </a:rPr>
              <a:t> </a:t>
            </a:r>
            <a:r>
              <a:rPr lang="ro-RO" sz="1200" dirty="0" err="1" smtClean="0">
                <a:solidFill>
                  <a:prstClr val="black"/>
                </a:solidFill>
                <a:latin typeface="Trebuchet MS" panose="020B0603020202020204" pitchFamily="34" charset="0"/>
              </a:rPr>
              <a:t>beneficiaries</a:t>
            </a:r>
            <a:r>
              <a:rPr lang="ro-RO" sz="1200" dirty="0" smtClean="0">
                <a:solidFill>
                  <a:prstClr val="black"/>
                </a:solidFill>
                <a:latin typeface="Trebuchet MS" panose="020B0603020202020204" pitchFamily="34" charset="0"/>
              </a:rPr>
              <a:t> in case </a:t>
            </a:r>
            <a:r>
              <a:rPr lang="ro-RO" sz="1200" dirty="0" err="1" smtClean="0">
                <a:solidFill>
                  <a:prstClr val="black"/>
                </a:solidFill>
                <a:latin typeface="Trebuchet MS" panose="020B0603020202020204" pitchFamily="34" charset="0"/>
              </a:rPr>
              <a:t>the</a:t>
            </a:r>
            <a:r>
              <a:rPr lang="ro-RO" sz="1200" dirty="0" smtClean="0">
                <a:solidFill>
                  <a:prstClr val="black"/>
                </a:solidFill>
                <a:latin typeface="Trebuchet MS" panose="020B0603020202020204" pitchFamily="34" charset="0"/>
              </a:rPr>
              <a:t> </a:t>
            </a:r>
            <a:r>
              <a:rPr lang="ro-RO" sz="1200" dirty="0" err="1" smtClean="0">
                <a:solidFill>
                  <a:prstClr val="black"/>
                </a:solidFill>
                <a:latin typeface="Trebuchet MS" panose="020B0603020202020204" pitchFamily="34" charset="0"/>
              </a:rPr>
              <a:t>project</a:t>
            </a:r>
            <a:r>
              <a:rPr lang="ro-RO" sz="1200" dirty="0" smtClean="0">
                <a:solidFill>
                  <a:prstClr val="black"/>
                </a:solidFill>
                <a:latin typeface="Trebuchet MS" panose="020B0603020202020204" pitchFamily="34" charset="0"/>
              </a:rPr>
              <a:t> </a:t>
            </a:r>
            <a:r>
              <a:rPr lang="ro-RO" sz="1200" dirty="0" err="1" smtClean="0">
                <a:solidFill>
                  <a:prstClr val="black"/>
                </a:solidFill>
                <a:latin typeface="Trebuchet MS" panose="020B0603020202020204" pitchFamily="34" charset="0"/>
              </a:rPr>
              <a:t>indicators</a:t>
            </a:r>
            <a:r>
              <a:rPr lang="ro-RO" sz="1200" dirty="0" smtClean="0">
                <a:solidFill>
                  <a:prstClr val="black"/>
                </a:solidFill>
                <a:latin typeface="Trebuchet MS" panose="020B0603020202020204" pitchFamily="34" charset="0"/>
              </a:rPr>
              <a:t> </a:t>
            </a:r>
            <a:r>
              <a:rPr lang="ro-RO" sz="1200" dirty="0" err="1" smtClean="0">
                <a:solidFill>
                  <a:prstClr val="black"/>
                </a:solidFill>
                <a:latin typeface="Trebuchet MS" panose="020B0603020202020204" pitchFamily="34" charset="0"/>
              </a:rPr>
              <a:t>were</a:t>
            </a:r>
            <a:r>
              <a:rPr lang="ro-RO" sz="1200" dirty="0" smtClean="0">
                <a:solidFill>
                  <a:prstClr val="black"/>
                </a:solidFill>
                <a:latin typeface="Trebuchet MS" panose="020B0603020202020204" pitchFamily="34" charset="0"/>
              </a:rPr>
              <a:t> </a:t>
            </a:r>
            <a:r>
              <a:rPr lang="ro-RO" sz="1200" dirty="0" err="1" smtClean="0">
                <a:solidFill>
                  <a:prstClr val="black"/>
                </a:solidFill>
                <a:latin typeface="Trebuchet MS" panose="020B0603020202020204" pitchFamily="34" charset="0"/>
              </a:rPr>
              <a:t>reached</a:t>
            </a:r>
            <a:r>
              <a:rPr lang="ro-RO" sz="1200" dirty="0" smtClean="0">
                <a:solidFill>
                  <a:prstClr val="black"/>
                </a:solidFill>
                <a:latin typeface="Trebuchet MS" panose="020B0603020202020204" pitchFamily="34" charset="0"/>
              </a:rPr>
              <a:t> </a:t>
            </a:r>
            <a:r>
              <a:rPr lang="ro-RO" sz="1200" dirty="0" err="1" smtClean="0">
                <a:solidFill>
                  <a:prstClr val="black"/>
                </a:solidFill>
                <a:latin typeface="Trebuchet MS" panose="020B0603020202020204" pitchFamily="34" charset="0"/>
              </a:rPr>
              <a:t>lower</a:t>
            </a:r>
            <a:r>
              <a:rPr lang="ro-RO" sz="1200" dirty="0" smtClean="0">
                <a:solidFill>
                  <a:prstClr val="black"/>
                </a:solidFill>
                <a:latin typeface="Trebuchet MS" panose="020B0603020202020204" pitchFamily="34" charset="0"/>
              </a:rPr>
              <a:t> </a:t>
            </a:r>
            <a:r>
              <a:rPr lang="ro-RO" sz="1200" dirty="0" err="1" smtClean="0">
                <a:solidFill>
                  <a:prstClr val="black"/>
                </a:solidFill>
                <a:latin typeface="Trebuchet MS" panose="020B0603020202020204" pitchFamily="34" charset="0"/>
              </a:rPr>
              <a:t>than</a:t>
            </a:r>
            <a:r>
              <a:rPr lang="ro-RO" sz="1200" dirty="0" smtClean="0">
                <a:solidFill>
                  <a:prstClr val="black"/>
                </a:solidFill>
                <a:latin typeface="Trebuchet MS" panose="020B0603020202020204" pitchFamily="34" charset="0"/>
              </a:rPr>
              <a:t> 50% of </a:t>
            </a:r>
            <a:r>
              <a:rPr lang="ro-RO" sz="1200" dirty="0" err="1" smtClean="0">
                <a:solidFill>
                  <a:prstClr val="black"/>
                </a:solidFill>
                <a:latin typeface="Trebuchet MS" panose="020B0603020202020204" pitchFamily="34" charset="0"/>
              </a:rPr>
              <a:t>the</a:t>
            </a:r>
            <a:r>
              <a:rPr lang="ro-RO" sz="1200" dirty="0" smtClean="0">
                <a:solidFill>
                  <a:prstClr val="black"/>
                </a:solidFill>
                <a:latin typeface="Trebuchet MS" panose="020B0603020202020204" pitchFamily="34" charset="0"/>
              </a:rPr>
              <a:t> </a:t>
            </a:r>
            <a:r>
              <a:rPr lang="ro-RO" sz="1200" dirty="0" err="1" smtClean="0">
                <a:solidFill>
                  <a:prstClr val="black"/>
                </a:solidFill>
                <a:latin typeface="Trebuchet MS" panose="020B0603020202020204" pitchFamily="34" charset="0"/>
              </a:rPr>
              <a:t>initial</a:t>
            </a:r>
            <a:r>
              <a:rPr lang="ro-RO" sz="1200" dirty="0" smtClean="0">
                <a:solidFill>
                  <a:prstClr val="black"/>
                </a:solidFill>
                <a:latin typeface="Trebuchet MS" panose="020B0603020202020204" pitchFamily="34" charset="0"/>
              </a:rPr>
              <a:t> </a:t>
            </a:r>
            <a:r>
              <a:rPr lang="ro-RO" sz="1200" dirty="0" err="1" smtClean="0">
                <a:solidFill>
                  <a:prstClr val="black"/>
                </a:solidFill>
                <a:latin typeface="Trebuchet MS" panose="020B0603020202020204" pitchFamily="34" charset="0"/>
              </a:rPr>
              <a:t>project</a:t>
            </a:r>
            <a:r>
              <a:rPr lang="ro-RO" sz="1200" dirty="0" smtClean="0">
                <a:solidFill>
                  <a:prstClr val="black"/>
                </a:solidFill>
                <a:latin typeface="Trebuchet MS" panose="020B0603020202020204" pitchFamily="34" charset="0"/>
              </a:rPr>
              <a:t> </a:t>
            </a:r>
            <a:r>
              <a:rPr lang="ro-RO" sz="1200" dirty="0" err="1" smtClean="0">
                <a:solidFill>
                  <a:prstClr val="black"/>
                </a:solidFill>
                <a:latin typeface="Trebuchet MS" panose="020B0603020202020204" pitchFamily="34" charset="0"/>
              </a:rPr>
              <a:t>indicators</a:t>
            </a:r>
            <a:r>
              <a:rPr lang="ro-RO" sz="1200" dirty="0" smtClean="0">
                <a:solidFill>
                  <a:prstClr val="black"/>
                </a:solidFill>
                <a:latin typeface="Trebuchet MS" panose="020B0603020202020204" pitchFamily="34" charset="0"/>
              </a:rPr>
              <a:t> (</a:t>
            </a:r>
            <a:r>
              <a:rPr lang="ro-RO" sz="1200" dirty="0" err="1" smtClean="0">
                <a:solidFill>
                  <a:prstClr val="black"/>
                </a:solidFill>
                <a:latin typeface="Trebuchet MS" panose="020B0603020202020204" pitchFamily="34" charset="0"/>
              </a:rPr>
              <a:t>average</a:t>
            </a:r>
            <a:r>
              <a:rPr lang="ro-RO" sz="1200" dirty="0" smtClean="0">
                <a:solidFill>
                  <a:prstClr val="black"/>
                </a:solidFill>
                <a:latin typeface="Trebuchet MS" panose="020B0603020202020204" pitchFamily="34" charset="0"/>
              </a:rPr>
              <a:t> at </a:t>
            </a:r>
            <a:r>
              <a:rPr lang="ro-RO" sz="1200" dirty="0" err="1" smtClean="0">
                <a:solidFill>
                  <a:prstClr val="black"/>
                </a:solidFill>
                <a:latin typeface="Trebuchet MS" panose="020B0603020202020204" pitchFamily="34" charset="0"/>
              </a:rPr>
              <a:t>project</a:t>
            </a:r>
            <a:r>
              <a:rPr lang="ro-RO" sz="1200" dirty="0" smtClean="0">
                <a:solidFill>
                  <a:prstClr val="black"/>
                </a:solidFill>
                <a:latin typeface="Trebuchet MS" panose="020B0603020202020204" pitchFamily="34" charset="0"/>
              </a:rPr>
              <a:t> </a:t>
            </a:r>
            <a:r>
              <a:rPr lang="ro-RO" sz="1200" dirty="0" err="1" smtClean="0">
                <a:solidFill>
                  <a:prstClr val="black"/>
                </a:solidFill>
                <a:latin typeface="Trebuchet MS" panose="020B0603020202020204" pitchFamily="34" charset="0"/>
              </a:rPr>
              <a:t>level</a:t>
            </a:r>
            <a:r>
              <a:rPr lang="ro-RO" sz="1200" dirty="0" smtClean="0">
                <a:solidFill>
                  <a:prstClr val="black"/>
                </a:solidFill>
                <a:latin typeface="Trebuchet MS" panose="020B0603020202020204" pitchFamily="34" charset="0"/>
              </a:rPr>
              <a:t>, </a:t>
            </a:r>
            <a:r>
              <a:rPr lang="ro-RO" sz="1200" dirty="0" err="1" smtClean="0">
                <a:solidFill>
                  <a:prstClr val="black"/>
                </a:solidFill>
                <a:latin typeface="Trebuchet MS" panose="020B0603020202020204" pitchFamily="34" charset="0"/>
              </a:rPr>
              <a:t>considering</a:t>
            </a:r>
            <a:r>
              <a:rPr lang="ro-RO" sz="1200" dirty="0" smtClean="0">
                <a:solidFill>
                  <a:prstClr val="black"/>
                </a:solidFill>
                <a:latin typeface="Trebuchet MS" panose="020B0603020202020204" pitchFamily="34" charset="0"/>
              </a:rPr>
              <a:t> </a:t>
            </a:r>
            <a:r>
              <a:rPr lang="ro-RO" sz="1200" dirty="0" err="1" smtClean="0">
                <a:solidFill>
                  <a:prstClr val="black"/>
                </a:solidFill>
                <a:latin typeface="Trebuchet MS" panose="020B0603020202020204" pitchFamily="34" charset="0"/>
              </a:rPr>
              <a:t>all</a:t>
            </a:r>
            <a:r>
              <a:rPr lang="ro-RO" sz="1200" dirty="0" smtClean="0">
                <a:solidFill>
                  <a:prstClr val="black"/>
                </a:solidFill>
                <a:latin typeface="Trebuchet MS" panose="020B0603020202020204" pitchFamily="34" charset="0"/>
              </a:rPr>
              <a:t> </a:t>
            </a:r>
            <a:r>
              <a:rPr lang="ro-RO" sz="1200" dirty="0" err="1" smtClean="0">
                <a:solidFill>
                  <a:prstClr val="black"/>
                </a:solidFill>
                <a:latin typeface="Trebuchet MS" panose="020B0603020202020204" pitchFamily="34" charset="0"/>
              </a:rPr>
              <a:t>indicators</a:t>
            </a:r>
            <a:r>
              <a:rPr lang="ro-RO" sz="1200" dirty="0" smtClean="0">
                <a:solidFill>
                  <a:prstClr val="black"/>
                </a:solidFill>
                <a:latin typeface="Trebuchet MS" panose="020B0603020202020204" pitchFamily="34" charset="0"/>
              </a:rPr>
              <a:t>)</a:t>
            </a:r>
            <a:endParaRPr lang="en-US" sz="1200" dirty="0" smtClean="0">
              <a:solidFill>
                <a:prstClr val="black"/>
              </a:solidFill>
              <a:latin typeface="Trebuchet MS" panose="020B0603020202020204" pitchFamily="34" charset="0"/>
            </a:endParaRPr>
          </a:p>
          <a:p>
            <a:pPr lvl="0"/>
            <a:r>
              <a:rPr lang="ro-RO" sz="1200" dirty="0" smtClean="0">
                <a:solidFill>
                  <a:prstClr val="black"/>
                </a:solidFill>
                <a:latin typeface="Trebuchet MS" panose="020B0603020202020204" pitchFamily="34" charset="0"/>
              </a:rPr>
              <a:t> In case </a:t>
            </a:r>
            <a:r>
              <a:rPr lang="ro-RO" sz="1200" dirty="0" err="1" smtClean="0">
                <a:solidFill>
                  <a:prstClr val="black"/>
                </a:solidFill>
                <a:latin typeface="Trebuchet MS" panose="020B0603020202020204" pitchFamily="34" charset="0"/>
              </a:rPr>
              <a:t>the</a:t>
            </a:r>
            <a:r>
              <a:rPr lang="ro-RO" sz="1200" dirty="0" smtClean="0">
                <a:solidFill>
                  <a:prstClr val="black"/>
                </a:solidFill>
                <a:latin typeface="Trebuchet MS" panose="020B0603020202020204" pitchFamily="34" charset="0"/>
              </a:rPr>
              <a:t> </a:t>
            </a:r>
            <a:r>
              <a:rPr lang="ro-RO" sz="1200" dirty="0" err="1" smtClean="0">
                <a:solidFill>
                  <a:prstClr val="black"/>
                </a:solidFill>
                <a:latin typeface="Trebuchet MS" panose="020B0603020202020204" pitchFamily="34" charset="0"/>
              </a:rPr>
              <a:t>project</a:t>
            </a:r>
            <a:r>
              <a:rPr lang="ro-RO" sz="1200" dirty="0" smtClean="0">
                <a:solidFill>
                  <a:prstClr val="black"/>
                </a:solidFill>
                <a:latin typeface="Trebuchet MS" panose="020B0603020202020204" pitchFamily="34" charset="0"/>
              </a:rPr>
              <a:t> </a:t>
            </a:r>
            <a:r>
              <a:rPr lang="ro-RO" sz="1200" dirty="0" err="1" smtClean="0">
                <a:solidFill>
                  <a:prstClr val="black"/>
                </a:solidFill>
                <a:latin typeface="Trebuchet MS" panose="020B0603020202020204" pitchFamily="34" charset="0"/>
              </a:rPr>
              <a:t>did</a:t>
            </a:r>
            <a:r>
              <a:rPr lang="ro-RO" sz="1200" dirty="0" smtClean="0">
                <a:solidFill>
                  <a:prstClr val="black"/>
                </a:solidFill>
                <a:latin typeface="Trebuchet MS" panose="020B0603020202020204" pitchFamily="34" charset="0"/>
              </a:rPr>
              <a:t> </a:t>
            </a:r>
            <a:r>
              <a:rPr lang="ro-RO" sz="1200" dirty="0" err="1" smtClean="0">
                <a:solidFill>
                  <a:prstClr val="black"/>
                </a:solidFill>
                <a:latin typeface="Trebuchet MS" panose="020B0603020202020204" pitchFamily="34" charset="0"/>
              </a:rPr>
              <a:t>not</a:t>
            </a:r>
            <a:r>
              <a:rPr lang="ro-RO" sz="1200" dirty="0" smtClean="0">
                <a:solidFill>
                  <a:prstClr val="black"/>
                </a:solidFill>
                <a:latin typeface="Trebuchet MS" panose="020B0603020202020204" pitchFamily="34" charset="0"/>
              </a:rPr>
              <a:t> </a:t>
            </a:r>
            <a:r>
              <a:rPr lang="ro-RO" sz="1200" dirty="0" err="1" smtClean="0">
                <a:solidFill>
                  <a:prstClr val="black"/>
                </a:solidFill>
                <a:latin typeface="Trebuchet MS" panose="020B0603020202020204" pitchFamily="34" charset="0"/>
              </a:rPr>
              <a:t>contribute</a:t>
            </a:r>
            <a:r>
              <a:rPr lang="ro-RO" sz="1200" dirty="0" smtClean="0">
                <a:solidFill>
                  <a:prstClr val="black"/>
                </a:solidFill>
                <a:latin typeface="Trebuchet MS" panose="020B0603020202020204" pitchFamily="34" charset="0"/>
              </a:rPr>
              <a:t> </a:t>
            </a:r>
            <a:r>
              <a:rPr lang="ro-RO" sz="1200" dirty="0" err="1" smtClean="0">
                <a:solidFill>
                  <a:prstClr val="black"/>
                </a:solidFill>
                <a:latin typeface="Trebuchet MS" panose="020B0603020202020204" pitchFamily="34" charset="0"/>
              </a:rPr>
              <a:t>to</a:t>
            </a:r>
            <a:r>
              <a:rPr lang="ro-RO" sz="1200" dirty="0" smtClean="0">
                <a:solidFill>
                  <a:prstClr val="black"/>
                </a:solidFill>
                <a:latin typeface="Trebuchet MS" panose="020B0603020202020204" pitchFamily="34" charset="0"/>
              </a:rPr>
              <a:t> </a:t>
            </a:r>
            <a:r>
              <a:rPr lang="ro-RO" sz="1200" dirty="0" err="1" smtClean="0">
                <a:solidFill>
                  <a:prstClr val="black"/>
                </a:solidFill>
                <a:latin typeface="Trebuchet MS" panose="020B0603020202020204" pitchFamily="34" charset="0"/>
              </a:rPr>
              <a:t>the</a:t>
            </a:r>
            <a:r>
              <a:rPr lang="ro-RO" sz="1200" dirty="0" smtClean="0">
                <a:solidFill>
                  <a:prstClr val="black"/>
                </a:solidFill>
                <a:latin typeface="Trebuchet MS" panose="020B0603020202020204" pitchFamily="34" charset="0"/>
              </a:rPr>
              <a:t> </a:t>
            </a:r>
            <a:r>
              <a:rPr lang="ro-RO" sz="1200" dirty="0" err="1" smtClean="0">
                <a:solidFill>
                  <a:prstClr val="black"/>
                </a:solidFill>
                <a:latin typeface="Trebuchet MS" panose="020B0603020202020204" pitchFamily="34" charset="0"/>
              </a:rPr>
              <a:t>result</a:t>
            </a:r>
            <a:r>
              <a:rPr lang="ro-RO" sz="1200" dirty="0" smtClean="0">
                <a:solidFill>
                  <a:prstClr val="black"/>
                </a:solidFill>
                <a:latin typeface="Trebuchet MS" panose="020B0603020202020204" pitchFamily="34" charset="0"/>
              </a:rPr>
              <a:t> </a:t>
            </a:r>
            <a:r>
              <a:rPr lang="ro-RO" sz="1200" dirty="0" err="1" smtClean="0">
                <a:solidFill>
                  <a:prstClr val="black"/>
                </a:solidFill>
                <a:latin typeface="Trebuchet MS" panose="020B0603020202020204" pitchFamily="34" charset="0"/>
              </a:rPr>
              <a:t>indicators</a:t>
            </a:r>
            <a:r>
              <a:rPr lang="ro-RO" sz="1200" dirty="0" smtClean="0">
                <a:solidFill>
                  <a:prstClr val="black"/>
                </a:solidFill>
                <a:latin typeface="Trebuchet MS" panose="020B0603020202020204" pitchFamily="34" charset="0"/>
              </a:rPr>
              <a:t> (a non-</a:t>
            </a:r>
            <a:r>
              <a:rPr lang="ro-RO" sz="1200" dirty="0" err="1" smtClean="0">
                <a:solidFill>
                  <a:prstClr val="black"/>
                </a:solidFill>
                <a:latin typeface="Trebuchet MS" panose="020B0603020202020204" pitchFamily="34" charset="0"/>
              </a:rPr>
              <a:t>quantifiable</a:t>
            </a:r>
            <a:r>
              <a:rPr lang="ro-RO" sz="1200" dirty="0" smtClean="0">
                <a:solidFill>
                  <a:prstClr val="black"/>
                </a:solidFill>
                <a:latin typeface="Trebuchet MS" panose="020B0603020202020204" pitchFamily="34" charset="0"/>
              </a:rPr>
              <a:t> </a:t>
            </a:r>
            <a:r>
              <a:rPr lang="ro-RO" sz="1200" dirty="0" err="1" smtClean="0">
                <a:solidFill>
                  <a:prstClr val="black"/>
                </a:solidFill>
                <a:latin typeface="Trebuchet MS" panose="020B0603020202020204" pitchFamily="34" charset="0"/>
              </a:rPr>
              <a:t>one</a:t>
            </a:r>
            <a:r>
              <a:rPr lang="ro-RO" sz="1200" dirty="0" smtClean="0">
                <a:solidFill>
                  <a:prstClr val="black"/>
                </a:solidFill>
                <a:latin typeface="Trebuchet MS" panose="020B0603020202020204" pitchFamily="34" charset="0"/>
              </a:rPr>
              <a:t>) a 10% </a:t>
            </a:r>
            <a:r>
              <a:rPr lang="ro-RO" sz="1200" dirty="0" err="1" smtClean="0">
                <a:solidFill>
                  <a:prstClr val="black"/>
                </a:solidFill>
                <a:latin typeface="Trebuchet MS" panose="020B0603020202020204" pitchFamily="34" charset="0"/>
              </a:rPr>
              <a:t>decommitment</a:t>
            </a:r>
            <a:r>
              <a:rPr lang="ro-RO" sz="1200" dirty="0" smtClean="0">
                <a:solidFill>
                  <a:prstClr val="black"/>
                </a:solidFill>
                <a:latin typeface="Trebuchet MS" panose="020B0603020202020204" pitchFamily="34" charset="0"/>
              </a:rPr>
              <a:t> </a:t>
            </a:r>
            <a:r>
              <a:rPr lang="ro-RO" sz="1200" dirty="0" err="1" smtClean="0">
                <a:solidFill>
                  <a:prstClr val="black"/>
                </a:solidFill>
                <a:latin typeface="Trebuchet MS" panose="020B0603020202020204" pitchFamily="34" charset="0"/>
              </a:rPr>
              <a:t>will</a:t>
            </a:r>
            <a:r>
              <a:rPr lang="ro-RO" sz="1200" dirty="0" smtClean="0">
                <a:solidFill>
                  <a:prstClr val="black"/>
                </a:solidFill>
                <a:latin typeface="Trebuchet MS" panose="020B0603020202020204" pitchFamily="34" charset="0"/>
              </a:rPr>
              <a:t> </a:t>
            </a:r>
            <a:r>
              <a:rPr lang="ro-RO" sz="1200" dirty="0" err="1" smtClean="0">
                <a:solidFill>
                  <a:prstClr val="black"/>
                </a:solidFill>
                <a:latin typeface="Trebuchet MS" panose="020B0603020202020204" pitchFamily="34" charset="0"/>
              </a:rPr>
              <a:t>apply</a:t>
            </a:r>
            <a:r>
              <a:rPr lang="ro-RO" sz="1200" dirty="0" smtClean="0">
                <a:solidFill>
                  <a:prstClr val="black"/>
                </a:solidFill>
                <a:latin typeface="Trebuchet MS" panose="020B0603020202020204" pitchFamily="34" charset="0"/>
              </a:rPr>
              <a:t> </a:t>
            </a:r>
            <a:r>
              <a:rPr lang="ro-RO" sz="1200" dirty="0" err="1" smtClean="0">
                <a:solidFill>
                  <a:prstClr val="black"/>
                </a:solidFill>
                <a:latin typeface="Trebuchet MS" panose="020B0603020202020204" pitchFamily="34" charset="0"/>
              </a:rPr>
              <a:t>to</a:t>
            </a:r>
            <a:r>
              <a:rPr lang="ro-RO" sz="1200" dirty="0" smtClean="0">
                <a:solidFill>
                  <a:prstClr val="black"/>
                </a:solidFill>
                <a:latin typeface="Trebuchet MS" panose="020B0603020202020204" pitchFamily="34" charset="0"/>
              </a:rPr>
              <a:t> </a:t>
            </a:r>
            <a:r>
              <a:rPr lang="ro-RO" sz="1200" dirty="0" err="1" smtClean="0">
                <a:solidFill>
                  <a:prstClr val="black"/>
                </a:solidFill>
                <a:latin typeface="Trebuchet MS" panose="020B0603020202020204" pitchFamily="34" charset="0"/>
              </a:rPr>
              <a:t>the</a:t>
            </a:r>
            <a:r>
              <a:rPr lang="ro-RO" sz="1200" dirty="0" smtClean="0">
                <a:solidFill>
                  <a:prstClr val="black"/>
                </a:solidFill>
                <a:latin typeface="Trebuchet MS" panose="020B0603020202020204" pitchFamily="34" charset="0"/>
              </a:rPr>
              <a:t> budget of </a:t>
            </a:r>
            <a:r>
              <a:rPr lang="ro-RO" sz="1200" dirty="0" err="1" smtClean="0">
                <a:solidFill>
                  <a:prstClr val="black"/>
                </a:solidFill>
                <a:latin typeface="Trebuchet MS" panose="020B0603020202020204" pitchFamily="34" charset="0"/>
              </a:rPr>
              <a:t>the</a:t>
            </a:r>
            <a:r>
              <a:rPr lang="ro-RO" sz="1200" dirty="0" smtClean="0">
                <a:solidFill>
                  <a:prstClr val="black"/>
                </a:solidFill>
                <a:latin typeface="Trebuchet MS" panose="020B0603020202020204" pitchFamily="34" charset="0"/>
              </a:rPr>
              <a:t> </a:t>
            </a:r>
            <a:r>
              <a:rPr lang="ro-RO" sz="1200" dirty="0" err="1" smtClean="0">
                <a:solidFill>
                  <a:prstClr val="black"/>
                </a:solidFill>
                <a:latin typeface="Trebuchet MS" panose="020B0603020202020204" pitchFamily="34" charset="0"/>
              </a:rPr>
              <a:t>beneficiaries</a:t>
            </a:r>
            <a:r>
              <a:rPr lang="ro-RO" sz="1200" dirty="0" smtClean="0">
                <a:solidFill>
                  <a:prstClr val="black"/>
                </a:solidFill>
                <a:latin typeface="Trebuchet MS" panose="020B0603020202020204" pitchFamily="34" charset="0"/>
              </a:rPr>
              <a:t>.</a:t>
            </a:r>
            <a:endParaRPr lang="en-US" sz="1200" dirty="0" smtClean="0">
              <a:solidFill>
                <a:prstClr val="black"/>
              </a:solidFill>
              <a:latin typeface="Trebuchet MS" panose="020B0603020202020204" pitchFamily="34" charset="0"/>
            </a:endParaRPr>
          </a:p>
          <a:p>
            <a:pPr lvl="0"/>
            <a:endParaRPr lang="en-US" sz="400" dirty="0" smtClean="0">
              <a:solidFill>
                <a:prstClr val="black"/>
              </a:solidFill>
              <a:latin typeface="Trebuchet MS" panose="020B0603020202020204" pitchFamily="34" charset="0"/>
            </a:endParaRPr>
          </a:p>
          <a:p>
            <a:pPr marL="0" lvl="0" indent="0" algn="just">
              <a:buNone/>
            </a:pPr>
            <a:r>
              <a:rPr lang="en-US" sz="1200" dirty="0" smtClean="0">
                <a:solidFill>
                  <a:srgbClr val="00B050"/>
                </a:solidFill>
                <a:latin typeface="Trebuchet MS" panose="020B0603020202020204" pitchFamily="34" charset="0"/>
              </a:rPr>
              <a:t>The moment when the abovementioned is judged is represented by the deadline of achieving the indicators, as mentioned in the Application Form / the deadlines mentioned in the European Commission guidance for closure (not published yet for the current period). </a:t>
            </a:r>
          </a:p>
          <a:p>
            <a:pPr marL="0" lvl="0" indent="0" algn="just">
              <a:buNone/>
            </a:pPr>
            <a:endParaRPr lang="en-US" sz="1200" dirty="0" smtClean="0">
              <a:solidFill>
                <a:srgbClr val="00B050"/>
              </a:solidFill>
              <a:latin typeface="Trebuchet MS" panose="020B0603020202020204" pitchFamily="34" charset="0"/>
            </a:endParaRPr>
          </a:p>
          <a:p>
            <a:pPr marL="0" lvl="0" indent="0" algn="just">
              <a:buNone/>
            </a:pPr>
            <a:r>
              <a:rPr lang="en-US" sz="1200" dirty="0" smtClean="0">
                <a:solidFill>
                  <a:srgbClr val="00B050"/>
                </a:solidFill>
                <a:latin typeface="Trebuchet MS" panose="020B0603020202020204" pitchFamily="34" charset="0"/>
              </a:rPr>
              <a:t>If not explicitly mentioned within the AF, final date of the implementation period will be considered deadline for the realization of the outputs and results.</a:t>
            </a:r>
          </a:p>
          <a:p>
            <a:pPr marL="0" lvl="0" indent="0">
              <a:buNone/>
            </a:pPr>
            <a:endParaRPr lang="en-US" sz="1200" dirty="0" smtClean="0">
              <a:solidFill>
                <a:srgbClr val="00B050"/>
              </a:solidFill>
              <a:latin typeface="Trebuchet MS" panose="020B0603020202020204" pitchFamily="34" charset="0"/>
            </a:endParaRPr>
          </a:p>
          <a:p>
            <a:pPr marL="0" lvl="0" indent="0" algn="just">
              <a:buNone/>
            </a:pPr>
            <a:r>
              <a:rPr lang="en-US" sz="1200" dirty="0" smtClean="0">
                <a:solidFill>
                  <a:srgbClr val="00B050"/>
                </a:solidFill>
                <a:latin typeface="Trebuchet MS" panose="020B0603020202020204" pitchFamily="34" charset="0"/>
              </a:rPr>
              <a:t>The target values are those established within the approved application form. Recommendations are being made to double-check the application form for any errors or miscorrelation between the activities and the proposed targets of the activities.</a:t>
            </a:r>
          </a:p>
          <a:p>
            <a:endParaRPr lang="en-US" dirty="0">
              <a:solidFill>
                <a:srgbClr val="00B050"/>
              </a:solidFill>
            </a:endParaRPr>
          </a:p>
        </p:txBody>
      </p:sp>
    </p:spTree>
    <p:extLst>
      <p:ext uri="{BB962C8B-B14F-4D97-AF65-F5344CB8AC3E}">
        <p14:creationId xmlns:p14="http://schemas.microsoft.com/office/powerpoint/2010/main" val="203515483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pPr marL="0" lvl="0" indent="0" algn="just">
              <a:buNone/>
            </a:pPr>
            <a:endParaRPr lang="en-US" sz="400" dirty="0" smtClean="0">
              <a:solidFill>
                <a:prstClr val="black"/>
              </a:solidFill>
              <a:latin typeface="Trebuchet MS" panose="020B0603020202020204" pitchFamily="34" charset="0"/>
            </a:endParaRPr>
          </a:p>
          <a:p>
            <a:pPr lvl="0"/>
            <a:r>
              <a:rPr lang="ro-RO" sz="1200" dirty="0" smtClean="0">
                <a:solidFill>
                  <a:prstClr val="black"/>
                </a:solidFill>
                <a:latin typeface="Trebuchet MS" panose="020B0603020202020204" pitchFamily="34" charset="0"/>
              </a:rPr>
              <a:t>10% </a:t>
            </a:r>
            <a:r>
              <a:rPr lang="ro-RO" sz="1200" dirty="0" err="1" smtClean="0">
                <a:solidFill>
                  <a:prstClr val="black"/>
                </a:solidFill>
                <a:latin typeface="Trebuchet MS" panose="020B0603020202020204" pitchFamily="34" charset="0"/>
              </a:rPr>
              <a:t>decommitment</a:t>
            </a:r>
            <a:r>
              <a:rPr lang="ro-RO" sz="1200" dirty="0" smtClean="0">
                <a:solidFill>
                  <a:prstClr val="black"/>
                </a:solidFill>
                <a:latin typeface="Trebuchet MS" panose="020B0603020202020204" pitchFamily="34" charset="0"/>
              </a:rPr>
              <a:t> </a:t>
            </a:r>
            <a:r>
              <a:rPr lang="ro-RO" sz="1200" dirty="0" err="1" smtClean="0">
                <a:solidFill>
                  <a:prstClr val="black"/>
                </a:solidFill>
                <a:latin typeface="Trebuchet MS" panose="020B0603020202020204" pitchFamily="34" charset="0"/>
              </a:rPr>
              <a:t>will</a:t>
            </a:r>
            <a:r>
              <a:rPr lang="ro-RO" sz="1200" dirty="0" smtClean="0">
                <a:solidFill>
                  <a:prstClr val="black"/>
                </a:solidFill>
                <a:latin typeface="Trebuchet MS" panose="020B0603020202020204" pitchFamily="34" charset="0"/>
              </a:rPr>
              <a:t> </a:t>
            </a:r>
            <a:r>
              <a:rPr lang="ro-RO" sz="1200" dirty="0" err="1" smtClean="0">
                <a:solidFill>
                  <a:prstClr val="black"/>
                </a:solidFill>
                <a:latin typeface="Trebuchet MS" panose="020B0603020202020204" pitchFamily="34" charset="0"/>
              </a:rPr>
              <a:t>apply</a:t>
            </a:r>
            <a:r>
              <a:rPr lang="ro-RO" sz="1200" dirty="0" smtClean="0">
                <a:solidFill>
                  <a:prstClr val="black"/>
                </a:solidFill>
                <a:latin typeface="Trebuchet MS" panose="020B0603020202020204" pitchFamily="34" charset="0"/>
              </a:rPr>
              <a:t> </a:t>
            </a:r>
            <a:r>
              <a:rPr lang="ro-RO" sz="1200" dirty="0" err="1" smtClean="0">
                <a:solidFill>
                  <a:prstClr val="black"/>
                </a:solidFill>
                <a:latin typeface="Trebuchet MS" panose="020B0603020202020204" pitchFamily="34" charset="0"/>
              </a:rPr>
              <a:t>to</a:t>
            </a:r>
            <a:r>
              <a:rPr lang="ro-RO" sz="1200" dirty="0" smtClean="0">
                <a:solidFill>
                  <a:prstClr val="black"/>
                </a:solidFill>
                <a:latin typeface="Trebuchet MS" panose="020B0603020202020204" pitchFamily="34" charset="0"/>
              </a:rPr>
              <a:t> </a:t>
            </a:r>
            <a:r>
              <a:rPr lang="ro-RO" sz="1200" dirty="0" err="1" smtClean="0">
                <a:solidFill>
                  <a:prstClr val="black"/>
                </a:solidFill>
                <a:latin typeface="Trebuchet MS" panose="020B0603020202020204" pitchFamily="34" charset="0"/>
              </a:rPr>
              <a:t>the</a:t>
            </a:r>
            <a:r>
              <a:rPr lang="ro-RO" sz="1200" dirty="0" smtClean="0">
                <a:solidFill>
                  <a:prstClr val="black"/>
                </a:solidFill>
                <a:latin typeface="Trebuchet MS" panose="020B0603020202020204" pitchFamily="34" charset="0"/>
              </a:rPr>
              <a:t> budget of </a:t>
            </a:r>
            <a:r>
              <a:rPr lang="ro-RO" sz="1200" dirty="0" err="1" smtClean="0">
                <a:solidFill>
                  <a:prstClr val="black"/>
                </a:solidFill>
                <a:latin typeface="Trebuchet MS" panose="020B0603020202020204" pitchFamily="34" charset="0"/>
              </a:rPr>
              <a:t>the</a:t>
            </a:r>
            <a:r>
              <a:rPr lang="ro-RO" sz="1200" dirty="0" smtClean="0">
                <a:solidFill>
                  <a:prstClr val="black"/>
                </a:solidFill>
                <a:latin typeface="Trebuchet MS" panose="020B0603020202020204" pitchFamily="34" charset="0"/>
              </a:rPr>
              <a:t> </a:t>
            </a:r>
            <a:r>
              <a:rPr lang="ro-RO" sz="1200" dirty="0" err="1" smtClean="0">
                <a:solidFill>
                  <a:prstClr val="black"/>
                </a:solidFill>
                <a:latin typeface="Trebuchet MS" panose="020B0603020202020204" pitchFamily="34" charset="0"/>
              </a:rPr>
              <a:t>beneficiaries</a:t>
            </a:r>
            <a:r>
              <a:rPr lang="ro-RO" sz="1200" dirty="0" smtClean="0">
                <a:solidFill>
                  <a:prstClr val="black"/>
                </a:solidFill>
                <a:latin typeface="Trebuchet MS" panose="020B0603020202020204" pitchFamily="34" charset="0"/>
              </a:rPr>
              <a:t> in case </a:t>
            </a:r>
            <a:r>
              <a:rPr lang="ro-RO" sz="1200" dirty="0" err="1" smtClean="0">
                <a:solidFill>
                  <a:prstClr val="black"/>
                </a:solidFill>
                <a:latin typeface="Trebuchet MS" panose="020B0603020202020204" pitchFamily="34" charset="0"/>
              </a:rPr>
              <a:t>the</a:t>
            </a:r>
            <a:r>
              <a:rPr lang="ro-RO" sz="1200" dirty="0" smtClean="0">
                <a:solidFill>
                  <a:prstClr val="black"/>
                </a:solidFill>
                <a:latin typeface="Trebuchet MS" panose="020B0603020202020204" pitchFamily="34" charset="0"/>
              </a:rPr>
              <a:t> </a:t>
            </a:r>
            <a:r>
              <a:rPr lang="ro-RO" sz="1200" dirty="0" err="1" smtClean="0">
                <a:solidFill>
                  <a:prstClr val="black"/>
                </a:solidFill>
                <a:latin typeface="Trebuchet MS" panose="020B0603020202020204" pitchFamily="34" charset="0"/>
              </a:rPr>
              <a:t>project</a:t>
            </a:r>
            <a:r>
              <a:rPr lang="ro-RO" sz="1200" dirty="0" smtClean="0">
                <a:solidFill>
                  <a:prstClr val="black"/>
                </a:solidFill>
                <a:latin typeface="Trebuchet MS" panose="020B0603020202020204" pitchFamily="34" charset="0"/>
              </a:rPr>
              <a:t> </a:t>
            </a:r>
            <a:r>
              <a:rPr lang="ro-RO" sz="1200" dirty="0" err="1" smtClean="0">
                <a:solidFill>
                  <a:prstClr val="black"/>
                </a:solidFill>
                <a:latin typeface="Trebuchet MS" panose="020B0603020202020204" pitchFamily="34" charset="0"/>
              </a:rPr>
              <a:t>indicators</a:t>
            </a:r>
            <a:r>
              <a:rPr lang="ro-RO" sz="1200" dirty="0" smtClean="0">
                <a:solidFill>
                  <a:prstClr val="black"/>
                </a:solidFill>
                <a:latin typeface="Trebuchet MS" panose="020B0603020202020204" pitchFamily="34" charset="0"/>
              </a:rPr>
              <a:t> </a:t>
            </a:r>
            <a:r>
              <a:rPr lang="ro-RO" sz="1200" dirty="0" err="1" smtClean="0">
                <a:solidFill>
                  <a:prstClr val="black"/>
                </a:solidFill>
                <a:latin typeface="Trebuchet MS" panose="020B0603020202020204" pitchFamily="34" charset="0"/>
              </a:rPr>
              <a:t>were</a:t>
            </a:r>
            <a:r>
              <a:rPr lang="ro-RO" sz="1200" dirty="0" smtClean="0">
                <a:solidFill>
                  <a:prstClr val="black"/>
                </a:solidFill>
                <a:latin typeface="Trebuchet MS" panose="020B0603020202020204" pitchFamily="34" charset="0"/>
              </a:rPr>
              <a:t> </a:t>
            </a:r>
            <a:r>
              <a:rPr lang="ro-RO" sz="1200" dirty="0" err="1" smtClean="0">
                <a:solidFill>
                  <a:prstClr val="black"/>
                </a:solidFill>
                <a:latin typeface="Trebuchet MS" panose="020B0603020202020204" pitchFamily="34" charset="0"/>
              </a:rPr>
              <a:t>reached</a:t>
            </a:r>
            <a:r>
              <a:rPr lang="ro-RO" sz="1200" dirty="0" smtClean="0">
                <a:solidFill>
                  <a:prstClr val="black"/>
                </a:solidFill>
                <a:latin typeface="Trebuchet MS" panose="020B0603020202020204" pitchFamily="34" charset="0"/>
              </a:rPr>
              <a:t> </a:t>
            </a:r>
            <a:r>
              <a:rPr lang="ro-RO" sz="1200" dirty="0" err="1" smtClean="0">
                <a:solidFill>
                  <a:prstClr val="black"/>
                </a:solidFill>
                <a:latin typeface="Trebuchet MS" panose="020B0603020202020204" pitchFamily="34" charset="0"/>
              </a:rPr>
              <a:t>lower</a:t>
            </a:r>
            <a:r>
              <a:rPr lang="ro-RO" sz="1200" dirty="0" smtClean="0">
                <a:solidFill>
                  <a:prstClr val="black"/>
                </a:solidFill>
                <a:latin typeface="Trebuchet MS" panose="020B0603020202020204" pitchFamily="34" charset="0"/>
              </a:rPr>
              <a:t> </a:t>
            </a:r>
            <a:r>
              <a:rPr lang="ro-RO" sz="1200" dirty="0" err="1" smtClean="0">
                <a:solidFill>
                  <a:prstClr val="black"/>
                </a:solidFill>
                <a:latin typeface="Trebuchet MS" panose="020B0603020202020204" pitchFamily="34" charset="0"/>
              </a:rPr>
              <a:t>than</a:t>
            </a:r>
            <a:r>
              <a:rPr lang="ro-RO" sz="1200" dirty="0" smtClean="0">
                <a:solidFill>
                  <a:prstClr val="black"/>
                </a:solidFill>
                <a:latin typeface="Trebuchet MS" panose="020B0603020202020204" pitchFamily="34" charset="0"/>
              </a:rPr>
              <a:t> 75% of </a:t>
            </a:r>
            <a:r>
              <a:rPr lang="ro-RO" sz="1200" dirty="0" err="1" smtClean="0">
                <a:solidFill>
                  <a:prstClr val="black"/>
                </a:solidFill>
                <a:latin typeface="Trebuchet MS" panose="020B0603020202020204" pitchFamily="34" charset="0"/>
              </a:rPr>
              <a:t>the</a:t>
            </a:r>
            <a:r>
              <a:rPr lang="ro-RO" sz="1200" dirty="0" smtClean="0">
                <a:solidFill>
                  <a:prstClr val="black"/>
                </a:solidFill>
                <a:latin typeface="Trebuchet MS" panose="020B0603020202020204" pitchFamily="34" charset="0"/>
              </a:rPr>
              <a:t> </a:t>
            </a:r>
            <a:r>
              <a:rPr lang="ro-RO" sz="1200" dirty="0" err="1" smtClean="0">
                <a:solidFill>
                  <a:prstClr val="black"/>
                </a:solidFill>
                <a:latin typeface="Trebuchet MS" panose="020B0603020202020204" pitchFamily="34" charset="0"/>
              </a:rPr>
              <a:t>initial</a:t>
            </a:r>
            <a:r>
              <a:rPr lang="ro-RO" sz="1200" dirty="0" smtClean="0">
                <a:solidFill>
                  <a:prstClr val="black"/>
                </a:solidFill>
                <a:latin typeface="Trebuchet MS" panose="020B0603020202020204" pitchFamily="34" charset="0"/>
              </a:rPr>
              <a:t> </a:t>
            </a:r>
            <a:r>
              <a:rPr lang="ro-RO" sz="1200" dirty="0" err="1" smtClean="0">
                <a:solidFill>
                  <a:prstClr val="black"/>
                </a:solidFill>
                <a:latin typeface="Trebuchet MS" panose="020B0603020202020204" pitchFamily="34" charset="0"/>
              </a:rPr>
              <a:t>project</a:t>
            </a:r>
            <a:r>
              <a:rPr lang="ro-RO" sz="1200" dirty="0" smtClean="0">
                <a:solidFill>
                  <a:prstClr val="black"/>
                </a:solidFill>
                <a:latin typeface="Trebuchet MS" panose="020B0603020202020204" pitchFamily="34" charset="0"/>
              </a:rPr>
              <a:t> </a:t>
            </a:r>
            <a:r>
              <a:rPr lang="ro-RO" sz="1200" dirty="0" err="1" smtClean="0">
                <a:solidFill>
                  <a:prstClr val="black"/>
                </a:solidFill>
                <a:latin typeface="Trebuchet MS" panose="020B0603020202020204" pitchFamily="34" charset="0"/>
              </a:rPr>
              <a:t>indicators</a:t>
            </a:r>
            <a:r>
              <a:rPr lang="ro-RO" sz="1200" dirty="0" smtClean="0">
                <a:solidFill>
                  <a:prstClr val="black"/>
                </a:solidFill>
                <a:latin typeface="Trebuchet MS" panose="020B0603020202020204" pitchFamily="34" charset="0"/>
              </a:rPr>
              <a:t> (</a:t>
            </a:r>
            <a:r>
              <a:rPr lang="ro-RO" sz="1200" dirty="0" err="1" smtClean="0">
                <a:solidFill>
                  <a:prstClr val="black"/>
                </a:solidFill>
                <a:latin typeface="Trebuchet MS" panose="020B0603020202020204" pitchFamily="34" charset="0"/>
              </a:rPr>
              <a:t>average</a:t>
            </a:r>
            <a:r>
              <a:rPr lang="ro-RO" sz="1200" dirty="0" smtClean="0">
                <a:solidFill>
                  <a:prstClr val="black"/>
                </a:solidFill>
                <a:latin typeface="Trebuchet MS" panose="020B0603020202020204" pitchFamily="34" charset="0"/>
              </a:rPr>
              <a:t> at </a:t>
            </a:r>
            <a:r>
              <a:rPr lang="ro-RO" sz="1200" dirty="0" err="1" smtClean="0">
                <a:solidFill>
                  <a:prstClr val="black"/>
                </a:solidFill>
                <a:latin typeface="Trebuchet MS" panose="020B0603020202020204" pitchFamily="34" charset="0"/>
              </a:rPr>
              <a:t>project</a:t>
            </a:r>
            <a:r>
              <a:rPr lang="ro-RO" sz="1200" dirty="0" smtClean="0">
                <a:solidFill>
                  <a:prstClr val="black"/>
                </a:solidFill>
                <a:latin typeface="Trebuchet MS" panose="020B0603020202020204" pitchFamily="34" charset="0"/>
              </a:rPr>
              <a:t> </a:t>
            </a:r>
            <a:r>
              <a:rPr lang="ro-RO" sz="1200" dirty="0" err="1" smtClean="0">
                <a:solidFill>
                  <a:prstClr val="black"/>
                </a:solidFill>
                <a:latin typeface="Trebuchet MS" panose="020B0603020202020204" pitchFamily="34" charset="0"/>
              </a:rPr>
              <a:t>level</a:t>
            </a:r>
            <a:r>
              <a:rPr lang="ro-RO" sz="1200" dirty="0" smtClean="0">
                <a:solidFill>
                  <a:prstClr val="black"/>
                </a:solidFill>
                <a:latin typeface="Trebuchet MS" panose="020B0603020202020204" pitchFamily="34" charset="0"/>
              </a:rPr>
              <a:t> </a:t>
            </a:r>
            <a:r>
              <a:rPr lang="ro-RO" sz="1200" dirty="0" err="1" smtClean="0">
                <a:solidFill>
                  <a:prstClr val="black"/>
                </a:solidFill>
                <a:latin typeface="Trebuchet MS" panose="020B0603020202020204" pitchFamily="34" charset="0"/>
              </a:rPr>
              <a:t>considering</a:t>
            </a:r>
            <a:r>
              <a:rPr lang="ro-RO" sz="1200" dirty="0" smtClean="0">
                <a:solidFill>
                  <a:prstClr val="black"/>
                </a:solidFill>
                <a:latin typeface="Trebuchet MS" panose="020B0603020202020204" pitchFamily="34" charset="0"/>
              </a:rPr>
              <a:t> </a:t>
            </a:r>
            <a:r>
              <a:rPr lang="ro-RO" sz="1200" dirty="0" err="1" smtClean="0">
                <a:solidFill>
                  <a:prstClr val="black"/>
                </a:solidFill>
                <a:latin typeface="Trebuchet MS" panose="020B0603020202020204" pitchFamily="34" charset="0"/>
              </a:rPr>
              <a:t>all</a:t>
            </a:r>
            <a:r>
              <a:rPr lang="ro-RO" sz="1200" dirty="0" smtClean="0">
                <a:solidFill>
                  <a:prstClr val="black"/>
                </a:solidFill>
                <a:latin typeface="Trebuchet MS" panose="020B0603020202020204" pitchFamily="34" charset="0"/>
              </a:rPr>
              <a:t> </a:t>
            </a:r>
            <a:r>
              <a:rPr lang="ro-RO" sz="1200" dirty="0" err="1" smtClean="0">
                <a:solidFill>
                  <a:prstClr val="black"/>
                </a:solidFill>
                <a:latin typeface="Trebuchet MS" panose="020B0603020202020204" pitchFamily="34" charset="0"/>
              </a:rPr>
              <a:t>indicators</a:t>
            </a:r>
            <a:r>
              <a:rPr lang="ro-RO" sz="1200" dirty="0" smtClean="0">
                <a:solidFill>
                  <a:prstClr val="black"/>
                </a:solidFill>
                <a:latin typeface="Trebuchet MS" panose="020B0603020202020204" pitchFamily="34" charset="0"/>
              </a:rPr>
              <a:t>)</a:t>
            </a:r>
            <a:endParaRPr lang="en-US" sz="1200" dirty="0" smtClean="0">
              <a:solidFill>
                <a:prstClr val="black"/>
              </a:solidFill>
              <a:latin typeface="Trebuchet MS" panose="020B0603020202020204" pitchFamily="34" charset="0"/>
            </a:endParaRPr>
          </a:p>
          <a:p>
            <a:pPr lvl="0"/>
            <a:r>
              <a:rPr lang="ro-RO" sz="1200" dirty="0" smtClean="0">
                <a:solidFill>
                  <a:prstClr val="black"/>
                </a:solidFill>
                <a:latin typeface="Trebuchet MS" panose="020B0603020202020204" pitchFamily="34" charset="0"/>
              </a:rPr>
              <a:t>25% </a:t>
            </a:r>
            <a:r>
              <a:rPr lang="ro-RO" sz="1200" dirty="0" err="1" smtClean="0">
                <a:solidFill>
                  <a:prstClr val="black"/>
                </a:solidFill>
                <a:latin typeface="Trebuchet MS" panose="020B0603020202020204" pitchFamily="34" charset="0"/>
              </a:rPr>
              <a:t>decommitment</a:t>
            </a:r>
            <a:r>
              <a:rPr lang="ro-RO" sz="1200" dirty="0" smtClean="0">
                <a:solidFill>
                  <a:prstClr val="black"/>
                </a:solidFill>
                <a:latin typeface="Trebuchet MS" panose="020B0603020202020204" pitchFamily="34" charset="0"/>
              </a:rPr>
              <a:t> </a:t>
            </a:r>
            <a:r>
              <a:rPr lang="ro-RO" sz="1200" dirty="0" err="1" smtClean="0">
                <a:solidFill>
                  <a:prstClr val="black"/>
                </a:solidFill>
                <a:latin typeface="Trebuchet MS" panose="020B0603020202020204" pitchFamily="34" charset="0"/>
              </a:rPr>
              <a:t>will</a:t>
            </a:r>
            <a:r>
              <a:rPr lang="ro-RO" sz="1200" dirty="0" smtClean="0">
                <a:solidFill>
                  <a:prstClr val="black"/>
                </a:solidFill>
                <a:latin typeface="Trebuchet MS" panose="020B0603020202020204" pitchFamily="34" charset="0"/>
              </a:rPr>
              <a:t> </a:t>
            </a:r>
            <a:r>
              <a:rPr lang="ro-RO" sz="1200" dirty="0" err="1" smtClean="0">
                <a:solidFill>
                  <a:prstClr val="black"/>
                </a:solidFill>
                <a:latin typeface="Trebuchet MS" panose="020B0603020202020204" pitchFamily="34" charset="0"/>
              </a:rPr>
              <a:t>apply</a:t>
            </a:r>
            <a:r>
              <a:rPr lang="ro-RO" sz="1200" dirty="0" smtClean="0">
                <a:solidFill>
                  <a:prstClr val="black"/>
                </a:solidFill>
                <a:latin typeface="Trebuchet MS" panose="020B0603020202020204" pitchFamily="34" charset="0"/>
              </a:rPr>
              <a:t> </a:t>
            </a:r>
            <a:r>
              <a:rPr lang="ro-RO" sz="1200" dirty="0" err="1" smtClean="0">
                <a:solidFill>
                  <a:prstClr val="black"/>
                </a:solidFill>
                <a:latin typeface="Trebuchet MS" panose="020B0603020202020204" pitchFamily="34" charset="0"/>
              </a:rPr>
              <a:t>to</a:t>
            </a:r>
            <a:r>
              <a:rPr lang="ro-RO" sz="1200" dirty="0" smtClean="0">
                <a:solidFill>
                  <a:prstClr val="black"/>
                </a:solidFill>
                <a:latin typeface="Trebuchet MS" panose="020B0603020202020204" pitchFamily="34" charset="0"/>
              </a:rPr>
              <a:t> </a:t>
            </a:r>
            <a:r>
              <a:rPr lang="ro-RO" sz="1200" dirty="0" err="1" smtClean="0">
                <a:solidFill>
                  <a:prstClr val="black"/>
                </a:solidFill>
                <a:latin typeface="Trebuchet MS" panose="020B0603020202020204" pitchFamily="34" charset="0"/>
              </a:rPr>
              <a:t>the</a:t>
            </a:r>
            <a:r>
              <a:rPr lang="ro-RO" sz="1200" dirty="0" smtClean="0">
                <a:solidFill>
                  <a:prstClr val="black"/>
                </a:solidFill>
                <a:latin typeface="Trebuchet MS" panose="020B0603020202020204" pitchFamily="34" charset="0"/>
              </a:rPr>
              <a:t> budget of </a:t>
            </a:r>
            <a:r>
              <a:rPr lang="ro-RO" sz="1200" dirty="0" err="1" smtClean="0">
                <a:solidFill>
                  <a:prstClr val="black"/>
                </a:solidFill>
                <a:latin typeface="Trebuchet MS" panose="020B0603020202020204" pitchFamily="34" charset="0"/>
              </a:rPr>
              <a:t>the</a:t>
            </a:r>
            <a:r>
              <a:rPr lang="ro-RO" sz="1200" dirty="0" smtClean="0">
                <a:solidFill>
                  <a:prstClr val="black"/>
                </a:solidFill>
                <a:latin typeface="Trebuchet MS" panose="020B0603020202020204" pitchFamily="34" charset="0"/>
              </a:rPr>
              <a:t> </a:t>
            </a:r>
            <a:r>
              <a:rPr lang="ro-RO" sz="1200" dirty="0" err="1" smtClean="0">
                <a:solidFill>
                  <a:prstClr val="black"/>
                </a:solidFill>
                <a:latin typeface="Trebuchet MS" panose="020B0603020202020204" pitchFamily="34" charset="0"/>
              </a:rPr>
              <a:t>beneficiaries</a:t>
            </a:r>
            <a:r>
              <a:rPr lang="ro-RO" sz="1200" dirty="0" smtClean="0">
                <a:solidFill>
                  <a:prstClr val="black"/>
                </a:solidFill>
                <a:latin typeface="Trebuchet MS" panose="020B0603020202020204" pitchFamily="34" charset="0"/>
              </a:rPr>
              <a:t> in case </a:t>
            </a:r>
            <a:r>
              <a:rPr lang="ro-RO" sz="1200" dirty="0" err="1" smtClean="0">
                <a:solidFill>
                  <a:prstClr val="black"/>
                </a:solidFill>
                <a:latin typeface="Trebuchet MS" panose="020B0603020202020204" pitchFamily="34" charset="0"/>
              </a:rPr>
              <a:t>the</a:t>
            </a:r>
            <a:r>
              <a:rPr lang="ro-RO" sz="1200" dirty="0" smtClean="0">
                <a:solidFill>
                  <a:prstClr val="black"/>
                </a:solidFill>
                <a:latin typeface="Trebuchet MS" panose="020B0603020202020204" pitchFamily="34" charset="0"/>
              </a:rPr>
              <a:t> </a:t>
            </a:r>
            <a:r>
              <a:rPr lang="ro-RO" sz="1200" dirty="0" err="1" smtClean="0">
                <a:solidFill>
                  <a:prstClr val="black"/>
                </a:solidFill>
                <a:latin typeface="Trebuchet MS" panose="020B0603020202020204" pitchFamily="34" charset="0"/>
              </a:rPr>
              <a:t>project</a:t>
            </a:r>
            <a:r>
              <a:rPr lang="ro-RO" sz="1200" dirty="0" smtClean="0">
                <a:solidFill>
                  <a:prstClr val="black"/>
                </a:solidFill>
                <a:latin typeface="Trebuchet MS" panose="020B0603020202020204" pitchFamily="34" charset="0"/>
              </a:rPr>
              <a:t> </a:t>
            </a:r>
            <a:r>
              <a:rPr lang="ro-RO" sz="1200" dirty="0" err="1" smtClean="0">
                <a:solidFill>
                  <a:prstClr val="black"/>
                </a:solidFill>
                <a:latin typeface="Trebuchet MS" panose="020B0603020202020204" pitchFamily="34" charset="0"/>
              </a:rPr>
              <a:t>indicators</a:t>
            </a:r>
            <a:r>
              <a:rPr lang="ro-RO" sz="1200" dirty="0" smtClean="0">
                <a:solidFill>
                  <a:prstClr val="black"/>
                </a:solidFill>
                <a:latin typeface="Trebuchet MS" panose="020B0603020202020204" pitchFamily="34" charset="0"/>
              </a:rPr>
              <a:t> </a:t>
            </a:r>
            <a:r>
              <a:rPr lang="ro-RO" sz="1200" dirty="0" err="1" smtClean="0">
                <a:solidFill>
                  <a:prstClr val="black"/>
                </a:solidFill>
                <a:latin typeface="Trebuchet MS" panose="020B0603020202020204" pitchFamily="34" charset="0"/>
              </a:rPr>
              <a:t>were</a:t>
            </a:r>
            <a:r>
              <a:rPr lang="ro-RO" sz="1200" dirty="0" smtClean="0">
                <a:solidFill>
                  <a:prstClr val="black"/>
                </a:solidFill>
                <a:latin typeface="Trebuchet MS" panose="020B0603020202020204" pitchFamily="34" charset="0"/>
              </a:rPr>
              <a:t> </a:t>
            </a:r>
            <a:r>
              <a:rPr lang="ro-RO" sz="1200" dirty="0" err="1" smtClean="0">
                <a:solidFill>
                  <a:prstClr val="black"/>
                </a:solidFill>
                <a:latin typeface="Trebuchet MS" panose="020B0603020202020204" pitchFamily="34" charset="0"/>
              </a:rPr>
              <a:t>reached</a:t>
            </a:r>
            <a:r>
              <a:rPr lang="ro-RO" sz="1200" dirty="0" smtClean="0">
                <a:solidFill>
                  <a:prstClr val="black"/>
                </a:solidFill>
                <a:latin typeface="Trebuchet MS" panose="020B0603020202020204" pitchFamily="34" charset="0"/>
              </a:rPr>
              <a:t> </a:t>
            </a:r>
            <a:r>
              <a:rPr lang="ro-RO" sz="1200" dirty="0" err="1" smtClean="0">
                <a:solidFill>
                  <a:prstClr val="black"/>
                </a:solidFill>
                <a:latin typeface="Trebuchet MS" panose="020B0603020202020204" pitchFamily="34" charset="0"/>
              </a:rPr>
              <a:t>lower</a:t>
            </a:r>
            <a:r>
              <a:rPr lang="ro-RO" sz="1200" dirty="0" smtClean="0">
                <a:solidFill>
                  <a:prstClr val="black"/>
                </a:solidFill>
                <a:latin typeface="Trebuchet MS" panose="020B0603020202020204" pitchFamily="34" charset="0"/>
              </a:rPr>
              <a:t> </a:t>
            </a:r>
            <a:r>
              <a:rPr lang="ro-RO" sz="1200" dirty="0" err="1" smtClean="0">
                <a:solidFill>
                  <a:prstClr val="black"/>
                </a:solidFill>
                <a:latin typeface="Trebuchet MS" panose="020B0603020202020204" pitchFamily="34" charset="0"/>
              </a:rPr>
              <a:t>than</a:t>
            </a:r>
            <a:r>
              <a:rPr lang="ro-RO" sz="1200" dirty="0" smtClean="0">
                <a:solidFill>
                  <a:prstClr val="black"/>
                </a:solidFill>
                <a:latin typeface="Trebuchet MS" panose="020B0603020202020204" pitchFamily="34" charset="0"/>
              </a:rPr>
              <a:t> 50% of </a:t>
            </a:r>
            <a:r>
              <a:rPr lang="ro-RO" sz="1200" dirty="0" err="1" smtClean="0">
                <a:solidFill>
                  <a:prstClr val="black"/>
                </a:solidFill>
                <a:latin typeface="Trebuchet MS" panose="020B0603020202020204" pitchFamily="34" charset="0"/>
              </a:rPr>
              <a:t>the</a:t>
            </a:r>
            <a:r>
              <a:rPr lang="ro-RO" sz="1200" dirty="0" smtClean="0">
                <a:solidFill>
                  <a:prstClr val="black"/>
                </a:solidFill>
                <a:latin typeface="Trebuchet MS" panose="020B0603020202020204" pitchFamily="34" charset="0"/>
              </a:rPr>
              <a:t> </a:t>
            </a:r>
            <a:r>
              <a:rPr lang="ro-RO" sz="1200" dirty="0" err="1" smtClean="0">
                <a:solidFill>
                  <a:prstClr val="black"/>
                </a:solidFill>
                <a:latin typeface="Trebuchet MS" panose="020B0603020202020204" pitchFamily="34" charset="0"/>
              </a:rPr>
              <a:t>initial</a:t>
            </a:r>
            <a:r>
              <a:rPr lang="ro-RO" sz="1200" dirty="0" smtClean="0">
                <a:solidFill>
                  <a:prstClr val="black"/>
                </a:solidFill>
                <a:latin typeface="Trebuchet MS" panose="020B0603020202020204" pitchFamily="34" charset="0"/>
              </a:rPr>
              <a:t> </a:t>
            </a:r>
            <a:r>
              <a:rPr lang="ro-RO" sz="1200" dirty="0" err="1" smtClean="0">
                <a:solidFill>
                  <a:prstClr val="black"/>
                </a:solidFill>
                <a:latin typeface="Trebuchet MS" panose="020B0603020202020204" pitchFamily="34" charset="0"/>
              </a:rPr>
              <a:t>project</a:t>
            </a:r>
            <a:r>
              <a:rPr lang="ro-RO" sz="1200" dirty="0" smtClean="0">
                <a:solidFill>
                  <a:prstClr val="black"/>
                </a:solidFill>
                <a:latin typeface="Trebuchet MS" panose="020B0603020202020204" pitchFamily="34" charset="0"/>
              </a:rPr>
              <a:t> </a:t>
            </a:r>
            <a:r>
              <a:rPr lang="ro-RO" sz="1200" dirty="0" err="1" smtClean="0">
                <a:solidFill>
                  <a:prstClr val="black"/>
                </a:solidFill>
                <a:latin typeface="Trebuchet MS" panose="020B0603020202020204" pitchFamily="34" charset="0"/>
              </a:rPr>
              <a:t>indicators</a:t>
            </a:r>
            <a:r>
              <a:rPr lang="ro-RO" sz="1200" dirty="0" smtClean="0">
                <a:solidFill>
                  <a:prstClr val="black"/>
                </a:solidFill>
                <a:latin typeface="Trebuchet MS" panose="020B0603020202020204" pitchFamily="34" charset="0"/>
              </a:rPr>
              <a:t> (</a:t>
            </a:r>
            <a:r>
              <a:rPr lang="ro-RO" sz="1200" dirty="0" err="1" smtClean="0">
                <a:solidFill>
                  <a:prstClr val="black"/>
                </a:solidFill>
                <a:latin typeface="Trebuchet MS" panose="020B0603020202020204" pitchFamily="34" charset="0"/>
              </a:rPr>
              <a:t>average</a:t>
            </a:r>
            <a:r>
              <a:rPr lang="ro-RO" sz="1200" dirty="0" smtClean="0">
                <a:solidFill>
                  <a:prstClr val="black"/>
                </a:solidFill>
                <a:latin typeface="Trebuchet MS" panose="020B0603020202020204" pitchFamily="34" charset="0"/>
              </a:rPr>
              <a:t> at </a:t>
            </a:r>
            <a:r>
              <a:rPr lang="ro-RO" sz="1200" dirty="0" err="1" smtClean="0">
                <a:solidFill>
                  <a:prstClr val="black"/>
                </a:solidFill>
                <a:latin typeface="Trebuchet MS" panose="020B0603020202020204" pitchFamily="34" charset="0"/>
              </a:rPr>
              <a:t>project</a:t>
            </a:r>
            <a:r>
              <a:rPr lang="ro-RO" sz="1200" dirty="0" smtClean="0">
                <a:solidFill>
                  <a:prstClr val="black"/>
                </a:solidFill>
                <a:latin typeface="Trebuchet MS" panose="020B0603020202020204" pitchFamily="34" charset="0"/>
              </a:rPr>
              <a:t> </a:t>
            </a:r>
            <a:r>
              <a:rPr lang="ro-RO" sz="1200" dirty="0" err="1" smtClean="0">
                <a:solidFill>
                  <a:prstClr val="black"/>
                </a:solidFill>
                <a:latin typeface="Trebuchet MS" panose="020B0603020202020204" pitchFamily="34" charset="0"/>
              </a:rPr>
              <a:t>level</a:t>
            </a:r>
            <a:r>
              <a:rPr lang="ro-RO" sz="1200" dirty="0" smtClean="0">
                <a:solidFill>
                  <a:prstClr val="black"/>
                </a:solidFill>
                <a:latin typeface="Trebuchet MS" panose="020B0603020202020204" pitchFamily="34" charset="0"/>
              </a:rPr>
              <a:t>, </a:t>
            </a:r>
            <a:r>
              <a:rPr lang="ro-RO" sz="1200" dirty="0" err="1" smtClean="0">
                <a:solidFill>
                  <a:prstClr val="black"/>
                </a:solidFill>
                <a:latin typeface="Trebuchet MS" panose="020B0603020202020204" pitchFamily="34" charset="0"/>
              </a:rPr>
              <a:t>considering</a:t>
            </a:r>
            <a:r>
              <a:rPr lang="ro-RO" sz="1200" dirty="0" smtClean="0">
                <a:solidFill>
                  <a:prstClr val="black"/>
                </a:solidFill>
                <a:latin typeface="Trebuchet MS" panose="020B0603020202020204" pitchFamily="34" charset="0"/>
              </a:rPr>
              <a:t> </a:t>
            </a:r>
            <a:r>
              <a:rPr lang="ro-RO" sz="1200" dirty="0" err="1" smtClean="0">
                <a:solidFill>
                  <a:prstClr val="black"/>
                </a:solidFill>
                <a:latin typeface="Trebuchet MS" panose="020B0603020202020204" pitchFamily="34" charset="0"/>
              </a:rPr>
              <a:t>all</a:t>
            </a:r>
            <a:r>
              <a:rPr lang="ro-RO" sz="1200" dirty="0" smtClean="0">
                <a:solidFill>
                  <a:prstClr val="black"/>
                </a:solidFill>
                <a:latin typeface="Trebuchet MS" panose="020B0603020202020204" pitchFamily="34" charset="0"/>
              </a:rPr>
              <a:t> </a:t>
            </a:r>
            <a:r>
              <a:rPr lang="ro-RO" sz="1200" dirty="0" err="1" smtClean="0">
                <a:solidFill>
                  <a:prstClr val="black"/>
                </a:solidFill>
                <a:latin typeface="Trebuchet MS" panose="020B0603020202020204" pitchFamily="34" charset="0"/>
              </a:rPr>
              <a:t>indicators</a:t>
            </a:r>
            <a:r>
              <a:rPr lang="ro-RO" sz="1200" dirty="0" smtClean="0">
                <a:solidFill>
                  <a:prstClr val="black"/>
                </a:solidFill>
                <a:latin typeface="Trebuchet MS" panose="020B0603020202020204" pitchFamily="34" charset="0"/>
              </a:rPr>
              <a:t>)</a:t>
            </a:r>
            <a:endParaRPr lang="en-US" sz="1200" dirty="0" smtClean="0">
              <a:solidFill>
                <a:prstClr val="black"/>
              </a:solidFill>
              <a:latin typeface="Trebuchet MS" panose="020B0603020202020204" pitchFamily="34" charset="0"/>
            </a:endParaRPr>
          </a:p>
          <a:p>
            <a:pPr lvl="0"/>
            <a:r>
              <a:rPr lang="ro-RO" sz="1200" dirty="0" smtClean="0">
                <a:solidFill>
                  <a:prstClr val="black"/>
                </a:solidFill>
                <a:latin typeface="Trebuchet MS" panose="020B0603020202020204" pitchFamily="34" charset="0"/>
              </a:rPr>
              <a:t> In case </a:t>
            </a:r>
            <a:r>
              <a:rPr lang="ro-RO" sz="1200" dirty="0" err="1" smtClean="0">
                <a:solidFill>
                  <a:prstClr val="black"/>
                </a:solidFill>
                <a:latin typeface="Trebuchet MS" panose="020B0603020202020204" pitchFamily="34" charset="0"/>
              </a:rPr>
              <a:t>the</a:t>
            </a:r>
            <a:r>
              <a:rPr lang="ro-RO" sz="1200" dirty="0" smtClean="0">
                <a:solidFill>
                  <a:prstClr val="black"/>
                </a:solidFill>
                <a:latin typeface="Trebuchet MS" panose="020B0603020202020204" pitchFamily="34" charset="0"/>
              </a:rPr>
              <a:t> </a:t>
            </a:r>
            <a:r>
              <a:rPr lang="ro-RO" sz="1200" dirty="0" err="1" smtClean="0">
                <a:solidFill>
                  <a:prstClr val="black"/>
                </a:solidFill>
                <a:latin typeface="Trebuchet MS" panose="020B0603020202020204" pitchFamily="34" charset="0"/>
              </a:rPr>
              <a:t>project</a:t>
            </a:r>
            <a:r>
              <a:rPr lang="ro-RO" sz="1200" dirty="0" smtClean="0">
                <a:solidFill>
                  <a:prstClr val="black"/>
                </a:solidFill>
                <a:latin typeface="Trebuchet MS" panose="020B0603020202020204" pitchFamily="34" charset="0"/>
              </a:rPr>
              <a:t> </a:t>
            </a:r>
            <a:r>
              <a:rPr lang="ro-RO" sz="1200" dirty="0" err="1" smtClean="0">
                <a:solidFill>
                  <a:prstClr val="black"/>
                </a:solidFill>
                <a:latin typeface="Trebuchet MS" panose="020B0603020202020204" pitchFamily="34" charset="0"/>
              </a:rPr>
              <a:t>did</a:t>
            </a:r>
            <a:r>
              <a:rPr lang="ro-RO" sz="1200" dirty="0" smtClean="0">
                <a:solidFill>
                  <a:prstClr val="black"/>
                </a:solidFill>
                <a:latin typeface="Trebuchet MS" panose="020B0603020202020204" pitchFamily="34" charset="0"/>
              </a:rPr>
              <a:t> </a:t>
            </a:r>
            <a:r>
              <a:rPr lang="ro-RO" sz="1200" dirty="0" err="1" smtClean="0">
                <a:solidFill>
                  <a:prstClr val="black"/>
                </a:solidFill>
                <a:latin typeface="Trebuchet MS" panose="020B0603020202020204" pitchFamily="34" charset="0"/>
              </a:rPr>
              <a:t>not</a:t>
            </a:r>
            <a:r>
              <a:rPr lang="ro-RO" sz="1200" dirty="0" smtClean="0">
                <a:solidFill>
                  <a:prstClr val="black"/>
                </a:solidFill>
                <a:latin typeface="Trebuchet MS" panose="020B0603020202020204" pitchFamily="34" charset="0"/>
              </a:rPr>
              <a:t> </a:t>
            </a:r>
            <a:r>
              <a:rPr lang="ro-RO" sz="1200" dirty="0" err="1" smtClean="0">
                <a:solidFill>
                  <a:prstClr val="black"/>
                </a:solidFill>
                <a:latin typeface="Trebuchet MS" panose="020B0603020202020204" pitchFamily="34" charset="0"/>
              </a:rPr>
              <a:t>contribute</a:t>
            </a:r>
            <a:r>
              <a:rPr lang="ro-RO" sz="1200" dirty="0" smtClean="0">
                <a:solidFill>
                  <a:prstClr val="black"/>
                </a:solidFill>
                <a:latin typeface="Trebuchet MS" panose="020B0603020202020204" pitchFamily="34" charset="0"/>
              </a:rPr>
              <a:t> </a:t>
            </a:r>
            <a:r>
              <a:rPr lang="ro-RO" sz="1200" dirty="0" err="1" smtClean="0">
                <a:solidFill>
                  <a:prstClr val="black"/>
                </a:solidFill>
                <a:latin typeface="Trebuchet MS" panose="020B0603020202020204" pitchFamily="34" charset="0"/>
              </a:rPr>
              <a:t>to</a:t>
            </a:r>
            <a:r>
              <a:rPr lang="ro-RO" sz="1200" dirty="0" smtClean="0">
                <a:solidFill>
                  <a:prstClr val="black"/>
                </a:solidFill>
                <a:latin typeface="Trebuchet MS" panose="020B0603020202020204" pitchFamily="34" charset="0"/>
              </a:rPr>
              <a:t> </a:t>
            </a:r>
            <a:r>
              <a:rPr lang="ro-RO" sz="1200" dirty="0" err="1" smtClean="0">
                <a:solidFill>
                  <a:prstClr val="black"/>
                </a:solidFill>
                <a:latin typeface="Trebuchet MS" panose="020B0603020202020204" pitchFamily="34" charset="0"/>
              </a:rPr>
              <a:t>the</a:t>
            </a:r>
            <a:r>
              <a:rPr lang="ro-RO" sz="1200" dirty="0" smtClean="0">
                <a:solidFill>
                  <a:prstClr val="black"/>
                </a:solidFill>
                <a:latin typeface="Trebuchet MS" panose="020B0603020202020204" pitchFamily="34" charset="0"/>
              </a:rPr>
              <a:t> </a:t>
            </a:r>
            <a:r>
              <a:rPr lang="ro-RO" sz="1200" dirty="0" err="1" smtClean="0">
                <a:solidFill>
                  <a:prstClr val="black"/>
                </a:solidFill>
                <a:latin typeface="Trebuchet MS" panose="020B0603020202020204" pitchFamily="34" charset="0"/>
              </a:rPr>
              <a:t>result</a:t>
            </a:r>
            <a:r>
              <a:rPr lang="ro-RO" sz="1200" dirty="0" smtClean="0">
                <a:solidFill>
                  <a:prstClr val="black"/>
                </a:solidFill>
                <a:latin typeface="Trebuchet MS" panose="020B0603020202020204" pitchFamily="34" charset="0"/>
              </a:rPr>
              <a:t> </a:t>
            </a:r>
            <a:r>
              <a:rPr lang="ro-RO" sz="1200" dirty="0" err="1" smtClean="0">
                <a:solidFill>
                  <a:prstClr val="black"/>
                </a:solidFill>
                <a:latin typeface="Trebuchet MS" panose="020B0603020202020204" pitchFamily="34" charset="0"/>
              </a:rPr>
              <a:t>indicators</a:t>
            </a:r>
            <a:r>
              <a:rPr lang="ro-RO" sz="1200" dirty="0" smtClean="0">
                <a:solidFill>
                  <a:prstClr val="black"/>
                </a:solidFill>
                <a:latin typeface="Trebuchet MS" panose="020B0603020202020204" pitchFamily="34" charset="0"/>
              </a:rPr>
              <a:t> (a non-</a:t>
            </a:r>
            <a:r>
              <a:rPr lang="ro-RO" sz="1200" dirty="0" err="1" smtClean="0">
                <a:solidFill>
                  <a:prstClr val="black"/>
                </a:solidFill>
                <a:latin typeface="Trebuchet MS" panose="020B0603020202020204" pitchFamily="34" charset="0"/>
              </a:rPr>
              <a:t>quantifiable</a:t>
            </a:r>
            <a:r>
              <a:rPr lang="ro-RO" sz="1200" dirty="0" smtClean="0">
                <a:solidFill>
                  <a:prstClr val="black"/>
                </a:solidFill>
                <a:latin typeface="Trebuchet MS" panose="020B0603020202020204" pitchFamily="34" charset="0"/>
              </a:rPr>
              <a:t> </a:t>
            </a:r>
            <a:r>
              <a:rPr lang="ro-RO" sz="1200" dirty="0" err="1" smtClean="0">
                <a:solidFill>
                  <a:prstClr val="black"/>
                </a:solidFill>
                <a:latin typeface="Trebuchet MS" panose="020B0603020202020204" pitchFamily="34" charset="0"/>
              </a:rPr>
              <a:t>one</a:t>
            </a:r>
            <a:r>
              <a:rPr lang="ro-RO" sz="1200" dirty="0" smtClean="0">
                <a:solidFill>
                  <a:prstClr val="black"/>
                </a:solidFill>
                <a:latin typeface="Trebuchet MS" panose="020B0603020202020204" pitchFamily="34" charset="0"/>
              </a:rPr>
              <a:t>) a 10% </a:t>
            </a:r>
            <a:r>
              <a:rPr lang="ro-RO" sz="1200" dirty="0" err="1" smtClean="0">
                <a:solidFill>
                  <a:prstClr val="black"/>
                </a:solidFill>
                <a:latin typeface="Trebuchet MS" panose="020B0603020202020204" pitchFamily="34" charset="0"/>
              </a:rPr>
              <a:t>decommitment</a:t>
            </a:r>
            <a:r>
              <a:rPr lang="ro-RO" sz="1200" dirty="0" smtClean="0">
                <a:solidFill>
                  <a:prstClr val="black"/>
                </a:solidFill>
                <a:latin typeface="Trebuchet MS" panose="020B0603020202020204" pitchFamily="34" charset="0"/>
              </a:rPr>
              <a:t> </a:t>
            </a:r>
            <a:r>
              <a:rPr lang="ro-RO" sz="1200" dirty="0" err="1" smtClean="0">
                <a:solidFill>
                  <a:prstClr val="black"/>
                </a:solidFill>
                <a:latin typeface="Trebuchet MS" panose="020B0603020202020204" pitchFamily="34" charset="0"/>
              </a:rPr>
              <a:t>will</a:t>
            </a:r>
            <a:r>
              <a:rPr lang="ro-RO" sz="1200" dirty="0" smtClean="0">
                <a:solidFill>
                  <a:prstClr val="black"/>
                </a:solidFill>
                <a:latin typeface="Trebuchet MS" panose="020B0603020202020204" pitchFamily="34" charset="0"/>
              </a:rPr>
              <a:t> </a:t>
            </a:r>
            <a:r>
              <a:rPr lang="ro-RO" sz="1200" dirty="0" err="1" smtClean="0">
                <a:solidFill>
                  <a:prstClr val="black"/>
                </a:solidFill>
                <a:latin typeface="Trebuchet MS" panose="020B0603020202020204" pitchFamily="34" charset="0"/>
              </a:rPr>
              <a:t>apply</a:t>
            </a:r>
            <a:r>
              <a:rPr lang="ro-RO" sz="1200" dirty="0" smtClean="0">
                <a:solidFill>
                  <a:prstClr val="black"/>
                </a:solidFill>
                <a:latin typeface="Trebuchet MS" panose="020B0603020202020204" pitchFamily="34" charset="0"/>
              </a:rPr>
              <a:t> </a:t>
            </a:r>
            <a:r>
              <a:rPr lang="ro-RO" sz="1200" dirty="0" err="1" smtClean="0">
                <a:solidFill>
                  <a:prstClr val="black"/>
                </a:solidFill>
                <a:latin typeface="Trebuchet MS" panose="020B0603020202020204" pitchFamily="34" charset="0"/>
              </a:rPr>
              <a:t>to</a:t>
            </a:r>
            <a:r>
              <a:rPr lang="ro-RO" sz="1200" dirty="0" smtClean="0">
                <a:solidFill>
                  <a:prstClr val="black"/>
                </a:solidFill>
                <a:latin typeface="Trebuchet MS" panose="020B0603020202020204" pitchFamily="34" charset="0"/>
              </a:rPr>
              <a:t> </a:t>
            </a:r>
            <a:r>
              <a:rPr lang="ro-RO" sz="1200" dirty="0" err="1" smtClean="0">
                <a:solidFill>
                  <a:prstClr val="black"/>
                </a:solidFill>
                <a:latin typeface="Trebuchet MS" panose="020B0603020202020204" pitchFamily="34" charset="0"/>
              </a:rPr>
              <a:t>the</a:t>
            </a:r>
            <a:r>
              <a:rPr lang="ro-RO" sz="1200" dirty="0" smtClean="0">
                <a:solidFill>
                  <a:prstClr val="black"/>
                </a:solidFill>
                <a:latin typeface="Trebuchet MS" panose="020B0603020202020204" pitchFamily="34" charset="0"/>
              </a:rPr>
              <a:t> budget of </a:t>
            </a:r>
            <a:r>
              <a:rPr lang="ro-RO" sz="1200" dirty="0" err="1" smtClean="0">
                <a:solidFill>
                  <a:prstClr val="black"/>
                </a:solidFill>
                <a:latin typeface="Trebuchet MS" panose="020B0603020202020204" pitchFamily="34" charset="0"/>
              </a:rPr>
              <a:t>the</a:t>
            </a:r>
            <a:r>
              <a:rPr lang="ro-RO" sz="1200" dirty="0" smtClean="0">
                <a:solidFill>
                  <a:prstClr val="black"/>
                </a:solidFill>
                <a:latin typeface="Trebuchet MS" panose="020B0603020202020204" pitchFamily="34" charset="0"/>
              </a:rPr>
              <a:t> </a:t>
            </a:r>
            <a:r>
              <a:rPr lang="ro-RO" sz="1200" dirty="0" err="1" smtClean="0">
                <a:solidFill>
                  <a:prstClr val="black"/>
                </a:solidFill>
                <a:latin typeface="Trebuchet MS" panose="020B0603020202020204" pitchFamily="34" charset="0"/>
              </a:rPr>
              <a:t>beneficiaries</a:t>
            </a:r>
            <a:r>
              <a:rPr lang="ro-RO" sz="1200" dirty="0" smtClean="0">
                <a:solidFill>
                  <a:prstClr val="black"/>
                </a:solidFill>
                <a:latin typeface="Trebuchet MS" panose="020B0603020202020204" pitchFamily="34" charset="0"/>
              </a:rPr>
              <a:t>.</a:t>
            </a:r>
            <a:endParaRPr lang="en-US" sz="1200" dirty="0" smtClean="0">
              <a:solidFill>
                <a:prstClr val="black"/>
              </a:solidFill>
              <a:latin typeface="Trebuchet MS" panose="020B0603020202020204" pitchFamily="34" charset="0"/>
            </a:endParaRPr>
          </a:p>
          <a:p>
            <a:pPr lvl="0"/>
            <a:endParaRPr lang="en-US" sz="400" dirty="0" smtClean="0">
              <a:solidFill>
                <a:prstClr val="black"/>
              </a:solidFill>
              <a:latin typeface="Trebuchet MS" panose="020B0603020202020204" pitchFamily="34" charset="0"/>
            </a:endParaRPr>
          </a:p>
          <a:p>
            <a:pPr marL="0" lvl="0" indent="0" algn="just">
              <a:buNone/>
            </a:pPr>
            <a:r>
              <a:rPr lang="en-US" sz="1200" dirty="0" smtClean="0">
                <a:solidFill>
                  <a:srgbClr val="00B050"/>
                </a:solidFill>
                <a:latin typeface="Trebuchet MS" panose="020B0603020202020204" pitchFamily="34" charset="0"/>
              </a:rPr>
              <a:t>The moment when the abovementioned is judged is represented by the deadline of achieving the indicators, as mentioned in the Application Form / the deadlines mentioned in the European Commission guidance for closure (not published yet for the current period). </a:t>
            </a:r>
          </a:p>
          <a:p>
            <a:pPr marL="0" lvl="0" indent="0" algn="just">
              <a:buNone/>
            </a:pPr>
            <a:endParaRPr lang="en-US" sz="1200" dirty="0" smtClean="0">
              <a:solidFill>
                <a:srgbClr val="00B050"/>
              </a:solidFill>
              <a:latin typeface="Trebuchet MS" panose="020B0603020202020204" pitchFamily="34" charset="0"/>
            </a:endParaRPr>
          </a:p>
          <a:p>
            <a:pPr marL="0" lvl="0" indent="0" algn="just">
              <a:buNone/>
            </a:pPr>
            <a:r>
              <a:rPr lang="en-US" sz="1200" dirty="0" smtClean="0">
                <a:solidFill>
                  <a:srgbClr val="00B050"/>
                </a:solidFill>
                <a:latin typeface="Trebuchet MS" panose="020B0603020202020204" pitchFamily="34" charset="0"/>
              </a:rPr>
              <a:t>If not explicitly mentioned within the AF, final date of the implementation period will be considered deadline for the realization of the outputs and results.</a:t>
            </a:r>
          </a:p>
          <a:p>
            <a:pPr marL="0" lvl="0" indent="0">
              <a:buNone/>
            </a:pPr>
            <a:endParaRPr lang="en-US" sz="1200" dirty="0" smtClean="0">
              <a:solidFill>
                <a:srgbClr val="00B050"/>
              </a:solidFill>
              <a:latin typeface="Trebuchet MS" panose="020B0603020202020204" pitchFamily="34" charset="0"/>
            </a:endParaRPr>
          </a:p>
          <a:p>
            <a:pPr marL="0" lvl="0" indent="0" algn="just">
              <a:buNone/>
            </a:pPr>
            <a:r>
              <a:rPr lang="en-US" sz="1200" dirty="0" smtClean="0">
                <a:solidFill>
                  <a:srgbClr val="00B050"/>
                </a:solidFill>
                <a:latin typeface="Trebuchet MS" panose="020B0603020202020204" pitchFamily="34" charset="0"/>
              </a:rPr>
              <a:t>The target values are those established within the approved application form. Recommendations are being made to double-check the application form for any errors or miscorrelation between the activities and the proposed targets of the activities.</a:t>
            </a:r>
          </a:p>
          <a:p>
            <a:endParaRPr lang="en-US" dirty="0">
              <a:solidFill>
                <a:srgbClr val="00B050"/>
              </a:solidFill>
            </a:endParaRPr>
          </a:p>
        </p:txBody>
      </p:sp>
    </p:spTree>
    <p:extLst>
      <p:ext uri="{BB962C8B-B14F-4D97-AF65-F5344CB8AC3E}">
        <p14:creationId xmlns:p14="http://schemas.microsoft.com/office/powerpoint/2010/main" val="62969037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pPr marL="0" lvl="0" indent="0" algn="just">
              <a:buNone/>
            </a:pPr>
            <a:endParaRPr lang="en-US" sz="400" dirty="0" smtClean="0">
              <a:solidFill>
                <a:prstClr val="black"/>
              </a:solidFill>
              <a:latin typeface="Trebuchet MS" panose="020B0603020202020204" pitchFamily="34" charset="0"/>
            </a:endParaRPr>
          </a:p>
          <a:p>
            <a:pPr lvl="0"/>
            <a:r>
              <a:rPr lang="ro-RO" sz="1200" dirty="0" smtClean="0">
                <a:solidFill>
                  <a:prstClr val="black"/>
                </a:solidFill>
                <a:latin typeface="Trebuchet MS" panose="020B0603020202020204" pitchFamily="34" charset="0"/>
              </a:rPr>
              <a:t>10% </a:t>
            </a:r>
            <a:r>
              <a:rPr lang="ro-RO" sz="1200" dirty="0" err="1" smtClean="0">
                <a:solidFill>
                  <a:prstClr val="black"/>
                </a:solidFill>
                <a:latin typeface="Trebuchet MS" panose="020B0603020202020204" pitchFamily="34" charset="0"/>
              </a:rPr>
              <a:t>decommitment</a:t>
            </a:r>
            <a:r>
              <a:rPr lang="ro-RO" sz="1200" dirty="0" smtClean="0">
                <a:solidFill>
                  <a:prstClr val="black"/>
                </a:solidFill>
                <a:latin typeface="Trebuchet MS" panose="020B0603020202020204" pitchFamily="34" charset="0"/>
              </a:rPr>
              <a:t> </a:t>
            </a:r>
            <a:r>
              <a:rPr lang="ro-RO" sz="1200" dirty="0" err="1" smtClean="0">
                <a:solidFill>
                  <a:prstClr val="black"/>
                </a:solidFill>
                <a:latin typeface="Trebuchet MS" panose="020B0603020202020204" pitchFamily="34" charset="0"/>
              </a:rPr>
              <a:t>will</a:t>
            </a:r>
            <a:r>
              <a:rPr lang="ro-RO" sz="1200" dirty="0" smtClean="0">
                <a:solidFill>
                  <a:prstClr val="black"/>
                </a:solidFill>
                <a:latin typeface="Trebuchet MS" panose="020B0603020202020204" pitchFamily="34" charset="0"/>
              </a:rPr>
              <a:t> </a:t>
            </a:r>
            <a:r>
              <a:rPr lang="ro-RO" sz="1200" dirty="0" err="1" smtClean="0">
                <a:solidFill>
                  <a:prstClr val="black"/>
                </a:solidFill>
                <a:latin typeface="Trebuchet MS" panose="020B0603020202020204" pitchFamily="34" charset="0"/>
              </a:rPr>
              <a:t>apply</a:t>
            </a:r>
            <a:r>
              <a:rPr lang="ro-RO" sz="1200" dirty="0" smtClean="0">
                <a:solidFill>
                  <a:prstClr val="black"/>
                </a:solidFill>
                <a:latin typeface="Trebuchet MS" panose="020B0603020202020204" pitchFamily="34" charset="0"/>
              </a:rPr>
              <a:t> </a:t>
            </a:r>
            <a:r>
              <a:rPr lang="ro-RO" sz="1200" dirty="0" err="1" smtClean="0">
                <a:solidFill>
                  <a:prstClr val="black"/>
                </a:solidFill>
                <a:latin typeface="Trebuchet MS" panose="020B0603020202020204" pitchFamily="34" charset="0"/>
              </a:rPr>
              <a:t>to</a:t>
            </a:r>
            <a:r>
              <a:rPr lang="ro-RO" sz="1200" dirty="0" smtClean="0">
                <a:solidFill>
                  <a:prstClr val="black"/>
                </a:solidFill>
                <a:latin typeface="Trebuchet MS" panose="020B0603020202020204" pitchFamily="34" charset="0"/>
              </a:rPr>
              <a:t> </a:t>
            </a:r>
            <a:r>
              <a:rPr lang="ro-RO" sz="1200" dirty="0" err="1" smtClean="0">
                <a:solidFill>
                  <a:prstClr val="black"/>
                </a:solidFill>
                <a:latin typeface="Trebuchet MS" panose="020B0603020202020204" pitchFamily="34" charset="0"/>
              </a:rPr>
              <a:t>the</a:t>
            </a:r>
            <a:r>
              <a:rPr lang="ro-RO" sz="1200" dirty="0" smtClean="0">
                <a:solidFill>
                  <a:prstClr val="black"/>
                </a:solidFill>
                <a:latin typeface="Trebuchet MS" panose="020B0603020202020204" pitchFamily="34" charset="0"/>
              </a:rPr>
              <a:t> budget of </a:t>
            </a:r>
            <a:r>
              <a:rPr lang="ro-RO" sz="1200" dirty="0" err="1" smtClean="0">
                <a:solidFill>
                  <a:prstClr val="black"/>
                </a:solidFill>
                <a:latin typeface="Trebuchet MS" panose="020B0603020202020204" pitchFamily="34" charset="0"/>
              </a:rPr>
              <a:t>the</a:t>
            </a:r>
            <a:r>
              <a:rPr lang="ro-RO" sz="1200" dirty="0" smtClean="0">
                <a:solidFill>
                  <a:prstClr val="black"/>
                </a:solidFill>
                <a:latin typeface="Trebuchet MS" panose="020B0603020202020204" pitchFamily="34" charset="0"/>
              </a:rPr>
              <a:t> </a:t>
            </a:r>
            <a:r>
              <a:rPr lang="ro-RO" sz="1200" dirty="0" err="1" smtClean="0">
                <a:solidFill>
                  <a:prstClr val="black"/>
                </a:solidFill>
                <a:latin typeface="Trebuchet MS" panose="020B0603020202020204" pitchFamily="34" charset="0"/>
              </a:rPr>
              <a:t>beneficiaries</a:t>
            </a:r>
            <a:r>
              <a:rPr lang="ro-RO" sz="1200" dirty="0" smtClean="0">
                <a:solidFill>
                  <a:prstClr val="black"/>
                </a:solidFill>
                <a:latin typeface="Trebuchet MS" panose="020B0603020202020204" pitchFamily="34" charset="0"/>
              </a:rPr>
              <a:t> in case </a:t>
            </a:r>
            <a:r>
              <a:rPr lang="ro-RO" sz="1200" dirty="0" err="1" smtClean="0">
                <a:solidFill>
                  <a:prstClr val="black"/>
                </a:solidFill>
                <a:latin typeface="Trebuchet MS" panose="020B0603020202020204" pitchFamily="34" charset="0"/>
              </a:rPr>
              <a:t>the</a:t>
            </a:r>
            <a:r>
              <a:rPr lang="ro-RO" sz="1200" dirty="0" smtClean="0">
                <a:solidFill>
                  <a:prstClr val="black"/>
                </a:solidFill>
                <a:latin typeface="Trebuchet MS" panose="020B0603020202020204" pitchFamily="34" charset="0"/>
              </a:rPr>
              <a:t> </a:t>
            </a:r>
            <a:r>
              <a:rPr lang="ro-RO" sz="1200" dirty="0" err="1" smtClean="0">
                <a:solidFill>
                  <a:prstClr val="black"/>
                </a:solidFill>
                <a:latin typeface="Trebuchet MS" panose="020B0603020202020204" pitchFamily="34" charset="0"/>
              </a:rPr>
              <a:t>project</a:t>
            </a:r>
            <a:r>
              <a:rPr lang="ro-RO" sz="1200" dirty="0" smtClean="0">
                <a:solidFill>
                  <a:prstClr val="black"/>
                </a:solidFill>
                <a:latin typeface="Trebuchet MS" panose="020B0603020202020204" pitchFamily="34" charset="0"/>
              </a:rPr>
              <a:t> </a:t>
            </a:r>
            <a:r>
              <a:rPr lang="ro-RO" sz="1200" dirty="0" err="1" smtClean="0">
                <a:solidFill>
                  <a:prstClr val="black"/>
                </a:solidFill>
                <a:latin typeface="Trebuchet MS" panose="020B0603020202020204" pitchFamily="34" charset="0"/>
              </a:rPr>
              <a:t>indicators</a:t>
            </a:r>
            <a:r>
              <a:rPr lang="ro-RO" sz="1200" dirty="0" smtClean="0">
                <a:solidFill>
                  <a:prstClr val="black"/>
                </a:solidFill>
                <a:latin typeface="Trebuchet MS" panose="020B0603020202020204" pitchFamily="34" charset="0"/>
              </a:rPr>
              <a:t> </a:t>
            </a:r>
            <a:r>
              <a:rPr lang="ro-RO" sz="1200" dirty="0" err="1" smtClean="0">
                <a:solidFill>
                  <a:prstClr val="black"/>
                </a:solidFill>
                <a:latin typeface="Trebuchet MS" panose="020B0603020202020204" pitchFamily="34" charset="0"/>
              </a:rPr>
              <a:t>were</a:t>
            </a:r>
            <a:r>
              <a:rPr lang="ro-RO" sz="1200" dirty="0" smtClean="0">
                <a:solidFill>
                  <a:prstClr val="black"/>
                </a:solidFill>
                <a:latin typeface="Trebuchet MS" panose="020B0603020202020204" pitchFamily="34" charset="0"/>
              </a:rPr>
              <a:t> </a:t>
            </a:r>
            <a:r>
              <a:rPr lang="ro-RO" sz="1200" dirty="0" err="1" smtClean="0">
                <a:solidFill>
                  <a:prstClr val="black"/>
                </a:solidFill>
                <a:latin typeface="Trebuchet MS" panose="020B0603020202020204" pitchFamily="34" charset="0"/>
              </a:rPr>
              <a:t>reached</a:t>
            </a:r>
            <a:r>
              <a:rPr lang="ro-RO" sz="1200" dirty="0" smtClean="0">
                <a:solidFill>
                  <a:prstClr val="black"/>
                </a:solidFill>
                <a:latin typeface="Trebuchet MS" panose="020B0603020202020204" pitchFamily="34" charset="0"/>
              </a:rPr>
              <a:t> </a:t>
            </a:r>
            <a:r>
              <a:rPr lang="ro-RO" sz="1200" dirty="0" err="1" smtClean="0">
                <a:solidFill>
                  <a:prstClr val="black"/>
                </a:solidFill>
                <a:latin typeface="Trebuchet MS" panose="020B0603020202020204" pitchFamily="34" charset="0"/>
              </a:rPr>
              <a:t>lower</a:t>
            </a:r>
            <a:r>
              <a:rPr lang="ro-RO" sz="1200" dirty="0" smtClean="0">
                <a:solidFill>
                  <a:prstClr val="black"/>
                </a:solidFill>
                <a:latin typeface="Trebuchet MS" panose="020B0603020202020204" pitchFamily="34" charset="0"/>
              </a:rPr>
              <a:t> </a:t>
            </a:r>
            <a:r>
              <a:rPr lang="ro-RO" sz="1200" dirty="0" err="1" smtClean="0">
                <a:solidFill>
                  <a:prstClr val="black"/>
                </a:solidFill>
                <a:latin typeface="Trebuchet MS" panose="020B0603020202020204" pitchFamily="34" charset="0"/>
              </a:rPr>
              <a:t>than</a:t>
            </a:r>
            <a:r>
              <a:rPr lang="ro-RO" sz="1200" dirty="0" smtClean="0">
                <a:solidFill>
                  <a:prstClr val="black"/>
                </a:solidFill>
                <a:latin typeface="Trebuchet MS" panose="020B0603020202020204" pitchFamily="34" charset="0"/>
              </a:rPr>
              <a:t> 75% of </a:t>
            </a:r>
            <a:r>
              <a:rPr lang="ro-RO" sz="1200" dirty="0" err="1" smtClean="0">
                <a:solidFill>
                  <a:prstClr val="black"/>
                </a:solidFill>
                <a:latin typeface="Trebuchet MS" panose="020B0603020202020204" pitchFamily="34" charset="0"/>
              </a:rPr>
              <a:t>the</a:t>
            </a:r>
            <a:r>
              <a:rPr lang="ro-RO" sz="1200" dirty="0" smtClean="0">
                <a:solidFill>
                  <a:prstClr val="black"/>
                </a:solidFill>
                <a:latin typeface="Trebuchet MS" panose="020B0603020202020204" pitchFamily="34" charset="0"/>
              </a:rPr>
              <a:t> </a:t>
            </a:r>
            <a:r>
              <a:rPr lang="ro-RO" sz="1200" dirty="0" err="1" smtClean="0">
                <a:solidFill>
                  <a:prstClr val="black"/>
                </a:solidFill>
                <a:latin typeface="Trebuchet MS" panose="020B0603020202020204" pitchFamily="34" charset="0"/>
              </a:rPr>
              <a:t>initial</a:t>
            </a:r>
            <a:r>
              <a:rPr lang="ro-RO" sz="1200" dirty="0" smtClean="0">
                <a:solidFill>
                  <a:prstClr val="black"/>
                </a:solidFill>
                <a:latin typeface="Trebuchet MS" panose="020B0603020202020204" pitchFamily="34" charset="0"/>
              </a:rPr>
              <a:t> </a:t>
            </a:r>
            <a:r>
              <a:rPr lang="ro-RO" sz="1200" dirty="0" err="1" smtClean="0">
                <a:solidFill>
                  <a:prstClr val="black"/>
                </a:solidFill>
                <a:latin typeface="Trebuchet MS" panose="020B0603020202020204" pitchFamily="34" charset="0"/>
              </a:rPr>
              <a:t>project</a:t>
            </a:r>
            <a:r>
              <a:rPr lang="ro-RO" sz="1200" dirty="0" smtClean="0">
                <a:solidFill>
                  <a:prstClr val="black"/>
                </a:solidFill>
                <a:latin typeface="Trebuchet MS" panose="020B0603020202020204" pitchFamily="34" charset="0"/>
              </a:rPr>
              <a:t> </a:t>
            </a:r>
            <a:r>
              <a:rPr lang="ro-RO" sz="1200" dirty="0" err="1" smtClean="0">
                <a:solidFill>
                  <a:prstClr val="black"/>
                </a:solidFill>
                <a:latin typeface="Trebuchet MS" panose="020B0603020202020204" pitchFamily="34" charset="0"/>
              </a:rPr>
              <a:t>indicators</a:t>
            </a:r>
            <a:r>
              <a:rPr lang="ro-RO" sz="1200" dirty="0" smtClean="0">
                <a:solidFill>
                  <a:prstClr val="black"/>
                </a:solidFill>
                <a:latin typeface="Trebuchet MS" panose="020B0603020202020204" pitchFamily="34" charset="0"/>
              </a:rPr>
              <a:t> (</a:t>
            </a:r>
            <a:r>
              <a:rPr lang="ro-RO" sz="1200" dirty="0" err="1" smtClean="0">
                <a:solidFill>
                  <a:prstClr val="black"/>
                </a:solidFill>
                <a:latin typeface="Trebuchet MS" panose="020B0603020202020204" pitchFamily="34" charset="0"/>
              </a:rPr>
              <a:t>average</a:t>
            </a:r>
            <a:r>
              <a:rPr lang="ro-RO" sz="1200" dirty="0" smtClean="0">
                <a:solidFill>
                  <a:prstClr val="black"/>
                </a:solidFill>
                <a:latin typeface="Trebuchet MS" panose="020B0603020202020204" pitchFamily="34" charset="0"/>
              </a:rPr>
              <a:t> at </a:t>
            </a:r>
            <a:r>
              <a:rPr lang="ro-RO" sz="1200" dirty="0" err="1" smtClean="0">
                <a:solidFill>
                  <a:prstClr val="black"/>
                </a:solidFill>
                <a:latin typeface="Trebuchet MS" panose="020B0603020202020204" pitchFamily="34" charset="0"/>
              </a:rPr>
              <a:t>project</a:t>
            </a:r>
            <a:r>
              <a:rPr lang="ro-RO" sz="1200" dirty="0" smtClean="0">
                <a:solidFill>
                  <a:prstClr val="black"/>
                </a:solidFill>
                <a:latin typeface="Trebuchet MS" panose="020B0603020202020204" pitchFamily="34" charset="0"/>
              </a:rPr>
              <a:t> </a:t>
            </a:r>
            <a:r>
              <a:rPr lang="ro-RO" sz="1200" dirty="0" err="1" smtClean="0">
                <a:solidFill>
                  <a:prstClr val="black"/>
                </a:solidFill>
                <a:latin typeface="Trebuchet MS" panose="020B0603020202020204" pitchFamily="34" charset="0"/>
              </a:rPr>
              <a:t>level</a:t>
            </a:r>
            <a:r>
              <a:rPr lang="ro-RO" sz="1200" dirty="0" smtClean="0">
                <a:solidFill>
                  <a:prstClr val="black"/>
                </a:solidFill>
                <a:latin typeface="Trebuchet MS" panose="020B0603020202020204" pitchFamily="34" charset="0"/>
              </a:rPr>
              <a:t> </a:t>
            </a:r>
            <a:r>
              <a:rPr lang="ro-RO" sz="1200" dirty="0" err="1" smtClean="0">
                <a:solidFill>
                  <a:prstClr val="black"/>
                </a:solidFill>
                <a:latin typeface="Trebuchet MS" panose="020B0603020202020204" pitchFamily="34" charset="0"/>
              </a:rPr>
              <a:t>considering</a:t>
            </a:r>
            <a:r>
              <a:rPr lang="ro-RO" sz="1200" dirty="0" smtClean="0">
                <a:solidFill>
                  <a:prstClr val="black"/>
                </a:solidFill>
                <a:latin typeface="Trebuchet MS" panose="020B0603020202020204" pitchFamily="34" charset="0"/>
              </a:rPr>
              <a:t> </a:t>
            </a:r>
            <a:r>
              <a:rPr lang="ro-RO" sz="1200" dirty="0" err="1" smtClean="0">
                <a:solidFill>
                  <a:prstClr val="black"/>
                </a:solidFill>
                <a:latin typeface="Trebuchet MS" panose="020B0603020202020204" pitchFamily="34" charset="0"/>
              </a:rPr>
              <a:t>all</a:t>
            </a:r>
            <a:r>
              <a:rPr lang="ro-RO" sz="1200" dirty="0" smtClean="0">
                <a:solidFill>
                  <a:prstClr val="black"/>
                </a:solidFill>
                <a:latin typeface="Trebuchet MS" panose="020B0603020202020204" pitchFamily="34" charset="0"/>
              </a:rPr>
              <a:t> </a:t>
            </a:r>
            <a:r>
              <a:rPr lang="ro-RO" sz="1200" dirty="0" err="1" smtClean="0">
                <a:solidFill>
                  <a:prstClr val="black"/>
                </a:solidFill>
                <a:latin typeface="Trebuchet MS" panose="020B0603020202020204" pitchFamily="34" charset="0"/>
              </a:rPr>
              <a:t>indicators</a:t>
            </a:r>
            <a:r>
              <a:rPr lang="ro-RO" sz="1200" dirty="0" smtClean="0">
                <a:solidFill>
                  <a:prstClr val="black"/>
                </a:solidFill>
                <a:latin typeface="Trebuchet MS" panose="020B0603020202020204" pitchFamily="34" charset="0"/>
              </a:rPr>
              <a:t>)</a:t>
            </a:r>
            <a:endParaRPr lang="en-US" sz="1200" dirty="0" smtClean="0">
              <a:solidFill>
                <a:prstClr val="black"/>
              </a:solidFill>
              <a:latin typeface="Trebuchet MS" panose="020B0603020202020204" pitchFamily="34" charset="0"/>
            </a:endParaRPr>
          </a:p>
          <a:p>
            <a:pPr lvl="0"/>
            <a:r>
              <a:rPr lang="ro-RO" sz="1200" dirty="0" smtClean="0">
                <a:solidFill>
                  <a:prstClr val="black"/>
                </a:solidFill>
                <a:latin typeface="Trebuchet MS" panose="020B0603020202020204" pitchFamily="34" charset="0"/>
              </a:rPr>
              <a:t>25% </a:t>
            </a:r>
            <a:r>
              <a:rPr lang="ro-RO" sz="1200" dirty="0" err="1" smtClean="0">
                <a:solidFill>
                  <a:prstClr val="black"/>
                </a:solidFill>
                <a:latin typeface="Trebuchet MS" panose="020B0603020202020204" pitchFamily="34" charset="0"/>
              </a:rPr>
              <a:t>decommitment</a:t>
            </a:r>
            <a:r>
              <a:rPr lang="ro-RO" sz="1200" dirty="0" smtClean="0">
                <a:solidFill>
                  <a:prstClr val="black"/>
                </a:solidFill>
                <a:latin typeface="Trebuchet MS" panose="020B0603020202020204" pitchFamily="34" charset="0"/>
              </a:rPr>
              <a:t> </a:t>
            </a:r>
            <a:r>
              <a:rPr lang="ro-RO" sz="1200" dirty="0" err="1" smtClean="0">
                <a:solidFill>
                  <a:prstClr val="black"/>
                </a:solidFill>
                <a:latin typeface="Trebuchet MS" panose="020B0603020202020204" pitchFamily="34" charset="0"/>
              </a:rPr>
              <a:t>will</a:t>
            </a:r>
            <a:r>
              <a:rPr lang="ro-RO" sz="1200" dirty="0" smtClean="0">
                <a:solidFill>
                  <a:prstClr val="black"/>
                </a:solidFill>
                <a:latin typeface="Trebuchet MS" panose="020B0603020202020204" pitchFamily="34" charset="0"/>
              </a:rPr>
              <a:t> </a:t>
            </a:r>
            <a:r>
              <a:rPr lang="ro-RO" sz="1200" dirty="0" err="1" smtClean="0">
                <a:solidFill>
                  <a:prstClr val="black"/>
                </a:solidFill>
                <a:latin typeface="Trebuchet MS" panose="020B0603020202020204" pitchFamily="34" charset="0"/>
              </a:rPr>
              <a:t>apply</a:t>
            </a:r>
            <a:r>
              <a:rPr lang="ro-RO" sz="1200" dirty="0" smtClean="0">
                <a:solidFill>
                  <a:prstClr val="black"/>
                </a:solidFill>
                <a:latin typeface="Trebuchet MS" panose="020B0603020202020204" pitchFamily="34" charset="0"/>
              </a:rPr>
              <a:t> </a:t>
            </a:r>
            <a:r>
              <a:rPr lang="ro-RO" sz="1200" dirty="0" err="1" smtClean="0">
                <a:solidFill>
                  <a:prstClr val="black"/>
                </a:solidFill>
                <a:latin typeface="Trebuchet MS" panose="020B0603020202020204" pitchFamily="34" charset="0"/>
              </a:rPr>
              <a:t>to</a:t>
            </a:r>
            <a:r>
              <a:rPr lang="ro-RO" sz="1200" dirty="0" smtClean="0">
                <a:solidFill>
                  <a:prstClr val="black"/>
                </a:solidFill>
                <a:latin typeface="Trebuchet MS" panose="020B0603020202020204" pitchFamily="34" charset="0"/>
              </a:rPr>
              <a:t> </a:t>
            </a:r>
            <a:r>
              <a:rPr lang="ro-RO" sz="1200" dirty="0" err="1" smtClean="0">
                <a:solidFill>
                  <a:prstClr val="black"/>
                </a:solidFill>
                <a:latin typeface="Trebuchet MS" panose="020B0603020202020204" pitchFamily="34" charset="0"/>
              </a:rPr>
              <a:t>the</a:t>
            </a:r>
            <a:r>
              <a:rPr lang="ro-RO" sz="1200" dirty="0" smtClean="0">
                <a:solidFill>
                  <a:prstClr val="black"/>
                </a:solidFill>
                <a:latin typeface="Trebuchet MS" panose="020B0603020202020204" pitchFamily="34" charset="0"/>
              </a:rPr>
              <a:t> budget of </a:t>
            </a:r>
            <a:r>
              <a:rPr lang="ro-RO" sz="1200" dirty="0" err="1" smtClean="0">
                <a:solidFill>
                  <a:prstClr val="black"/>
                </a:solidFill>
                <a:latin typeface="Trebuchet MS" panose="020B0603020202020204" pitchFamily="34" charset="0"/>
              </a:rPr>
              <a:t>the</a:t>
            </a:r>
            <a:r>
              <a:rPr lang="ro-RO" sz="1200" dirty="0" smtClean="0">
                <a:solidFill>
                  <a:prstClr val="black"/>
                </a:solidFill>
                <a:latin typeface="Trebuchet MS" panose="020B0603020202020204" pitchFamily="34" charset="0"/>
              </a:rPr>
              <a:t> </a:t>
            </a:r>
            <a:r>
              <a:rPr lang="ro-RO" sz="1200" dirty="0" err="1" smtClean="0">
                <a:solidFill>
                  <a:prstClr val="black"/>
                </a:solidFill>
                <a:latin typeface="Trebuchet MS" panose="020B0603020202020204" pitchFamily="34" charset="0"/>
              </a:rPr>
              <a:t>beneficiaries</a:t>
            </a:r>
            <a:r>
              <a:rPr lang="ro-RO" sz="1200" dirty="0" smtClean="0">
                <a:solidFill>
                  <a:prstClr val="black"/>
                </a:solidFill>
                <a:latin typeface="Trebuchet MS" panose="020B0603020202020204" pitchFamily="34" charset="0"/>
              </a:rPr>
              <a:t> in case </a:t>
            </a:r>
            <a:r>
              <a:rPr lang="ro-RO" sz="1200" dirty="0" err="1" smtClean="0">
                <a:solidFill>
                  <a:prstClr val="black"/>
                </a:solidFill>
                <a:latin typeface="Trebuchet MS" panose="020B0603020202020204" pitchFamily="34" charset="0"/>
              </a:rPr>
              <a:t>the</a:t>
            </a:r>
            <a:r>
              <a:rPr lang="ro-RO" sz="1200" dirty="0" smtClean="0">
                <a:solidFill>
                  <a:prstClr val="black"/>
                </a:solidFill>
                <a:latin typeface="Trebuchet MS" panose="020B0603020202020204" pitchFamily="34" charset="0"/>
              </a:rPr>
              <a:t> </a:t>
            </a:r>
            <a:r>
              <a:rPr lang="ro-RO" sz="1200" dirty="0" err="1" smtClean="0">
                <a:solidFill>
                  <a:prstClr val="black"/>
                </a:solidFill>
                <a:latin typeface="Trebuchet MS" panose="020B0603020202020204" pitchFamily="34" charset="0"/>
              </a:rPr>
              <a:t>project</a:t>
            </a:r>
            <a:r>
              <a:rPr lang="ro-RO" sz="1200" dirty="0" smtClean="0">
                <a:solidFill>
                  <a:prstClr val="black"/>
                </a:solidFill>
                <a:latin typeface="Trebuchet MS" panose="020B0603020202020204" pitchFamily="34" charset="0"/>
              </a:rPr>
              <a:t> </a:t>
            </a:r>
            <a:r>
              <a:rPr lang="ro-RO" sz="1200" dirty="0" err="1" smtClean="0">
                <a:solidFill>
                  <a:prstClr val="black"/>
                </a:solidFill>
                <a:latin typeface="Trebuchet MS" panose="020B0603020202020204" pitchFamily="34" charset="0"/>
              </a:rPr>
              <a:t>indicators</a:t>
            </a:r>
            <a:r>
              <a:rPr lang="ro-RO" sz="1200" dirty="0" smtClean="0">
                <a:solidFill>
                  <a:prstClr val="black"/>
                </a:solidFill>
                <a:latin typeface="Trebuchet MS" panose="020B0603020202020204" pitchFamily="34" charset="0"/>
              </a:rPr>
              <a:t> </a:t>
            </a:r>
            <a:r>
              <a:rPr lang="ro-RO" sz="1200" dirty="0" err="1" smtClean="0">
                <a:solidFill>
                  <a:prstClr val="black"/>
                </a:solidFill>
                <a:latin typeface="Trebuchet MS" panose="020B0603020202020204" pitchFamily="34" charset="0"/>
              </a:rPr>
              <a:t>were</a:t>
            </a:r>
            <a:r>
              <a:rPr lang="ro-RO" sz="1200" dirty="0" smtClean="0">
                <a:solidFill>
                  <a:prstClr val="black"/>
                </a:solidFill>
                <a:latin typeface="Trebuchet MS" panose="020B0603020202020204" pitchFamily="34" charset="0"/>
              </a:rPr>
              <a:t> </a:t>
            </a:r>
            <a:r>
              <a:rPr lang="ro-RO" sz="1200" dirty="0" err="1" smtClean="0">
                <a:solidFill>
                  <a:prstClr val="black"/>
                </a:solidFill>
                <a:latin typeface="Trebuchet MS" panose="020B0603020202020204" pitchFamily="34" charset="0"/>
              </a:rPr>
              <a:t>reached</a:t>
            </a:r>
            <a:r>
              <a:rPr lang="ro-RO" sz="1200" dirty="0" smtClean="0">
                <a:solidFill>
                  <a:prstClr val="black"/>
                </a:solidFill>
                <a:latin typeface="Trebuchet MS" panose="020B0603020202020204" pitchFamily="34" charset="0"/>
              </a:rPr>
              <a:t> </a:t>
            </a:r>
            <a:r>
              <a:rPr lang="ro-RO" sz="1200" dirty="0" err="1" smtClean="0">
                <a:solidFill>
                  <a:prstClr val="black"/>
                </a:solidFill>
                <a:latin typeface="Trebuchet MS" panose="020B0603020202020204" pitchFamily="34" charset="0"/>
              </a:rPr>
              <a:t>lower</a:t>
            </a:r>
            <a:r>
              <a:rPr lang="ro-RO" sz="1200" dirty="0" smtClean="0">
                <a:solidFill>
                  <a:prstClr val="black"/>
                </a:solidFill>
                <a:latin typeface="Trebuchet MS" panose="020B0603020202020204" pitchFamily="34" charset="0"/>
              </a:rPr>
              <a:t> </a:t>
            </a:r>
            <a:r>
              <a:rPr lang="ro-RO" sz="1200" dirty="0" err="1" smtClean="0">
                <a:solidFill>
                  <a:prstClr val="black"/>
                </a:solidFill>
                <a:latin typeface="Trebuchet MS" panose="020B0603020202020204" pitchFamily="34" charset="0"/>
              </a:rPr>
              <a:t>than</a:t>
            </a:r>
            <a:r>
              <a:rPr lang="ro-RO" sz="1200" dirty="0" smtClean="0">
                <a:solidFill>
                  <a:prstClr val="black"/>
                </a:solidFill>
                <a:latin typeface="Trebuchet MS" panose="020B0603020202020204" pitchFamily="34" charset="0"/>
              </a:rPr>
              <a:t> 50% of </a:t>
            </a:r>
            <a:r>
              <a:rPr lang="ro-RO" sz="1200" dirty="0" err="1" smtClean="0">
                <a:solidFill>
                  <a:prstClr val="black"/>
                </a:solidFill>
                <a:latin typeface="Trebuchet MS" panose="020B0603020202020204" pitchFamily="34" charset="0"/>
              </a:rPr>
              <a:t>the</a:t>
            </a:r>
            <a:r>
              <a:rPr lang="ro-RO" sz="1200" dirty="0" smtClean="0">
                <a:solidFill>
                  <a:prstClr val="black"/>
                </a:solidFill>
                <a:latin typeface="Trebuchet MS" panose="020B0603020202020204" pitchFamily="34" charset="0"/>
              </a:rPr>
              <a:t> </a:t>
            </a:r>
            <a:r>
              <a:rPr lang="ro-RO" sz="1200" dirty="0" err="1" smtClean="0">
                <a:solidFill>
                  <a:prstClr val="black"/>
                </a:solidFill>
                <a:latin typeface="Trebuchet MS" panose="020B0603020202020204" pitchFamily="34" charset="0"/>
              </a:rPr>
              <a:t>initial</a:t>
            </a:r>
            <a:r>
              <a:rPr lang="ro-RO" sz="1200" dirty="0" smtClean="0">
                <a:solidFill>
                  <a:prstClr val="black"/>
                </a:solidFill>
                <a:latin typeface="Trebuchet MS" panose="020B0603020202020204" pitchFamily="34" charset="0"/>
              </a:rPr>
              <a:t> </a:t>
            </a:r>
            <a:r>
              <a:rPr lang="ro-RO" sz="1200" dirty="0" err="1" smtClean="0">
                <a:solidFill>
                  <a:prstClr val="black"/>
                </a:solidFill>
                <a:latin typeface="Trebuchet MS" panose="020B0603020202020204" pitchFamily="34" charset="0"/>
              </a:rPr>
              <a:t>project</a:t>
            </a:r>
            <a:r>
              <a:rPr lang="ro-RO" sz="1200" dirty="0" smtClean="0">
                <a:solidFill>
                  <a:prstClr val="black"/>
                </a:solidFill>
                <a:latin typeface="Trebuchet MS" panose="020B0603020202020204" pitchFamily="34" charset="0"/>
              </a:rPr>
              <a:t> </a:t>
            </a:r>
            <a:r>
              <a:rPr lang="ro-RO" sz="1200" dirty="0" err="1" smtClean="0">
                <a:solidFill>
                  <a:prstClr val="black"/>
                </a:solidFill>
                <a:latin typeface="Trebuchet MS" panose="020B0603020202020204" pitchFamily="34" charset="0"/>
              </a:rPr>
              <a:t>indicators</a:t>
            </a:r>
            <a:r>
              <a:rPr lang="ro-RO" sz="1200" dirty="0" smtClean="0">
                <a:solidFill>
                  <a:prstClr val="black"/>
                </a:solidFill>
                <a:latin typeface="Trebuchet MS" panose="020B0603020202020204" pitchFamily="34" charset="0"/>
              </a:rPr>
              <a:t> (</a:t>
            </a:r>
            <a:r>
              <a:rPr lang="ro-RO" sz="1200" dirty="0" err="1" smtClean="0">
                <a:solidFill>
                  <a:prstClr val="black"/>
                </a:solidFill>
                <a:latin typeface="Trebuchet MS" panose="020B0603020202020204" pitchFamily="34" charset="0"/>
              </a:rPr>
              <a:t>average</a:t>
            </a:r>
            <a:r>
              <a:rPr lang="ro-RO" sz="1200" dirty="0" smtClean="0">
                <a:solidFill>
                  <a:prstClr val="black"/>
                </a:solidFill>
                <a:latin typeface="Trebuchet MS" panose="020B0603020202020204" pitchFamily="34" charset="0"/>
              </a:rPr>
              <a:t> at </a:t>
            </a:r>
            <a:r>
              <a:rPr lang="ro-RO" sz="1200" dirty="0" err="1" smtClean="0">
                <a:solidFill>
                  <a:prstClr val="black"/>
                </a:solidFill>
                <a:latin typeface="Trebuchet MS" panose="020B0603020202020204" pitchFamily="34" charset="0"/>
              </a:rPr>
              <a:t>project</a:t>
            </a:r>
            <a:r>
              <a:rPr lang="ro-RO" sz="1200" dirty="0" smtClean="0">
                <a:solidFill>
                  <a:prstClr val="black"/>
                </a:solidFill>
                <a:latin typeface="Trebuchet MS" panose="020B0603020202020204" pitchFamily="34" charset="0"/>
              </a:rPr>
              <a:t> </a:t>
            </a:r>
            <a:r>
              <a:rPr lang="ro-RO" sz="1200" dirty="0" err="1" smtClean="0">
                <a:solidFill>
                  <a:prstClr val="black"/>
                </a:solidFill>
                <a:latin typeface="Trebuchet MS" panose="020B0603020202020204" pitchFamily="34" charset="0"/>
              </a:rPr>
              <a:t>level</a:t>
            </a:r>
            <a:r>
              <a:rPr lang="ro-RO" sz="1200" dirty="0" smtClean="0">
                <a:solidFill>
                  <a:prstClr val="black"/>
                </a:solidFill>
                <a:latin typeface="Trebuchet MS" panose="020B0603020202020204" pitchFamily="34" charset="0"/>
              </a:rPr>
              <a:t>, </a:t>
            </a:r>
            <a:r>
              <a:rPr lang="ro-RO" sz="1200" dirty="0" err="1" smtClean="0">
                <a:solidFill>
                  <a:prstClr val="black"/>
                </a:solidFill>
                <a:latin typeface="Trebuchet MS" panose="020B0603020202020204" pitchFamily="34" charset="0"/>
              </a:rPr>
              <a:t>considering</a:t>
            </a:r>
            <a:r>
              <a:rPr lang="ro-RO" sz="1200" dirty="0" smtClean="0">
                <a:solidFill>
                  <a:prstClr val="black"/>
                </a:solidFill>
                <a:latin typeface="Trebuchet MS" panose="020B0603020202020204" pitchFamily="34" charset="0"/>
              </a:rPr>
              <a:t> </a:t>
            </a:r>
            <a:r>
              <a:rPr lang="ro-RO" sz="1200" dirty="0" err="1" smtClean="0">
                <a:solidFill>
                  <a:prstClr val="black"/>
                </a:solidFill>
                <a:latin typeface="Trebuchet MS" panose="020B0603020202020204" pitchFamily="34" charset="0"/>
              </a:rPr>
              <a:t>all</a:t>
            </a:r>
            <a:r>
              <a:rPr lang="ro-RO" sz="1200" dirty="0" smtClean="0">
                <a:solidFill>
                  <a:prstClr val="black"/>
                </a:solidFill>
                <a:latin typeface="Trebuchet MS" panose="020B0603020202020204" pitchFamily="34" charset="0"/>
              </a:rPr>
              <a:t> </a:t>
            </a:r>
            <a:r>
              <a:rPr lang="ro-RO" sz="1200" dirty="0" err="1" smtClean="0">
                <a:solidFill>
                  <a:prstClr val="black"/>
                </a:solidFill>
                <a:latin typeface="Trebuchet MS" panose="020B0603020202020204" pitchFamily="34" charset="0"/>
              </a:rPr>
              <a:t>indicators</a:t>
            </a:r>
            <a:r>
              <a:rPr lang="ro-RO" sz="1200" dirty="0" smtClean="0">
                <a:solidFill>
                  <a:prstClr val="black"/>
                </a:solidFill>
                <a:latin typeface="Trebuchet MS" panose="020B0603020202020204" pitchFamily="34" charset="0"/>
              </a:rPr>
              <a:t>)</a:t>
            </a:r>
            <a:endParaRPr lang="en-US" sz="1200" dirty="0" smtClean="0">
              <a:solidFill>
                <a:prstClr val="black"/>
              </a:solidFill>
              <a:latin typeface="Trebuchet MS" panose="020B0603020202020204" pitchFamily="34" charset="0"/>
            </a:endParaRPr>
          </a:p>
          <a:p>
            <a:pPr lvl="0"/>
            <a:r>
              <a:rPr lang="ro-RO" sz="1200" dirty="0" smtClean="0">
                <a:solidFill>
                  <a:prstClr val="black"/>
                </a:solidFill>
                <a:latin typeface="Trebuchet MS" panose="020B0603020202020204" pitchFamily="34" charset="0"/>
              </a:rPr>
              <a:t> In case </a:t>
            </a:r>
            <a:r>
              <a:rPr lang="ro-RO" sz="1200" dirty="0" err="1" smtClean="0">
                <a:solidFill>
                  <a:prstClr val="black"/>
                </a:solidFill>
                <a:latin typeface="Trebuchet MS" panose="020B0603020202020204" pitchFamily="34" charset="0"/>
              </a:rPr>
              <a:t>the</a:t>
            </a:r>
            <a:r>
              <a:rPr lang="ro-RO" sz="1200" dirty="0" smtClean="0">
                <a:solidFill>
                  <a:prstClr val="black"/>
                </a:solidFill>
                <a:latin typeface="Trebuchet MS" panose="020B0603020202020204" pitchFamily="34" charset="0"/>
              </a:rPr>
              <a:t> </a:t>
            </a:r>
            <a:r>
              <a:rPr lang="ro-RO" sz="1200" dirty="0" err="1" smtClean="0">
                <a:solidFill>
                  <a:prstClr val="black"/>
                </a:solidFill>
                <a:latin typeface="Trebuchet MS" panose="020B0603020202020204" pitchFamily="34" charset="0"/>
              </a:rPr>
              <a:t>project</a:t>
            </a:r>
            <a:r>
              <a:rPr lang="ro-RO" sz="1200" dirty="0" smtClean="0">
                <a:solidFill>
                  <a:prstClr val="black"/>
                </a:solidFill>
                <a:latin typeface="Trebuchet MS" panose="020B0603020202020204" pitchFamily="34" charset="0"/>
              </a:rPr>
              <a:t> </a:t>
            </a:r>
            <a:r>
              <a:rPr lang="ro-RO" sz="1200" dirty="0" err="1" smtClean="0">
                <a:solidFill>
                  <a:prstClr val="black"/>
                </a:solidFill>
                <a:latin typeface="Trebuchet MS" panose="020B0603020202020204" pitchFamily="34" charset="0"/>
              </a:rPr>
              <a:t>did</a:t>
            </a:r>
            <a:r>
              <a:rPr lang="ro-RO" sz="1200" dirty="0" smtClean="0">
                <a:solidFill>
                  <a:prstClr val="black"/>
                </a:solidFill>
                <a:latin typeface="Trebuchet MS" panose="020B0603020202020204" pitchFamily="34" charset="0"/>
              </a:rPr>
              <a:t> </a:t>
            </a:r>
            <a:r>
              <a:rPr lang="ro-RO" sz="1200" dirty="0" err="1" smtClean="0">
                <a:solidFill>
                  <a:prstClr val="black"/>
                </a:solidFill>
                <a:latin typeface="Trebuchet MS" panose="020B0603020202020204" pitchFamily="34" charset="0"/>
              </a:rPr>
              <a:t>not</a:t>
            </a:r>
            <a:r>
              <a:rPr lang="ro-RO" sz="1200" dirty="0" smtClean="0">
                <a:solidFill>
                  <a:prstClr val="black"/>
                </a:solidFill>
                <a:latin typeface="Trebuchet MS" panose="020B0603020202020204" pitchFamily="34" charset="0"/>
              </a:rPr>
              <a:t> </a:t>
            </a:r>
            <a:r>
              <a:rPr lang="ro-RO" sz="1200" dirty="0" err="1" smtClean="0">
                <a:solidFill>
                  <a:prstClr val="black"/>
                </a:solidFill>
                <a:latin typeface="Trebuchet MS" panose="020B0603020202020204" pitchFamily="34" charset="0"/>
              </a:rPr>
              <a:t>contribute</a:t>
            </a:r>
            <a:r>
              <a:rPr lang="ro-RO" sz="1200" dirty="0" smtClean="0">
                <a:solidFill>
                  <a:prstClr val="black"/>
                </a:solidFill>
                <a:latin typeface="Trebuchet MS" panose="020B0603020202020204" pitchFamily="34" charset="0"/>
              </a:rPr>
              <a:t> </a:t>
            </a:r>
            <a:r>
              <a:rPr lang="ro-RO" sz="1200" dirty="0" err="1" smtClean="0">
                <a:solidFill>
                  <a:prstClr val="black"/>
                </a:solidFill>
                <a:latin typeface="Trebuchet MS" panose="020B0603020202020204" pitchFamily="34" charset="0"/>
              </a:rPr>
              <a:t>to</a:t>
            </a:r>
            <a:r>
              <a:rPr lang="ro-RO" sz="1200" dirty="0" smtClean="0">
                <a:solidFill>
                  <a:prstClr val="black"/>
                </a:solidFill>
                <a:latin typeface="Trebuchet MS" panose="020B0603020202020204" pitchFamily="34" charset="0"/>
              </a:rPr>
              <a:t> </a:t>
            </a:r>
            <a:r>
              <a:rPr lang="ro-RO" sz="1200" dirty="0" err="1" smtClean="0">
                <a:solidFill>
                  <a:prstClr val="black"/>
                </a:solidFill>
                <a:latin typeface="Trebuchet MS" panose="020B0603020202020204" pitchFamily="34" charset="0"/>
              </a:rPr>
              <a:t>the</a:t>
            </a:r>
            <a:r>
              <a:rPr lang="ro-RO" sz="1200" dirty="0" smtClean="0">
                <a:solidFill>
                  <a:prstClr val="black"/>
                </a:solidFill>
                <a:latin typeface="Trebuchet MS" panose="020B0603020202020204" pitchFamily="34" charset="0"/>
              </a:rPr>
              <a:t> </a:t>
            </a:r>
            <a:r>
              <a:rPr lang="ro-RO" sz="1200" dirty="0" err="1" smtClean="0">
                <a:solidFill>
                  <a:prstClr val="black"/>
                </a:solidFill>
                <a:latin typeface="Trebuchet MS" panose="020B0603020202020204" pitchFamily="34" charset="0"/>
              </a:rPr>
              <a:t>result</a:t>
            </a:r>
            <a:r>
              <a:rPr lang="ro-RO" sz="1200" dirty="0" smtClean="0">
                <a:solidFill>
                  <a:prstClr val="black"/>
                </a:solidFill>
                <a:latin typeface="Trebuchet MS" panose="020B0603020202020204" pitchFamily="34" charset="0"/>
              </a:rPr>
              <a:t> </a:t>
            </a:r>
            <a:r>
              <a:rPr lang="ro-RO" sz="1200" dirty="0" err="1" smtClean="0">
                <a:solidFill>
                  <a:prstClr val="black"/>
                </a:solidFill>
                <a:latin typeface="Trebuchet MS" panose="020B0603020202020204" pitchFamily="34" charset="0"/>
              </a:rPr>
              <a:t>indicators</a:t>
            </a:r>
            <a:r>
              <a:rPr lang="ro-RO" sz="1200" dirty="0" smtClean="0">
                <a:solidFill>
                  <a:prstClr val="black"/>
                </a:solidFill>
                <a:latin typeface="Trebuchet MS" panose="020B0603020202020204" pitchFamily="34" charset="0"/>
              </a:rPr>
              <a:t> (a non-</a:t>
            </a:r>
            <a:r>
              <a:rPr lang="ro-RO" sz="1200" dirty="0" err="1" smtClean="0">
                <a:solidFill>
                  <a:prstClr val="black"/>
                </a:solidFill>
                <a:latin typeface="Trebuchet MS" panose="020B0603020202020204" pitchFamily="34" charset="0"/>
              </a:rPr>
              <a:t>quantifiable</a:t>
            </a:r>
            <a:r>
              <a:rPr lang="ro-RO" sz="1200" dirty="0" smtClean="0">
                <a:solidFill>
                  <a:prstClr val="black"/>
                </a:solidFill>
                <a:latin typeface="Trebuchet MS" panose="020B0603020202020204" pitchFamily="34" charset="0"/>
              </a:rPr>
              <a:t> </a:t>
            </a:r>
            <a:r>
              <a:rPr lang="ro-RO" sz="1200" dirty="0" err="1" smtClean="0">
                <a:solidFill>
                  <a:prstClr val="black"/>
                </a:solidFill>
                <a:latin typeface="Trebuchet MS" panose="020B0603020202020204" pitchFamily="34" charset="0"/>
              </a:rPr>
              <a:t>one</a:t>
            </a:r>
            <a:r>
              <a:rPr lang="ro-RO" sz="1200" dirty="0" smtClean="0">
                <a:solidFill>
                  <a:prstClr val="black"/>
                </a:solidFill>
                <a:latin typeface="Trebuchet MS" panose="020B0603020202020204" pitchFamily="34" charset="0"/>
              </a:rPr>
              <a:t>) a 10% </a:t>
            </a:r>
            <a:r>
              <a:rPr lang="ro-RO" sz="1200" dirty="0" err="1" smtClean="0">
                <a:solidFill>
                  <a:prstClr val="black"/>
                </a:solidFill>
                <a:latin typeface="Trebuchet MS" panose="020B0603020202020204" pitchFamily="34" charset="0"/>
              </a:rPr>
              <a:t>decommitment</a:t>
            </a:r>
            <a:r>
              <a:rPr lang="ro-RO" sz="1200" dirty="0" smtClean="0">
                <a:solidFill>
                  <a:prstClr val="black"/>
                </a:solidFill>
                <a:latin typeface="Trebuchet MS" panose="020B0603020202020204" pitchFamily="34" charset="0"/>
              </a:rPr>
              <a:t> </a:t>
            </a:r>
            <a:r>
              <a:rPr lang="ro-RO" sz="1200" dirty="0" err="1" smtClean="0">
                <a:solidFill>
                  <a:prstClr val="black"/>
                </a:solidFill>
                <a:latin typeface="Trebuchet MS" panose="020B0603020202020204" pitchFamily="34" charset="0"/>
              </a:rPr>
              <a:t>will</a:t>
            </a:r>
            <a:r>
              <a:rPr lang="ro-RO" sz="1200" dirty="0" smtClean="0">
                <a:solidFill>
                  <a:prstClr val="black"/>
                </a:solidFill>
                <a:latin typeface="Trebuchet MS" panose="020B0603020202020204" pitchFamily="34" charset="0"/>
              </a:rPr>
              <a:t> </a:t>
            </a:r>
            <a:r>
              <a:rPr lang="ro-RO" sz="1200" dirty="0" err="1" smtClean="0">
                <a:solidFill>
                  <a:prstClr val="black"/>
                </a:solidFill>
                <a:latin typeface="Trebuchet MS" panose="020B0603020202020204" pitchFamily="34" charset="0"/>
              </a:rPr>
              <a:t>apply</a:t>
            </a:r>
            <a:r>
              <a:rPr lang="ro-RO" sz="1200" dirty="0" smtClean="0">
                <a:solidFill>
                  <a:prstClr val="black"/>
                </a:solidFill>
                <a:latin typeface="Trebuchet MS" panose="020B0603020202020204" pitchFamily="34" charset="0"/>
              </a:rPr>
              <a:t> </a:t>
            </a:r>
            <a:r>
              <a:rPr lang="ro-RO" sz="1200" dirty="0" err="1" smtClean="0">
                <a:solidFill>
                  <a:prstClr val="black"/>
                </a:solidFill>
                <a:latin typeface="Trebuchet MS" panose="020B0603020202020204" pitchFamily="34" charset="0"/>
              </a:rPr>
              <a:t>to</a:t>
            </a:r>
            <a:r>
              <a:rPr lang="ro-RO" sz="1200" dirty="0" smtClean="0">
                <a:solidFill>
                  <a:prstClr val="black"/>
                </a:solidFill>
                <a:latin typeface="Trebuchet MS" panose="020B0603020202020204" pitchFamily="34" charset="0"/>
              </a:rPr>
              <a:t> </a:t>
            </a:r>
            <a:r>
              <a:rPr lang="ro-RO" sz="1200" dirty="0" err="1" smtClean="0">
                <a:solidFill>
                  <a:prstClr val="black"/>
                </a:solidFill>
                <a:latin typeface="Trebuchet MS" panose="020B0603020202020204" pitchFamily="34" charset="0"/>
              </a:rPr>
              <a:t>the</a:t>
            </a:r>
            <a:r>
              <a:rPr lang="ro-RO" sz="1200" dirty="0" smtClean="0">
                <a:solidFill>
                  <a:prstClr val="black"/>
                </a:solidFill>
                <a:latin typeface="Trebuchet MS" panose="020B0603020202020204" pitchFamily="34" charset="0"/>
              </a:rPr>
              <a:t> budget of </a:t>
            </a:r>
            <a:r>
              <a:rPr lang="ro-RO" sz="1200" dirty="0" err="1" smtClean="0">
                <a:solidFill>
                  <a:prstClr val="black"/>
                </a:solidFill>
                <a:latin typeface="Trebuchet MS" panose="020B0603020202020204" pitchFamily="34" charset="0"/>
              </a:rPr>
              <a:t>the</a:t>
            </a:r>
            <a:r>
              <a:rPr lang="ro-RO" sz="1200" dirty="0" smtClean="0">
                <a:solidFill>
                  <a:prstClr val="black"/>
                </a:solidFill>
                <a:latin typeface="Trebuchet MS" panose="020B0603020202020204" pitchFamily="34" charset="0"/>
              </a:rPr>
              <a:t> </a:t>
            </a:r>
            <a:r>
              <a:rPr lang="ro-RO" sz="1200" dirty="0" err="1" smtClean="0">
                <a:solidFill>
                  <a:prstClr val="black"/>
                </a:solidFill>
                <a:latin typeface="Trebuchet MS" panose="020B0603020202020204" pitchFamily="34" charset="0"/>
              </a:rPr>
              <a:t>beneficiaries</a:t>
            </a:r>
            <a:r>
              <a:rPr lang="ro-RO" sz="1200" dirty="0" smtClean="0">
                <a:solidFill>
                  <a:prstClr val="black"/>
                </a:solidFill>
                <a:latin typeface="Trebuchet MS" panose="020B0603020202020204" pitchFamily="34" charset="0"/>
              </a:rPr>
              <a:t>.</a:t>
            </a:r>
            <a:endParaRPr lang="en-US" sz="1200" dirty="0" smtClean="0">
              <a:solidFill>
                <a:prstClr val="black"/>
              </a:solidFill>
              <a:latin typeface="Trebuchet MS" panose="020B0603020202020204" pitchFamily="34" charset="0"/>
            </a:endParaRPr>
          </a:p>
          <a:p>
            <a:pPr lvl="0"/>
            <a:endParaRPr lang="en-US" sz="400" dirty="0" smtClean="0">
              <a:solidFill>
                <a:prstClr val="black"/>
              </a:solidFill>
              <a:latin typeface="Trebuchet MS" panose="020B0603020202020204" pitchFamily="34" charset="0"/>
            </a:endParaRPr>
          </a:p>
          <a:p>
            <a:pPr marL="0" lvl="0" indent="0" algn="just">
              <a:buNone/>
            </a:pPr>
            <a:r>
              <a:rPr lang="en-US" sz="1200" dirty="0" smtClean="0">
                <a:solidFill>
                  <a:srgbClr val="00B050"/>
                </a:solidFill>
                <a:latin typeface="Trebuchet MS" panose="020B0603020202020204" pitchFamily="34" charset="0"/>
              </a:rPr>
              <a:t>The moment when the abovementioned is judged is represented by the deadline of achieving the indicators, as mentioned in the Application Form / the deadlines mentioned in the European Commission guidance for closure (not published yet for the current period). </a:t>
            </a:r>
          </a:p>
          <a:p>
            <a:pPr marL="0" lvl="0" indent="0" algn="just">
              <a:buNone/>
            </a:pPr>
            <a:endParaRPr lang="en-US" sz="1200" dirty="0" smtClean="0">
              <a:solidFill>
                <a:srgbClr val="00B050"/>
              </a:solidFill>
              <a:latin typeface="Trebuchet MS" panose="020B0603020202020204" pitchFamily="34" charset="0"/>
            </a:endParaRPr>
          </a:p>
          <a:p>
            <a:pPr marL="0" lvl="0" indent="0" algn="just">
              <a:buNone/>
            </a:pPr>
            <a:r>
              <a:rPr lang="en-US" sz="1200" dirty="0" smtClean="0">
                <a:solidFill>
                  <a:srgbClr val="00B050"/>
                </a:solidFill>
                <a:latin typeface="Trebuchet MS" panose="020B0603020202020204" pitchFamily="34" charset="0"/>
              </a:rPr>
              <a:t>If not explicitly mentioned within the AF, final date of the implementation period will be considered deadline for the realization of the outputs and results.</a:t>
            </a:r>
          </a:p>
          <a:p>
            <a:pPr marL="0" lvl="0" indent="0">
              <a:buNone/>
            </a:pPr>
            <a:endParaRPr lang="en-US" sz="1200" dirty="0" smtClean="0">
              <a:solidFill>
                <a:srgbClr val="00B050"/>
              </a:solidFill>
              <a:latin typeface="Trebuchet MS" panose="020B0603020202020204" pitchFamily="34" charset="0"/>
            </a:endParaRPr>
          </a:p>
          <a:p>
            <a:pPr marL="0" lvl="0" indent="0" algn="just">
              <a:buNone/>
            </a:pPr>
            <a:r>
              <a:rPr lang="en-US" sz="1200" dirty="0" smtClean="0">
                <a:solidFill>
                  <a:srgbClr val="00B050"/>
                </a:solidFill>
                <a:latin typeface="Trebuchet MS" panose="020B0603020202020204" pitchFamily="34" charset="0"/>
              </a:rPr>
              <a:t>The target values are those established within the approved application form. Recommendations are being made to double-check the application form for any errors or miscorrelation between the activities and the proposed targets of the activities.</a:t>
            </a:r>
          </a:p>
          <a:p>
            <a:endParaRPr lang="en-US" dirty="0">
              <a:solidFill>
                <a:srgbClr val="00B050"/>
              </a:solidFill>
            </a:endParaRPr>
          </a:p>
        </p:txBody>
      </p:sp>
    </p:spTree>
    <p:extLst>
      <p:ext uri="{BB962C8B-B14F-4D97-AF65-F5344CB8AC3E}">
        <p14:creationId xmlns:p14="http://schemas.microsoft.com/office/powerpoint/2010/main" val="284035660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lgn="just">
              <a:buFontTx/>
              <a:buChar char="-"/>
            </a:pPr>
            <a:r>
              <a:rPr lang="en-US" sz="1200" dirty="0" smtClean="0">
                <a:solidFill>
                  <a:prstClr val="black"/>
                </a:solidFill>
                <a:latin typeface="Trebuchet MS" panose="020B0603020202020204" pitchFamily="34" charset="0"/>
              </a:rPr>
              <a:t>Target values and deadline for the achievement of indicators set in the AF shall be analyzed even since the very beginning of the project if feasible after implementation of the activities;</a:t>
            </a:r>
          </a:p>
          <a:p>
            <a:pPr lvl="0" algn="just">
              <a:buFontTx/>
              <a:buChar char="-"/>
            </a:pPr>
            <a:r>
              <a:rPr lang="en-US" sz="1200" dirty="0" smtClean="0">
                <a:solidFill>
                  <a:prstClr val="black"/>
                </a:solidFill>
                <a:latin typeface="Trebuchet MS" panose="020B0603020202020204" pitchFamily="34" charset="0"/>
              </a:rPr>
              <a:t>When reporting, the results shall be compared with the baseline;</a:t>
            </a:r>
          </a:p>
          <a:p>
            <a:pPr lvl="0" algn="just">
              <a:buFontTx/>
              <a:buChar char="-"/>
            </a:pPr>
            <a:r>
              <a:rPr lang="en-US" sz="1200" dirty="0" smtClean="0">
                <a:solidFill>
                  <a:prstClr val="black"/>
                </a:solidFill>
                <a:latin typeface="Trebuchet MS" panose="020B0603020202020204" pitchFamily="34" charset="0"/>
              </a:rPr>
              <a:t>Methodologies for counting the indicators shall be clear and based on reliable sources (for ex., lists of participants for people participating in initiatives, events, written agreements for number of partnerships, visit reports for increase of the number of visits, independent traffic monitor  for counting the accesses on the website, etc.);</a:t>
            </a:r>
          </a:p>
          <a:p>
            <a:pPr lvl="0" algn="just">
              <a:buFontTx/>
              <a:buChar char="-"/>
            </a:pPr>
            <a:r>
              <a:rPr lang="en-US" sz="1200" dirty="0" smtClean="0">
                <a:solidFill>
                  <a:prstClr val="black"/>
                </a:solidFill>
                <a:latin typeface="Trebuchet MS" panose="020B0603020202020204" pitchFamily="34" charset="0"/>
              </a:rPr>
              <a:t>Direct impact of the projects shall be underlined (especially for indicators that are reported using statistical data or for qualitative indicators);</a:t>
            </a:r>
          </a:p>
          <a:p>
            <a:pPr lvl="0" algn="just">
              <a:buFontTx/>
              <a:buChar char="-"/>
            </a:pPr>
            <a:r>
              <a:rPr lang="en-US" sz="1200" dirty="0" smtClean="0">
                <a:solidFill>
                  <a:prstClr val="black"/>
                </a:solidFill>
                <a:latin typeface="Trebuchet MS" panose="020B0603020202020204" pitchFamily="34" charset="0"/>
              </a:rPr>
              <a:t>Sustainability shall be ensured also for the indicators, strategies and studies shall be materialized in follow up and sustainability actions.</a:t>
            </a:r>
          </a:p>
          <a:p>
            <a:endParaRPr lang="en-US" dirty="0"/>
          </a:p>
        </p:txBody>
      </p:sp>
    </p:spTree>
    <p:extLst>
      <p:ext uri="{BB962C8B-B14F-4D97-AF65-F5344CB8AC3E}">
        <p14:creationId xmlns:p14="http://schemas.microsoft.com/office/powerpoint/2010/main" val="128896234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85000" lnSpcReduction="20000"/>
          </a:bodyPr>
          <a:lstStyle/>
          <a:p>
            <a:pPr marL="0" indent="0" algn="just">
              <a:buNone/>
            </a:pPr>
            <a:r>
              <a:rPr lang="en-US" sz="1200" dirty="0" smtClean="0">
                <a:latin typeface="Trebuchet MS" panose="020B0603020202020204" pitchFamily="34" charset="0"/>
              </a:rPr>
              <a:t>For INTERREG V-A Romania – Bulgaria, project reporting is made through the electronic system </a:t>
            </a:r>
            <a:r>
              <a:rPr lang="en-US" sz="1200" dirty="0" err="1" smtClean="0">
                <a:latin typeface="Trebuchet MS" panose="020B0603020202020204" pitchFamily="34" charset="0"/>
              </a:rPr>
              <a:t>eMS</a:t>
            </a:r>
            <a:r>
              <a:rPr lang="en-US" sz="1200" dirty="0" smtClean="0">
                <a:latin typeface="Trebuchet MS" panose="020B0603020202020204" pitchFamily="34" charset="0"/>
              </a:rPr>
              <a:t>. The Programme bodies developed an </a:t>
            </a:r>
            <a:r>
              <a:rPr lang="en-US" sz="1200" dirty="0" err="1" smtClean="0">
                <a:latin typeface="Trebuchet MS" panose="020B0603020202020204" pitchFamily="34" charset="0"/>
              </a:rPr>
              <a:t>eMS</a:t>
            </a:r>
            <a:r>
              <a:rPr lang="en-US" sz="1200" dirty="0" smtClean="0">
                <a:latin typeface="Trebuchet MS" panose="020B0603020202020204" pitchFamily="34" charset="0"/>
              </a:rPr>
              <a:t> reporting guide “</a:t>
            </a:r>
            <a:r>
              <a:rPr lang="en-US" sz="1200" b="1" i="1" dirty="0" smtClean="0">
                <a:latin typeface="Trebuchet MS" panose="020B0603020202020204" pitchFamily="34" charset="0"/>
              </a:rPr>
              <a:t>Reporting in </a:t>
            </a:r>
            <a:r>
              <a:rPr lang="en-US" sz="1200" b="1" i="1" dirty="0" err="1" smtClean="0">
                <a:latin typeface="Trebuchet MS" panose="020B0603020202020204" pitchFamily="34" charset="0"/>
              </a:rPr>
              <a:t>eMS</a:t>
            </a:r>
            <a:r>
              <a:rPr lang="en-US" sz="1200" b="1" i="1" dirty="0" smtClean="0">
                <a:latin typeface="Trebuchet MS" panose="020B0603020202020204" pitchFamily="34" charset="0"/>
              </a:rPr>
              <a:t> Guidance for lead beneficiaries and partners”</a:t>
            </a:r>
            <a:r>
              <a:rPr lang="en-US" sz="1200" dirty="0" smtClean="0">
                <a:latin typeface="Trebuchet MS" panose="020B0603020202020204" pitchFamily="34" charset="0"/>
              </a:rPr>
              <a:t>, available for download on </a:t>
            </a:r>
            <a:r>
              <a:rPr lang="en-US" sz="1200" dirty="0" err="1" smtClean="0">
                <a:latin typeface="Trebuchet MS" panose="020B0603020202020204" pitchFamily="34" charset="0"/>
              </a:rPr>
              <a:t>eMS</a:t>
            </a:r>
            <a:r>
              <a:rPr lang="en-US" sz="1200" dirty="0" smtClean="0">
                <a:latin typeface="Trebuchet MS" panose="020B0603020202020204" pitchFamily="34" charset="0"/>
              </a:rPr>
              <a:t> login page </a:t>
            </a:r>
          </a:p>
          <a:p>
            <a:pPr marL="0" indent="0" algn="just">
              <a:buNone/>
            </a:pPr>
            <a:r>
              <a:rPr lang="en-US" sz="1200" dirty="0" smtClean="0">
                <a:latin typeface="Trebuchet MS" panose="020B0603020202020204" pitchFamily="34" charset="0"/>
                <a:hlinkClick r:id="rId3"/>
              </a:rPr>
              <a:t>http://ems-robg.mdrap.ro/app/main?execution=e1s1</a:t>
            </a:r>
            <a:r>
              <a:rPr lang="en-US" sz="1200" dirty="0" smtClean="0">
                <a:latin typeface="Trebuchet MS" panose="020B0603020202020204" pitchFamily="34" charset="0"/>
              </a:rPr>
              <a:t> </a:t>
            </a:r>
          </a:p>
          <a:p>
            <a:pPr marL="0" indent="0" algn="just">
              <a:buNone/>
            </a:pPr>
            <a:endParaRPr lang="ro-RO" sz="1200" dirty="0" smtClean="0">
              <a:latin typeface="Trebuchet MS" panose="020B0603020202020204" pitchFamily="34" charset="0"/>
            </a:endParaRPr>
          </a:p>
          <a:p>
            <a:pPr marL="0" indent="0" algn="just">
              <a:buNone/>
            </a:pPr>
            <a:r>
              <a:rPr lang="en-US" sz="1200" b="1" dirty="0" smtClean="0">
                <a:latin typeface="Trebuchet MS" panose="020B0603020202020204" pitchFamily="34" charset="0"/>
              </a:rPr>
              <a:t>There are 2 type of reports</a:t>
            </a:r>
            <a:r>
              <a:rPr lang="en-US" sz="1200" dirty="0" smtClean="0">
                <a:latin typeface="Trebuchet MS" panose="020B0603020202020204" pitchFamily="34" charset="0"/>
              </a:rPr>
              <a:t>:</a:t>
            </a:r>
          </a:p>
          <a:p>
            <a:pPr marL="514350" indent="-514350" algn="just">
              <a:buAutoNum type="arabicPeriod"/>
            </a:pPr>
            <a:r>
              <a:rPr lang="en-US" sz="1200" b="1" dirty="0" smtClean="0">
                <a:latin typeface="Trebuchet MS" panose="020B0603020202020204" pitchFamily="34" charset="0"/>
              </a:rPr>
              <a:t>Partner report </a:t>
            </a:r>
            <a:r>
              <a:rPr lang="en-US" sz="1200" dirty="0" smtClean="0">
                <a:latin typeface="Trebuchet MS" panose="020B0603020202020204" pitchFamily="34" charset="0"/>
              </a:rPr>
              <a:t>– </a:t>
            </a:r>
            <a:r>
              <a:rPr lang="en-US" sz="1200" b="1" dirty="0" smtClean="0">
                <a:latin typeface="Trebuchet MS" panose="020B0603020202020204" pitchFamily="34" charset="0"/>
              </a:rPr>
              <a:t>made by each partner </a:t>
            </a:r>
            <a:r>
              <a:rPr lang="en-US" sz="1200" dirty="0" smtClean="0">
                <a:latin typeface="Trebuchet MS" panose="020B0603020202020204" pitchFamily="34" charset="0"/>
              </a:rPr>
              <a:t>for his share of activities and expenditure </a:t>
            </a:r>
          </a:p>
          <a:p>
            <a:pPr marL="514350" indent="-514350" algn="just">
              <a:buAutoNum type="arabicPeriod"/>
            </a:pPr>
            <a:r>
              <a:rPr lang="en-US" sz="1200" b="1" dirty="0" smtClean="0">
                <a:latin typeface="Trebuchet MS" panose="020B0603020202020204" pitchFamily="34" charset="0"/>
              </a:rPr>
              <a:t>Project report </a:t>
            </a:r>
            <a:r>
              <a:rPr lang="en-US" sz="1200" dirty="0" smtClean="0">
                <a:latin typeface="Trebuchet MS" panose="020B0603020202020204" pitchFamily="34" charset="0"/>
              </a:rPr>
              <a:t>– </a:t>
            </a:r>
            <a:r>
              <a:rPr lang="en-US" sz="1200" b="1" dirty="0" smtClean="0">
                <a:latin typeface="Trebuchet MS" panose="020B0603020202020204" pitchFamily="34" charset="0"/>
              </a:rPr>
              <a:t>made by LB </a:t>
            </a:r>
            <a:r>
              <a:rPr lang="en-US" sz="1200" dirty="0" smtClean="0">
                <a:latin typeface="Trebuchet MS" panose="020B0603020202020204" pitchFamily="34" charset="0"/>
              </a:rPr>
              <a:t>that aggregate</a:t>
            </a:r>
            <a:r>
              <a:rPr lang="ro-RO" sz="1200" dirty="0" smtClean="0">
                <a:latin typeface="Trebuchet MS" panose="020B0603020202020204" pitchFamily="34" charset="0"/>
              </a:rPr>
              <a:t>s</a:t>
            </a:r>
            <a:r>
              <a:rPr lang="en-US" sz="1200" dirty="0" smtClean="0">
                <a:latin typeface="Trebuchet MS" panose="020B0603020202020204" pitchFamily="34" charset="0"/>
              </a:rPr>
              <a:t> information on project level.</a:t>
            </a:r>
          </a:p>
          <a:p>
            <a:pPr marL="514350" indent="-514350" algn="just">
              <a:buAutoNum type="arabicPeriod"/>
            </a:pPr>
            <a:endParaRPr lang="en-US" sz="1200" dirty="0" smtClean="0">
              <a:latin typeface="Trebuchet MS" panose="020B0603020202020204" pitchFamily="34" charset="0"/>
            </a:endParaRPr>
          </a:p>
          <a:p>
            <a:pPr marL="0" marR="0" lvl="0" indent="0" algn="just" defTabSz="914400" rtl="0" eaLnBrk="0" fontAlgn="base" latinLnBrk="0" hangingPunct="0">
              <a:lnSpc>
                <a:spcPct val="100000"/>
              </a:lnSpc>
              <a:spcBef>
                <a:spcPct val="30000"/>
              </a:spcBef>
              <a:spcAft>
                <a:spcPct val="0"/>
              </a:spcAft>
              <a:buClrTx/>
              <a:buSzTx/>
              <a:buFontTx/>
              <a:buNone/>
              <a:tabLst/>
              <a:defRPr/>
            </a:pPr>
            <a:r>
              <a:rPr lang="en-US" sz="1200" dirty="0" smtClean="0">
                <a:latin typeface="Trebuchet MS" panose="020B0603020202020204" pitchFamily="34" charset="0"/>
              </a:rPr>
              <a:t>The reporting section becomes available to project partners as soon as the project has been contracted in e-MS.  </a:t>
            </a:r>
          </a:p>
          <a:p>
            <a:pPr marL="0" marR="0" lvl="0" indent="0" algn="just" defTabSz="914400" rtl="0" eaLnBrk="0" fontAlgn="base" latinLnBrk="0" hangingPunct="0">
              <a:lnSpc>
                <a:spcPct val="100000"/>
              </a:lnSpc>
              <a:spcBef>
                <a:spcPct val="30000"/>
              </a:spcBef>
              <a:spcAft>
                <a:spcPct val="0"/>
              </a:spcAft>
              <a:buClrTx/>
              <a:buSzTx/>
              <a:buFontTx/>
              <a:buNone/>
              <a:tabLst/>
              <a:defRPr/>
            </a:pPr>
            <a:r>
              <a:rPr lang="en-GB" sz="1600" b="1" dirty="0" smtClean="0">
                <a:solidFill>
                  <a:srgbClr val="002060"/>
                </a:solidFill>
                <a:latin typeface="Trebuchet MS" panose="020B0603020202020204" pitchFamily="34" charset="0"/>
              </a:rPr>
              <a:t>Actions to be performed in the e-MS system after signing the subsidy/co-financing contracts:</a:t>
            </a:r>
          </a:p>
          <a:p>
            <a:pPr marL="0" indent="0" algn="just">
              <a:buNone/>
            </a:pPr>
            <a:endParaRPr lang="en-GB" sz="800" dirty="0" smtClean="0">
              <a:latin typeface="Trebuchet MS" panose="020B0603020202020204" pitchFamily="34" charset="0"/>
            </a:endParaRPr>
          </a:p>
          <a:p>
            <a:pPr algn="just">
              <a:buFontTx/>
              <a:buChar char="-"/>
            </a:pPr>
            <a:r>
              <a:rPr lang="en-GB" sz="1200" dirty="0" smtClean="0">
                <a:latin typeface="Trebuchet MS" panose="020B0603020202020204" pitchFamily="34" charset="0"/>
              </a:rPr>
              <a:t>after signing the subsidy and co-financing contracts (for all beneficiaries) along with all the annexes, the Lead Beneficiary has </a:t>
            </a:r>
            <a:r>
              <a:rPr lang="en-GB" sz="1200" b="1" dirty="0" smtClean="0">
                <a:latin typeface="Trebuchet MS" panose="020B0603020202020204" pitchFamily="34" charset="0"/>
              </a:rPr>
              <a:t>10 working days</a:t>
            </a:r>
            <a:r>
              <a:rPr lang="en-GB" sz="1200" dirty="0" smtClean="0">
                <a:latin typeface="Trebuchet MS" panose="020B0603020202020204" pitchFamily="34" charset="0"/>
              </a:rPr>
              <a:t>, starting from the date each contract was signed, in order to scan and upload the contracts in the electronic system, within the “Attachments” section from the Application.</a:t>
            </a:r>
          </a:p>
          <a:p>
            <a:pPr algn="just">
              <a:buFontTx/>
              <a:buChar char="-"/>
            </a:pPr>
            <a:r>
              <a:rPr lang="en-GB" sz="1200" dirty="0" smtClean="0">
                <a:latin typeface="Trebuchet MS" panose="020B0603020202020204" pitchFamily="34" charset="0"/>
              </a:rPr>
              <a:t>the Lead Beneficiary has </a:t>
            </a:r>
            <a:r>
              <a:rPr lang="en-GB" sz="1200" b="1" dirty="0" smtClean="0">
                <a:latin typeface="Trebuchet MS" panose="020B0603020202020204" pitchFamily="34" charset="0"/>
              </a:rPr>
              <a:t>2 working days </a:t>
            </a:r>
            <a:r>
              <a:rPr lang="en-GB" sz="1200" dirty="0" smtClean="0">
                <a:latin typeface="Trebuchet MS" panose="020B0603020202020204" pitchFamily="34" charset="0"/>
              </a:rPr>
              <a:t>to fill in all the requested data from the “Supplementary Information” (according to the provisions of the e-MS Guidance Reporting) section, especially the following: “</a:t>
            </a:r>
            <a:r>
              <a:rPr lang="en-GB" sz="1200" b="1" dirty="0" smtClean="0">
                <a:latin typeface="Trebuchet MS" panose="020B0603020202020204" pitchFamily="34" charset="0"/>
              </a:rPr>
              <a:t>Project Management</a:t>
            </a:r>
            <a:r>
              <a:rPr lang="en-GB" sz="1200" dirty="0" smtClean="0">
                <a:latin typeface="Trebuchet MS" panose="020B0603020202020204" pitchFamily="34" charset="0"/>
              </a:rPr>
              <a:t>”, “</a:t>
            </a:r>
            <a:r>
              <a:rPr lang="en-GB" sz="1200" b="1" dirty="0" smtClean="0">
                <a:latin typeface="Trebuchet MS" panose="020B0603020202020204" pitchFamily="34" charset="0"/>
              </a:rPr>
              <a:t>Bank Information</a:t>
            </a:r>
            <a:r>
              <a:rPr lang="en-GB" sz="1200" dirty="0" smtClean="0">
                <a:latin typeface="Trebuchet MS" panose="020B0603020202020204" pitchFamily="34" charset="0"/>
              </a:rPr>
              <a:t>”, “</a:t>
            </a:r>
            <a:r>
              <a:rPr lang="en-GB" sz="1200" b="1" dirty="0" smtClean="0">
                <a:latin typeface="Trebuchet MS" panose="020B0603020202020204" pitchFamily="34" charset="0"/>
              </a:rPr>
              <a:t>User Assignment</a:t>
            </a:r>
            <a:r>
              <a:rPr lang="en-GB" sz="1200" dirty="0" smtClean="0">
                <a:latin typeface="Trebuchet MS" panose="020B0603020202020204" pitchFamily="34" charset="0"/>
              </a:rPr>
              <a:t>”, “</a:t>
            </a:r>
            <a:r>
              <a:rPr lang="en-GB" sz="1200" b="1" dirty="0" smtClean="0">
                <a:latin typeface="Trebuchet MS" panose="020B0603020202020204" pitchFamily="34" charset="0"/>
              </a:rPr>
              <a:t>Physical location of the documents</a:t>
            </a:r>
            <a:r>
              <a:rPr lang="en-GB" sz="1200" dirty="0" smtClean="0">
                <a:latin typeface="Trebuchet MS" panose="020B0603020202020204" pitchFamily="34" charset="0"/>
              </a:rPr>
              <a:t>” and “</a:t>
            </a:r>
            <a:r>
              <a:rPr lang="en-GB" sz="1200" b="1" dirty="0" smtClean="0">
                <a:latin typeface="Trebuchet MS" panose="020B0603020202020204" pitchFamily="34" charset="0"/>
              </a:rPr>
              <a:t>Partnership Agreement</a:t>
            </a:r>
            <a:r>
              <a:rPr lang="en-GB" sz="1200" dirty="0" smtClean="0">
                <a:latin typeface="Trebuchet MS" panose="020B0603020202020204" pitchFamily="34" charset="0"/>
              </a:rPr>
              <a:t>” and upload the following:</a:t>
            </a:r>
          </a:p>
          <a:p>
            <a:pPr marL="0" indent="0" algn="just">
              <a:buNone/>
            </a:pPr>
            <a:r>
              <a:rPr lang="en-GB" sz="1200" dirty="0" smtClean="0">
                <a:latin typeface="Trebuchet MS" panose="020B0603020202020204" pitchFamily="34" charset="0"/>
              </a:rPr>
              <a:t>• The scanned Financial Identification Forms for Euro account of LB where ERDF will be reimbursed by MA according to contract provisions and for Romanian partners only the Lei accounts, where </a:t>
            </a:r>
            <a:r>
              <a:rPr lang="en-GB" sz="1200" dirty="0" err="1" smtClean="0">
                <a:latin typeface="Trebuchet MS" panose="020B0603020202020204" pitchFamily="34" charset="0"/>
              </a:rPr>
              <a:t>prefinancing</a:t>
            </a:r>
            <a:r>
              <a:rPr lang="en-GB" sz="1200" dirty="0" smtClean="0">
                <a:latin typeface="Trebuchet MS" panose="020B0603020202020204" pitchFamily="34" charset="0"/>
              </a:rPr>
              <a:t> will be received, within the “</a:t>
            </a:r>
            <a:r>
              <a:rPr lang="en-GB" sz="1200" b="1" dirty="0" smtClean="0">
                <a:latin typeface="Trebuchet MS" panose="020B0603020202020204" pitchFamily="34" charset="0"/>
              </a:rPr>
              <a:t>Bank Information</a:t>
            </a:r>
            <a:r>
              <a:rPr lang="en-GB" sz="1200" dirty="0" smtClean="0">
                <a:latin typeface="Trebuchet MS" panose="020B0603020202020204" pitchFamily="34" charset="0"/>
              </a:rPr>
              <a:t>” section;</a:t>
            </a:r>
          </a:p>
          <a:p>
            <a:pPr marL="0" indent="0" algn="just">
              <a:buNone/>
            </a:pPr>
            <a:r>
              <a:rPr lang="en-GB" sz="1200" dirty="0" smtClean="0">
                <a:latin typeface="Trebuchet MS" panose="020B0603020202020204" pitchFamily="34" charset="0"/>
              </a:rPr>
              <a:t>• The scanned Partnership Agreement, within the “</a:t>
            </a:r>
            <a:r>
              <a:rPr lang="en-GB" sz="1200" b="1" dirty="0" smtClean="0">
                <a:latin typeface="Trebuchet MS" panose="020B0603020202020204" pitchFamily="34" charset="0"/>
              </a:rPr>
              <a:t>Partnership Agreement</a:t>
            </a:r>
            <a:r>
              <a:rPr lang="en-GB" sz="1200" dirty="0" smtClean="0">
                <a:latin typeface="Trebuchet MS" panose="020B0603020202020204" pitchFamily="34" charset="0"/>
              </a:rPr>
              <a:t>” section.</a:t>
            </a:r>
          </a:p>
          <a:p>
            <a:pPr marL="0" marR="0" lvl="0" indent="0" algn="just" defTabSz="914400" rtl="0" eaLnBrk="0" fontAlgn="base" latinLnBrk="0" hangingPunct="0">
              <a:lnSpc>
                <a:spcPct val="100000"/>
              </a:lnSpc>
              <a:spcBef>
                <a:spcPct val="30000"/>
              </a:spcBef>
              <a:spcAft>
                <a:spcPct val="0"/>
              </a:spcAft>
              <a:buClrTx/>
              <a:buSzTx/>
              <a:buFontTx/>
              <a:buNone/>
              <a:tabLst/>
              <a:defRPr/>
            </a:pPr>
            <a:endParaRPr lang="en-US" sz="1200" dirty="0" smtClean="0">
              <a:latin typeface="Trebuchet MS" panose="020B0603020202020204" pitchFamily="34" charset="0"/>
            </a:endParaRPr>
          </a:p>
          <a:p>
            <a:pPr marL="514350" indent="-514350" algn="just">
              <a:buAutoNum type="arabicPeriod"/>
            </a:pPr>
            <a:endParaRPr lang="en-US" sz="1200" dirty="0" smtClean="0">
              <a:latin typeface="Trebuchet MS" panose="020B0603020202020204" pitchFamily="34" charset="0"/>
            </a:endParaRPr>
          </a:p>
          <a:p>
            <a:endParaRPr lang="en-US" dirty="0"/>
          </a:p>
        </p:txBody>
      </p:sp>
    </p:spTree>
    <p:extLst>
      <p:ext uri="{BB962C8B-B14F-4D97-AF65-F5344CB8AC3E}">
        <p14:creationId xmlns:p14="http://schemas.microsoft.com/office/powerpoint/2010/main" val="386081474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a:bodyPr>
          <a:lstStyle/>
          <a:p>
            <a:r>
              <a:rPr lang="en-US" dirty="0" smtClean="0"/>
              <a:t>Reporting is necessary for the beneficiaries to receive</a:t>
            </a:r>
            <a:r>
              <a:rPr lang="en-US" baseline="0" dirty="0" smtClean="0"/>
              <a:t> reimbursement for the expenditures they’ve already performed. </a:t>
            </a:r>
          </a:p>
          <a:p>
            <a:r>
              <a:rPr lang="en-US" baseline="0" dirty="0" smtClean="0"/>
              <a:t>But reporting is also necessary for the Programme, we need to know how the project is going, if you are making progress towards your </a:t>
            </a:r>
            <a:r>
              <a:rPr lang="en-US" baseline="0" dirty="0" err="1" smtClean="0"/>
              <a:t>tarkets</a:t>
            </a:r>
            <a:r>
              <a:rPr lang="en-US" baseline="0" dirty="0" smtClean="0"/>
              <a:t>, if you have problems </a:t>
            </a:r>
            <a:r>
              <a:rPr lang="en-US" baseline="0" dirty="0" err="1" smtClean="0"/>
              <a:t>aso</a:t>
            </a:r>
            <a:r>
              <a:rPr lang="en-US" baseline="0" dirty="0" smtClean="0"/>
              <a:t>. </a:t>
            </a:r>
          </a:p>
          <a:p>
            <a:endParaRPr lang="en-US" baseline="0" dirty="0" smtClean="0"/>
          </a:p>
          <a:p>
            <a:pPr marL="0" indent="0" algn="just">
              <a:buNone/>
            </a:pPr>
            <a:r>
              <a:rPr lang="en-US" sz="1200" dirty="0" smtClean="0">
                <a:latin typeface="Trebuchet MS" panose="020B0603020202020204" pitchFamily="34" charset="0"/>
              </a:rPr>
              <a:t>When requesting amounts for FLC verification, each partner (including L</a:t>
            </a:r>
            <a:r>
              <a:rPr lang="ro-RO" sz="1200" dirty="0" smtClean="0">
                <a:latin typeface="Trebuchet MS" panose="020B0603020202020204" pitchFamily="34" charset="0"/>
              </a:rPr>
              <a:t>B</a:t>
            </a:r>
            <a:r>
              <a:rPr lang="en-US" sz="1200" dirty="0" smtClean="0">
                <a:latin typeface="Trebuchet MS" panose="020B0603020202020204" pitchFamily="34" charset="0"/>
              </a:rPr>
              <a:t>) creates their own individual partner reports reflecting their share of activities and expenditure, according to the AF. In this respect, each partner (including L</a:t>
            </a:r>
            <a:r>
              <a:rPr lang="ro-RO" sz="1200" dirty="0" smtClean="0">
                <a:latin typeface="Trebuchet MS" panose="020B0603020202020204" pitchFamily="34" charset="0"/>
              </a:rPr>
              <a:t>B</a:t>
            </a:r>
            <a:r>
              <a:rPr lang="en-US" sz="1200" dirty="0" smtClean="0">
                <a:latin typeface="Trebuchet MS" panose="020B0603020202020204" pitchFamily="34" charset="0"/>
              </a:rPr>
              <a:t>) fills in the individual partner report, using their own e-MS account.  Each partner report with expenditure is verified by the partner’s FLC in e-MS and then is included by the L</a:t>
            </a:r>
            <a:r>
              <a:rPr lang="ro-RO" sz="1200" dirty="0" smtClean="0">
                <a:latin typeface="Trebuchet MS" panose="020B0603020202020204" pitchFamily="34" charset="0"/>
              </a:rPr>
              <a:t>B</a:t>
            </a:r>
            <a:r>
              <a:rPr lang="en-US" sz="1200" dirty="0" smtClean="0">
                <a:latin typeface="Trebuchet MS" panose="020B0603020202020204" pitchFamily="34" charset="0"/>
              </a:rPr>
              <a:t> in a project report. </a:t>
            </a:r>
          </a:p>
          <a:p>
            <a:pPr marL="0" indent="0" algn="just">
              <a:buNone/>
            </a:pPr>
            <a:endParaRPr lang="en-US" sz="1200" dirty="0" smtClean="0">
              <a:latin typeface="Trebuchet MS" panose="020B0603020202020204" pitchFamily="34" charset="0"/>
            </a:endParaRPr>
          </a:p>
          <a:p>
            <a:pPr marL="0" indent="0" algn="just">
              <a:buNone/>
            </a:pPr>
            <a:endParaRPr lang="en-US" sz="1200" dirty="0" smtClean="0">
              <a:latin typeface="Trebuchet MS" panose="020B0603020202020204" pitchFamily="34" charset="0"/>
            </a:endParaRPr>
          </a:p>
          <a:p>
            <a:pPr marL="0" indent="0" algn="just">
              <a:buNone/>
            </a:pPr>
            <a:r>
              <a:rPr lang="en-US" sz="1200" dirty="0" smtClean="0">
                <a:latin typeface="Trebuchet MS" panose="020B0603020202020204" pitchFamily="34" charset="0"/>
              </a:rPr>
              <a:t>Partner reports with only information regarding the progress of activities (with 0 expenditure requested) are submitted by the partners directly to the L</a:t>
            </a:r>
            <a:r>
              <a:rPr lang="ro-RO" sz="1200" dirty="0" smtClean="0">
                <a:latin typeface="Trebuchet MS" panose="020B0603020202020204" pitchFamily="34" charset="0"/>
              </a:rPr>
              <a:t>B</a:t>
            </a:r>
            <a:r>
              <a:rPr lang="en-US" sz="1200" dirty="0" smtClean="0">
                <a:latin typeface="Trebuchet MS" panose="020B0603020202020204" pitchFamily="34" charset="0"/>
              </a:rPr>
              <a:t>. </a:t>
            </a:r>
          </a:p>
          <a:p>
            <a:pPr marL="0" indent="0" algn="just">
              <a:buNone/>
            </a:pPr>
            <a:endParaRPr lang="ro-RO" sz="900" dirty="0" smtClean="0">
              <a:latin typeface="Trebuchet MS" panose="020B0603020202020204" pitchFamily="34" charset="0"/>
            </a:endParaRPr>
          </a:p>
          <a:p>
            <a:pPr marL="0" indent="0" algn="just">
              <a:buNone/>
            </a:pPr>
            <a:r>
              <a:rPr lang="en-US" sz="1200" dirty="0" smtClean="0">
                <a:latin typeface="Trebuchet MS" panose="020B0603020202020204" pitchFamily="34" charset="0"/>
              </a:rPr>
              <a:t>Each partner should create and submit to the LP at least one such report every 6 months, according to the established schedule for reporting the consolidated progress of activities at project level. If there is no sufficient activity to report on, the partner fills-out all other parts of the report (e.g. problems and deviations, activities if any, forecast for the next report) and submits the partner report with NO expenditure declared directly to the LP. </a:t>
            </a:r>
          </a:p>
          <a:p>
            <a:pPr marL="0" indent="0">
              <a:buNone/>
            </a:pPr>
            <a:r>
              <a:rPr lang="en-US" dirty="0" smtClean="0"/>
              <a:t> </a:t>
            </a:r>
          </a:p>
          <a:p>
            <a:endParaRPr lang="en-US" dirty="0"/>
          </a:p>
        </p:txBody>
      </p:sp>
    </p:spTree>
    <p:extLst>
      <p:ext uri="{BB962C8B-B14F-4D97-AF65-F5344CB8AC3E}">
        <p14:creationId xmlns:p14="http://schemas.microsoft.com/office/powerpoint/2010/main" val="213433624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Slide Image Placeholder 1"/>
          <p:cNvSpPr>
            <a:spLocks noGrp="1" noRot="1" noChangeAspect="1" noTextEdit="1"/>
          </p:cNvSpPr>
          <p:nvPr>
            <p:ph type="sldImg"/>
          </p:nvPr>
        </p:nvSpPr>
        <p:spPr bwMode="auto">
          <a:xfrm>
            <a:off x="917575" y="746125"/>
            <a:ext cx="4962525" cy="3722688"/>
          </a:xfrm>
          <a:noFill/>
          <a:ln>
            <a:solidFill>
              <a:srgbClr val="000000"/>
            </a:solidFill>
            <a:miter lim="800000"/>
            <a:headEnd/>
            <a:tailEnd/>
          </a:ln>
        </p:spPr>
      </p:sp>
      <p:sp>
        <p:nvSpPr>
          <p:cNvPr id="16386" name="Notes Placeholder 2"/>
          <p:cNvSpPr>
            <a:spLocks noGrp="1"/>
          </p:cNvSpPr>
          <p:nvPr>
            <p:ph type="body" idx="1"/>
          </p:nvPr>
        </p:nvSpPr>
        <p:spPr bwMode="auto">
          <a:noFill/>
        </p:spPr>
        <p:txBody>
          <a:bodyPr wrap="square" numCol="1" anchor="t" anchorCtr="0" compatLnSpc="1">
            <a:prstTxWarp prst="textNoShape">
              <a:avLst/>
            </a:prstTxWarp>
          </a:bodyPr>
          <a:lstStyle/>
          <a:p>
            <a:pPr marL="0" indent="0" algn="just">
              <a:buNone/>
            </a:pPr>
            <a:r>
              <a:rPr lang="en-US" sz="1200" dirty="0" smtClean="0">
                <a:latin typeface="Trebuchet MS" panose="020B0603020202020204" pitchFamily="34" charset="0"/>
              </a:rPr>
              <a:t>Each beneficiary that has expenditure incurred and paid for at least </a:t>
            </a:r>
            <a:r>
              <a:rPr lang="ro-RO" sz="1200" dirty="0" smtClean="0">
                <a:solidFill>
                  <a:srgbClr val="FF0000"/>
                </a:solidFill>
                <a:latin typeface="Trebuchet MS" panose="020B0603020202020204" pitchFamily="34" charset="0"/>
              </a:rPr>
              <a:t>5</a:t>
            </a:r>
            <a:r>
              <a:rPr lang="en-US" sz="1200" dirty="0" smtClean="0">
                <a:solidFill>
                  <a:srgbClr val="FF0000"/>
                </a:solidFill>
                <a:latin typeface="Trebuchet MS" panose="020B0603020202020204" pitchFamily="34" charset="0"/>
              </a:rPr>
              <a:t>.000 Euro</a:t>
            </a:r>
            <a:r>
              <a:rPr lang="en-US" sz="1200" dirty="0" smtClean="0">
                <a:latin typeface="Trebuchet MS" panose="020B0603020202020204" pitchFamily="34" charset="0"/>
              </a:rPr>
              <a:t>, can initiate a partner report in </a:t>
            </a:r>
            <a:r>
              <a:rPr lang="en-US" sz="1200" dirty="0" err="1" smtClean="0">
                <a:latin typeface="Trebuchet MS" panose="020B0603020202020204" pitchFamily="34" charset="0"/>
              </a:rPr>
              <a:t>eMS</a:t>
            </a:r>
            <a:r>
              <a:rPr lang="en-US" sz="1200" dirty="0" smtClean="0">
                <a:latin typeface="Trebuchet MS" panose="020B0603020202020204" pitchFamily="34" charset="0"/>
              </a:rPr>
              <a:t> and submit it in the system for FLC verification (in this case, the partner report should also contain the description of the progress of activities). </a:t>
            </a:r>
          </a:p>
          <a:p>
            <a:pPr marL="0" indent="0" algn="just">
              <a:buNone/>
            </a:pPr>
            <a:r>
              <a:rPr lang="en-US" sz="1200" dirty="0" smtClean="0">
                <a:latin typeface="Trebuchet MS" panose="020B0603020202020204" pitchFamily="34" charset="0"/>
              </a:rPr>
              <a:t>Partner reports are used for requesting validation from FLC for expenditure incurred and/or for providing information/progress of activities for project consolidated activities progress report to the L</a:t>
            </a:r>
            <a:r>
              <a:rPr lang="ro-RO" sz="1200" dirty="0" smtClean="0">
                <a:latin typeface="Trebuchet MS" panose="020B0603020202020204" pitchFamily="34" charset="0"/>
              </a:rPr>
              <a:t>B</a:t>
            </a:r>
            <a:r>
              <a:rPr lang="en-US" sz="1200" dirty="0" smtClean="0">
                <a:latin typeface="Trebuchet MS" panose="020B0603020202020204" pitchFamily="34" charset="0"/>
              </a:rPr>
              <a:t>. </a:t>
            </a:r>
          </a:p>
          <a:p>
            <a:pPr marL="0" indent="0" algn="just">
              <a:buNone/>
            </a:pPr>
            <a:r>
              <a:rPr lang="en-US" sz="1200" dirty="0" smtClean="0">
                <a:latin typeface="Trebuchet MS" panose="020B0603020202020204" pitchFamily="34" charset="0"/>
              </a:rPr>
              <a:t>Partner reports </a:t>
            </a:r>
            <a:r>
              <a:rPr lang="en-US" sz="1200" b="1" dirty="0" smtClean="0">
                <a:latin typeface="Trebuchet MS" panose="020B0603020202020204" pitchFamily="34" charset="0"/>
              </a:rPr>
              <a:t>may cover only activities of individual project partners </a:t>
            </a:r>
            <a:r>
              <a:rPr lang="en-US" sz="1200" dirty="0" smtClean="0">
                <a:latin typeface="Trebuchet MS" panose="020B0603020202020204" pitchFamily="34" charset="0"/>
              </a:rPr>
              <a:t>- in which case they can be submitted in e-MS </a:t>
            </a:r>
            <a:r>
              <a:rPr lang="en-US" sz="1200" b="1" dirty="0" smtClean="0">
                <a:latin typeface="Trebuchet MS" panose="020B0603020202020204" pitchFamily="34" charset="0"/>
              </a:rPr>
              <a:t>directly to L</a:t>
            </a:r>
            <a:r>
              <a:rPr lang="ro-RO" sz="1200" b="1" dirty="0" smtClean="0">
                <a:latin typeface="Trebuchet MS" panose="020B0603020202020204" pitchFamily="34" charset="0"/>
              </a:rPr>
              <a:t>B</a:t>
            </a:r>
            <a:r>
              <a:rPr lang="en-US" sz="1200" b="1" dirty="0" smtClean="0">
                <a:latin typeface="Trebuchet MS" panose="020B0603020202020204" pitchFamily="34" charset="0"/>
              </a:rPr>
              <a:t> </a:t>
            </a:r>
            <a:r>
              <a:rPr lang="en-US" sz="1200" dirty="0" smtClean="0">
                <a:latin typeface="Trebuchet MS" panose="020B0603020202020204" pitchFamily="34" charset="0"/>
              </a:rPr>
              <a:t>or they </a:t>
            </a:r>
            <a:r>
              <a:rPr lang="en-US" sz="1200" b="1" dirty="0" smtClean="0">
                <a:latin typeface="Trebuchet MS" panose="020B0603020202020204" pitchFamily="34" charset="0"/>
              </a:rPr>
              <a:t>may contain both activities and expenditure of individual project partners </a:t>
            </a:r>
            <a:r>
              <a:rPr lang="en-US" sz="1200" dirty="0" smtClean="0">
                <a:latin typeface="Trebuchet MS" panose="020B0603020202020204" pitchFamily="34" charset="0"/>
              </a:rPr>
              <a:t>which </a:t>
            </a:r>
            <a:r>
              <a:rPr lang="en-US" sz="1200" b="1" dirty="0" smtClean="0">
                <a:latin typeface="Trebuchet MS" panose="020B0603020202020204" pitchFamily="34" charset="0"/>
              </a:rPr>
              <a:t>need to be verified by first level controllers (called FLC) in the system </a:t>
            </a:r>
            <a:r>
              <a:rPr lang="en-US" sz="1200" dirty="0" smtClean="0">
                <a:latin typeface="Trebuchet MS" panose="020B0603020202020204" pitchFamily="34" charset="0"/>
              </a:rPr>
              <a:t>- in which case they must be submitted in e-MS to FLC. </a:t>
            </a:r>
          </a:p>
          <a:p>
            <a:pPr marL="0" indent="0" algn="just">
              <a:buNone/>
            </a:pPr>
            <a:r>
              <a:rPr lang="en-US" sz="1200" dirty="0" smtClean="0">
                <a:latin typeface="Trebuchet MS" panose="020B0603020202020204" pitchFamily="34" charset="0"/>
              </a:rPr>
              <a:t>If necessary, more than one partner report can be created for a defined period. </a:t>
            </a:r>
          </a:p>
          <a:p>
            <a:pPr marL="0" indent="0" algn="just">
              <a:buNone/>
            </a:pPr>
            <a:r>
              <a:rPr lang="en-US" sz="1200" dirty="0" smtClean="0">
                <a:latin typeface="Trebuchet MS" panose="020B0603020202020204" pitchFamily="34" charset="0"/>
              </a:rPr>
              <a:t>The information provided by each partner in their partner reports is then integrated by the LP into project report. Partner reports created by mistake should be deleted (before submitted)!</a:t>
            </a:r>
          </a:p>
          <a:p>
            <a:pPr marL="0" indent="0" algn="just">
              <a:buNone/>
            </a:pPr>
            <a:endParaRPr lang="ro-RO" sz="1200" dirty="0" smtClean="0">
              <a:latin typeface="Trebuchet MS" panose="020B0603020202020204" pitchFamily="34" charset="0"/>
            </a:endParaRPr>
          </a:p>
          <a:p>
            <a:pPr marL="0" indent="0" algn="just">
              <a:buNone/>
            </a:pPr>
            <a:endParaRPr lang="en-US" sz="1200" dirty="0" smtClean="0">
              <a:latin typeface="Trebuchet MS" panose="020B0603020202020204" pitchFamily="34" charset="0"/>
            </a:endParaRPr>
          </a:p>
          <a:p>
            <a:pPr eaLnBrk="1" hangingPunct="1">
              <a:spcBef>
                <a:spcPct val="0"/>
              </a:spcBef>
            </a:pPr>
            <a:endParaRPr lang="ro-RO" dirty="0" smtClean="0"/>
          </a:p>
        </p:txBody>
      </p:sp>
    </p:spTree>
    <p:extLst>
      <p:ext uri="{BB962C8B-B14F-4D97-AF65-F5344CB8AC3E}">
        <p14:creationId xmlns:p14="http://schemas.microsoft.com/office/powerpoint/2010/main" val="248965947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lgn="just">
              <a:buNone/>
            </a:pPr>
            <a:r>
              <a:rPr lang="en-US" sz="1200" dirty="0" smtClean="0">
                <a:latin typeface="Trebuchet MS" panose="020B0603020202020204" pitchFamily="34" charset="0"/>
              </a:rPr>
              <a:t>Once the project is contracted, the overview of partner reports will automatically be displayed when a partner is accessing his project </a:t>
            </a:r>
            <a:r>
              <a:rPr lang="en-US" sz="1200" b="1" dirty="0" smtClean="0">
                <a:latin typeface="Trebuchet MS" panose="020B0603020202020204" pitchFamily="34" charset="0"/>
              </a:rPr>
              <a:t>Dashboard.  </a:t>
            </a:r>
          </a:p>
          <a:p>
            <a:pPr marL="0" indent="0" algn="just">
              <a:buNone/>
            </a:pPr>
            <a:r>
              <a:rPr lang="en-US" sz="1200" dirty="0" smtClean="0">
                <a:latin typeface="Trebuchet MS" panose="020B0603020202020204" pitchFamily="34" charset="0"/>
              </a:rPr>
              <a:t> If a user has multiple roles in the system (e.g. lead partner and partner at the same time), it is necessary to select the role from the dropdown menu at the top of the interface called ‘Select role’. </a:t>
            </a:r>
          </a:p>
          <a:p>
            <a:pPr marL="0" indent="0" algn="just">
              <a:buNone/>
            </a:pPr>
            <a:r>
              <a:rPr lang="en-US" sz="1200" dirty="0" smtClean="0">
                <a:latin typeface="Trebuchet MS" panose="020B0603020202020204" pitchFamily="34" charset="0"/>
              </a:rPr>
              <a:t>Please note that the lead beneficiaries must create their own partner reports as “PP”, not as “LP”. The LP role is exclusively for creating Project reports. </a:t>
            </a:r>
          </a:p>
          <a:p>
            <a:pPr marL="0" marR="0" lvl="0" indent="0" algn="just" defTabSz="914400" rtl="0" eaLnBrk="0" fontAlgn="base" latinLnBrk="0" hangingPunct="0">
              <a:lnSpc>
                <a:spcPct val="100000"/>
              </a:lnSpc>
              <a:spcBef>
                <a:spcPct val="30000"/>
              </a:spcBef>
              <a:spcAft>
                <a:spcPct val="0"/>
              </a:spcAft>
              <a:buClrTx/>
              <a:buSzTx/>
              <a:buFontTx/>
              <a:buNone/>
              <a:tabLst/>
              <a:defRPr/>
            </a:pPr>
            <a:r>
              <a:rPr lang="en-US" sz="1200" b="1" dirty="0" smtClean="0">
                <a:latin typeface="Trebuchet MS" panose="020B0603020202020204" pitchFamily="34" charset="0"/>
              </a:rPr>
              <a:t>By default, it is possible for each partner to create one partner report per period. The creation of other (second, third) report(s) for a defined period is only possible if the LP contacts the JS officer (via e-MS </a:t>
            </a:r>
            <a:r>
              <a:rPr lang="ro-RO" sz="1200" b="1" dirty="0" err="1" smtClean="0">
                <a:latin typeface="Trebuchet MS" panose="020B0603020202020204" pitchFamily="34" charset="0"/>
              </a:rPr>
              <a:t>message</a:t>
            </a:r>
            <a:r>
              <a:rPr lang="en-US" sz="1200" b="1" dirty="0" smtClean="0">
                <a:latin typeface="Trebuchet MS" panose="020B0603020202020204" pitchFamily="34" charset="0"/>
              </a:rPr>
              <a:t> for example) and asks for JS permission, by clearly mentioning the partner and reporting period for which such a permission is requested. </a:t>
            </a:r>
          </a:p>
          <a:p>
            <a:pPr marL="0" indent="0" algn="just">
              <a:buNone/>
            </a:pPr>
            <a:endParaRPr lang="en-US" sz="1200" dirty="0" smtClean="0">
              <a:latin typeface="Trebuchet MS" panose="020B0603020202020204" pitchFamily="34" charset="0"/>
            </a:endParaRPr>
          </a:p>
          <a:p>
            <a:endParaRPr lang="en-US" dirty="0"/>
          </a:p>
        </p:txBody>
      </p:sp>
    </p:spTree>
    <p:extLst>
      <p:ext uri="{BB962C8B-B14F-4D97-AF65-F5344CB8AC3E}">
        <p14:creationId xmlns:p14="http://schemas.microsoft.com/office/powerpoint/2010/main" val="65484257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77500" lnSpcReduction="20000"/>
          </a:bodyPr>
          <a:lstStyle/>
          <a:p>
            <a:pPr marL="0" indent="0" algn="just">
              <a:buNone/>
            </a:pPr>
            <a:r>
              <a:rPr lang="en-US" sz="1200" dirty="0" smtClean="0">
                <a:latin typeface="Trebuchet MS" panose="020B0603020202020204" pitchFamily="34" charset="0"/>
              </a:rPr>
              <a:t>Project reports are created by </a:t>
            </a:r>
            <a:r>
              <a:rPr lang="ro-RO" sz="1200" dirty="0" err="1" smtClean="0">
                <a:latin typeface="Trebuchet MS" panose="020B0603020202020204" pitchFamily="34" charset="0"/>
              </a:rPr>
              <a:t>the</a:t>
            </a:r>
            <a:r>
              <a:rPr lang="ro-RO" sz="1200" dirty="0" smtClean="0">
                <a:latin typeface="Trebuchet MS" panose="020B0603020202020204" pitchFamily="34" charset="0"/>
              </a:rPr>
              <a:t> </a:t>
            </a:r>
            <a:r>
              <a:rPr lang="en-US" sz="1200" dirty="0" smtClean="0">
                <a:latin typeface="Trebuchet MS" panose="020B0603020202020204" pitchFamily="34" charset="0"/>
              </a:rPr>
              <a:t>L</a:t>
            </a:r>
            <a:r>
              <a:rPr lang="ro-RO" sz="1200" dirty="0" smtClean="0">
                <a:latin typeface="Trebuchet MS" panose="020B0603020202020204" pitchFamily="34" charset="0"/>
              </a:rPr>
              <a:t>B</a:t>
            </a:r>
            <a:r>
              <a:rPr lang="en-US" sz="1200" dirty="0" smtClean="0">
                <a:latin typeface="Trebuchet MS" panose="020B0603020202020204" pitchFamily="34" charset="0"/>
              </a:rPr>
              <a:t>, </a:t>
            </a:r>
            <a:r>
              <a:rPr lang="en-US" sz="1200" b="1" dirty="0" smtClean="0">
                <a:solidFill>
                  <a:srgbClr val="FF0000"/>
                </a:solidFill>
                <a:latin typeface="Trebuchet MS" panose="020B0603020202020204" pitchFamily="34" charset="0"/>
              </a:rPr>
              <a:t>based on partner reports</a:t>
            </a:r>
            <a:r>
              <a:rPr lang="en-US" sz="1200" dirty="0" smtClean="0">
                <a:latin typeface="Trebuchet MS" panose="020B0603020202020204" pitchFamily="34" charset="0"/>
              </a:rPr>
              <a:t>: L</a:t>
            </a:r>
            <a:r>
              <a:rPr lang="ro-RO" sz="1200" dirty="0" smtClean="0">
                <a:latin typeface="Trebuchet MS" panose="020B0603020202020204" pitchFamily="34" charset="0"/>
              </a:rPr>
              <a:t>B</a:t>
            </a:r>
            <a:r>
              <a:rPr lang="en-US" sz="1200" dirty="0" smtClean="0">
                <a:latin typeface="Trebuchet MS" panose="020B0603020202020204" pitchFamily="34" charset="0"/>
              </a:rPr>
              <a:t> creates the project reports in the system and submits them to JS. The L</a:t>
            </a:r>
            <a:r>
              <a:rPr lang="ro-RO" sz="1200" dirty="0" smtClean="0">
                <a:latin typeface="Trebuchet MS" panose="020B0603020202020204" pitchFamily="34" charset="0"/>
              </a:rPr>
              <a:t>B</a:t>
            </a:r>
            <a:r>
              <a:rPr lang="en-US" sz="1200" dirty="0" smtClean="0">
                <a:latin typeface="Trebuchet MS" panose="020B0603020202020204" pitchFamily="34" charset="0"/>
              </a:rPr>
              <a:t> can access the partner reports and the FLC certificates of all partners in the e-MS to fill in the project report. L</a:t>
            </a:r>
            <a:r>
              <a:rPr lang="ro-RO" sz="1200" dirty="0" smtClean="0">
                <a:latin typeface="Trebuchet MS" panose="020B0603020202020204" pitchFamily="34" charset="0"/>
              </a:rPr>
              <a:t>B</a:t>
            </a:r>
            <a:r>
              <a:rPr lang="en-US" sz="1200" dirty="0" smtClean="0">
                <a:latin typeface="Trebuchet MS" panose="020B0603020202020204" pitchFamily="34" charset="0"/>
              </a:rPr>
              <a:t> can create a </a:t>
            </a:r>
            <a:r>
              <a:rPr lang="en-US" sz="1200" b="1" dirty="0" smtClean="0">
                <a:latin typeface="Trebuchet MS" panose="020B0603020202020204" pitchFamily="34" charset="0"/>
              </a:rPr>
              <a:t>financial project report </a:t>
            </a:r>
            <a:r>
              <a:rPr lang="en-US" sz="1200" dirty="0" smtClean="0">
                <a:latin typeface="Trebuchet MS" panose="020B0603020202020204" pitchFamily="34" charset="0"/>
              </a:rPr>
              <a:t>in the system requesting amounts for reimbursement from the </a:t>
            </a:r>
            <a:r>
              <a:rPr lang="en-US" sz="1200" dirty="0" err="1" smtClean="0">
                <a:latin typeface="Trebuchet MS" panose="020B0603020202020204" pitchFamily="34" charset="0"/>
              </a:rPr>
              <a:t>programme</a:t>
            </a:r>
            <a:r>
              <a:rPr lang="en-US" sz="1200" dirty="0" smtClean="0">
                <a:latin typeface="Trebuchet MS" panose="020B0603020202020204" pitchFamily="34" charset="0"/>
              </a:rPr>
              <a:t> no later than 3 working days from </a:t>
            </a:r>
            <a:r>
              <a:rPr lang="ro-RO" sz="1200" dirty="0" err="1" smtClean="0">
                <a:latin typeface="Trebuchet MS" panose="020B0603020202020204" pitchFamily="34" charset="0"/>
              </a:rPr>
              <a:t>the</a:t>
            </a:r>
            <a:r>
              <a:rPr lang="ro-RO" sz="1200" dirty="0" smtClean="0">
                <a:latin typeface="Trebuchet MS" panose="020B0603020202020204" pitchFamily="34" charset="0"/>
              </a:rPr>
              <a:t> date </a:t>
            </a:r>
            <a:r>
              <a:rPr lang="en-US" sz="1200" dirty="0" smtClean="0">
                <a:latin typeface="Trebuchet MS" panose="020B0603020202020204" pitchFamily="34" charset="0"/>
              </a:rPr>
              <a:t>when FLC certificates </a:t>
            </a:r>
            <a:r>
              <a:rPr lang="ro-RO" sz="1200" dirty="0" smtClean="0">
                <a:latin typeface="Trebuchet MS" panose="020B0603020202020204" pitchFamily="34" charset="0"/>
              </a:rPr>
              <a:t>are </a:t>
            </a:r>
            <a:r>
              <a:rPr lang="en-US" sz="1200" dirty="0" smtClean="0">
                <a:latin typeface="Trebuchet MS" panose="020B0603020202020204" pitchFamily="34" charset="0"/>
              </a:rPr>
              <a:t>summing up more than </a:t>
            </a:r>
            <a:r>
              <a:rPr lang="ro-RO" sz="1200" dirty="0" smtClean="0">
                <a:latin typeface="Trebuchet MS" panose="020B0603020202020204" pitchFamily="34" charset="0"/>
              </a:rPr>
              <a:t>10</a:t>
            </a:r>
            <a:r>
              <a:rPr lang="en-US" sz="1200" dirty="0" smtClean="0">
                <a:latin typeface="Trebuchet MS" panose="020B0603020202020204" pitchFamily="34" charset="0"/>
              </a:rPr>
              <a:t>.000 Euro (from all partners) are available in the system, </a:t>
            </a:r>
            <a:r>
              <a:rPr lang="en-US" sz="1200" b="1" dirty="0" smtClean="0">
                <a:latin typeface="Trebuchet MS" panose="020B0603020202020204" pitchFamily="34" charset="0"/>
              </a:rPr>
              <a:t>even if not all partners have FLC certificates to be included in the project report</a:t>
            </a:r>
            <a:r>
              <a:rPr lang="en-US" sz="1200" dirty="0" smtClean="0">
                <a:latin typeface="Trebuchet MS" panose="020B0603020202020204" pitchFamily="34" charset="0"/>
              </a:rPr>
              <a:t>. </a:t>
            </a:r>
            <a:endParaRPr lang="ro-RO" sz="1200" dirty="0" smtClean="0">
              <a:latin typeface="Trebuchet MS" panose="020B0603020202020204" pitchFamily="34" charset="0"/>
            </a:endParaRPr>
          </a:p>
          <a:p>
            <a:pPr marL="0" indent="0" algn="just">
              <a:buNone/>
            </a:pPr>
            <a:r>
              <a:rPr lang="en-US" sz="1200" dirty="0" smtClean="0">
                <a:latin typeface="Trebuchet MS" panose="020B0603020202020204" pitchFamily="34" charset="0"/>
              </a:rPr>
              <a:t>The L</a:t>
            </a:r>
            <a:r>
              <a:rPr lang="ro-RO" sz="1200" dirty="0" smtClean="0">
                <a:latin typeface="Trebuchet MS" panose="020B0603020202020204" pitchFamily="34" charset="0"/>
              </a:rPr>
              <a:t>B</a:t>
            </a:r>
            <a:r>
              <a:rPr lang="en-US" sz="1200" dirty="0" smtClean="0">
                <a:latin typeface="Trebuchet MS" panose="020B0603020202020204" pitchFamily="34" charset="0"/>
              </a:rPr>
              <a:t> needs to also have his partner report checked by FLC controller. Financial data is automatically integrated in the project report by the e-MS. These financial project reports will be created by LB </a:t>
            </a:r>
            <a:r>
              <a:rPr lang="en-US" sz="1200" b="1" dirty="0" smtClean="0">
                <a:latin typeface="Trebuchet MS" panose="020B0603020202020204" pitchFamily="34" charset="0"/>
              </a:rPr>
              <a:t>only by attaching the available FLC certificates. No other sections required by the project report template will be filled in.</a:t>
            </a:r>
            <a:r>
              <a:rPr lang="ro-RO" sz="1200" b="1" dirty="0" smtClean="0">
                <a:latin typeface="Trebuchet MS" panose="020B0603020202020204" pitchFamily="34" charset="0"/>
              </a:rPr>
              <a:t>  Project report 0 and </a:t>
            </a:r>
            <a:r>
              <a:rPr lang="ro-RO" sz="1200" b="1" dirty="0" err="1" smtClean="0">
                <a:latin typeface="Trebuchet MS" panose="020B0603020202020204" pitchFamily="34" charset="0"/>
              </a:rPr>
              <a:t>last</a:t>
            </a:r>
            <a:r>
              <a:rPr lang="ro-RO" sz="1200" b="1" dirty="0" smtClean="0">
                <a:latin typeface="Trebuchet MS" panose="020B0603020202020204" pitchFamily="34" charset="0"/>
              </a:rPr>
              <a:t> </a:t>
            </a:r>
            <a:r>
              <a:rPr lang="ro-RO" sz="1200" b="1" dirty="0" err="1" smtClean="0">
                <a:latin typeface="Trebuchet MS" panose="020B0603020202020204" pitchFamily="34" charset="0"/>
              </a:rPr>
              <a:t>project</a:t>
            </a:r>
            <a:r>
              <a:rPr lang="ro-RO" sz="1200" b="1" dirty="0" smtClean="0">
                <a:latin typeface="Trebuchet MS" panose="020B0603020202020204" pitchFamily="34" charset="0"/>
              </a:rPr>
              <a:t> report in </a:t>
            </a:r>
            <a:r>
              <a:rPr lang="ro-RO" sz="1200" b="1" dirty="0" err="1" smtClean="0">
                <a:latin typeface="Trebuchet MS" panose="020B0603020202020204" pitchFamily="34" charset="0"/>
              </a:rPr>
              <a:t>the</a:t>
            </a:r>
            <a:r>
              <a:rPr lang="ro-RO" sz="1200" b="1" dirty="0" smtClean="0">
                <a:latin typeface="Trebuchet MS" panose="020B0603020202020204" pitchFamily="34" charset="0"/>
              </a:rPr>
              <a:t> </a:t>
            </a:r>
            <a:r>
              <a:rPr lang="ro-RO" sz="1200" b="1" dirty="0" err="1" smtClean="0">
                <a:latin typeface="Trebuchet MS" panose="020B0603020202020204" pitchFamily="34" charset="0"/>
              </a:rPr>
              <a:t>eMS</a:t>
            </a:r>
            <a:r>
              <a:rPr lang="ro-RO" sz="1200" b="1" dirty="0" smtClean="0">
                <a:latin typeface="Trebuchet MS" panose="020B0603020202020204" pitchFamily="34" charset="0"/>
              </a:rPr>
              <a:t> </a:t>
            </a:r>
            <a:r>
              <a:rPr lang="ro-RO" sz="1200" b="1" dirty="0" err="1" smtClean="0">
                <a:latin typeface="Trebuchet MS" panose="020B0603020202020204" pitchFamily="34" charset="0"/>
              </a:rPr>
              <a:t>should</a:t>
            </a:r>
            <a:r>
              <a:rPr lang="ro-RO" sz="1200" b="1" dirty="0" smtClean="0">
                <a:latin typeface="Trebuchet MS" panose="020B0603020202020204" pitchFamily="34" charset="0"/>
              </a:rPr>
              <a:t> </a:t>
            </a:r>
            <a:r>
              <a:rPr lang="ro-RO" sz="1200" b="1" dirty="0" err="1" smtClean="0">
                <a:latin typeface="Trebuchet MS" panose="020B0603020202020204" pitchFamily="34" charset="0"/>
              </a:rPr>
              <a:t>be</a:t>
            </a:r>
            <a:r>
              <a:rPr lang="ro-RO" sz="1200" b="1" dirty="0" smtClean="0">
                <a:latin typeface="Trebuchet MS" panose="020B0603020202020204" pitchFamily="34" charset="0"/>
              </a:rPr>
              <a:t> </a:t>
            </a:r>
            <a:r>
              <a:rPr lang="ro-RO" sz="1200" b="1" dirty="0" err="1" smtClean="0">
                <a:latin typeface="Trebuchet MS" panose="020B0603020202020204" pitchFamily="34" charset="0"/>
              </a:rPr>
              <a:t>consolidated</a:t>
            </a:r>
            <a:r>
              <a:rPr lang="ro-RO" sz="1200" b="1" dirty="0" smtClean="0">
                <a:latin typeface="Trebuchet MS" panose="020B0603020202020204" pitchFamily="34" charset="0"/>
              </a:rPr>
              <a:t> (</a:t>
            </a:r>
            <a:r>
              <a:rPr lang="ro-RO" sz="1200" b="1" dirty="0" err="1" smtClean="0">
                <a:latin typeface="Trebuchet MS" panose="020B0603020202020204" pitchFamily="34" charset="0"/>
              </a:rPr>
              <a:t>containing</a:t>
            </a:r>
            <a:r>
              <a:rPr lang="ro-RO" sz="1200" b="1" dirty="0" smtClean="0">
                <a:latin typeface="Trebuchet MS" panose="020B0603020202020204" pitchFamily="34" charset="0"/>
              </a:rPr>
              <a:t> </a:t>
            </a:r>
            <a:r>
              <a:rPr lang="ro-RO" sz="1200" b="1" dirty="0" err="1" smtClean="0">
                <a:latin typeface="Trebuchet MS" panose="020B0603020202020204" pitchFamily="34" charset="0"/>
              </a:rPr>
              <a:t>both</a:t>
            </a:r>
            <a:r>
              <a:rPr lang="ro-RO" sz="1200" b="1" dirty="0" smtClean="0">
                <a:latin typeface="Trebuchet MS" panose="020B0603020202020204" pitchFamily="34" charset="0"/>
              </a:rPr>
              <a:t> </a:t>
            </a:r>
            <a:r>
              <a:rPr lang="ro-RO" sz="1200" b="1" dirty="0" err="1" smtClean="0">
                <a:latin typeface="Trebuchet MS" panose="020B0603020202020204" pitchFamily="34" charset="0"/>
              </a:rPr>
              <a:t>certificates</a:t>
            </a:r>
            <a:r>
              <a:rPr lang="ro-RO" sz="1200" b="1" dirty="0" smtClean="0">
                <a:latin typeface="Trebuchet MS" panose="020B0603020202020204" pitchFamily="34" charset="0"/>
              </a:rPr>
              <a:t> and </a:t>
            </a:r>
            <a:r>
              <a:rPr lang="ro-RO" sz="1200" b="1" dirty="0" err="1" smtClean="0">
                <a:latin typeface="Trebuchet MS" panose="020B0603020202020204" pitchFamily="34" charset="0"/>
              </a:rPr>
              <a:t>activities</a:t>
            </a:r>
            <a:r>
              <a:rPr lang="ro-RO" sz="1200" b="1" dirty="0" smtClean="0">
                <a:latin typeface="Trebuchet MS" panose="020B0603020202020204" pitchFamily="34" charset="0"/>
              </a:rPr>
              <a:t>). </a:t>
            </a:r>
          </a:p>
          <a:p>
            <a:pPr marL="0" indent="0" algn="just">
              <a:buNone/>
            </a:pPr>
            <a:r>
              <a:rPr lang="ro-RO" sz="1200" b="1" dirty="0" err="1" smtClean="0">
                <a:latin typeface="Trebuchet MS" panose="020B0603020202020204" pitchFamily="34" charset="0"/>
              </a:rPr>
              <a:t>eMS</a:t>
            </a:r>
            <a:r>
              <a:rPr lang="ro-RO" sz="1200" b="1" dirty="0" smtClean="0">
                <a:latin typeface="Trebuchet MS" panose="020B0603020202020204" pitchFamily="34" charset="0"/>
              </a:rPr>
              <a:t> </a:t>
            </a:r>
            <a:r>
              <a:rPr lang="ro-RO" sz="1200" b="1" dirty="0" err="1" smtClean="0">
                <a:latin typeface="Trebuchet MS" panose="020B0603020202020204" pitchFamily="34" charset="0"/>
              </a:rPr>
              <a:t>tutorial</a:t>
            </a:r>
            <a:r>
              <a:rPr lang="ro-RO" sz="1200" b="1" dirty="0" smtClean="0">
                <a:latin typeface="Trebuchet MS" panose="020B0603020202020204" pitchFamily="34" charset="0"/>
              </a:rPr>
              <a:t> </a:t>
            </a:r>
            <a:endParaRPr lang="en-US" sz="1200" b="1" dirty="0" smtClean="0">
              <a:latin typeface="Trebuchet MS" panose="020B0603020202020204" pitchFamily="34" charset="0"/>
            </a:endParaRPr>
          </a:p>
          <a:p>
            <a:pPr marL="0" lvl="0" indent="0" algn="just">
              <a:buNone/>
            </a:pPr>
            <a:r>
              <a:rPr lang="en-US" sz="1200" b="1" dirty="0" smtClean="0">
                <a:solidFill>
                  <a:prstClr val="black"/>
                </a:solidFill>
                <a:latin typeface="Trebuchet MS" panose="020B0603020202020204" pitchFamily="34" charset="0"/>
              </a:rPr>
              <a:t>It is mandatory for the LP to create a consolidated project progress report on activities in the system according to the established schedule for reporting the consolidated progress of activities at project level established within the MA Instruction no. 5 for beneficiaries for call 1-hard and call 2 projects and every 6 months for call 3 projects. </a:t>
            </a:r>
          </a:p>
          <a:p>
            <a:pPr marL="0" lvl="0" indent="0" algn="just">
              <a:buNone/>
            </a:pPr>
            <a:r>
              <a:rPr lang="en-US" sz="1200" b="1" dirty="0" smtClean="0">
                <a:solidFill>
                  <a:prstClr val="black"/>
                </a:solidFill>
                <a:latin typeface="Trebuchet MS" panose="020B0603020202020204" pitchFamily="34" charset="0"/>
              </a:rPr>
              <a:t>The</a:t>
            </a:r>
            <a:r>
              <a:rPr lang="ro-RO" sz="1200" b="1" dirty="0" smtClean="0">
                <a:solidFill>
                  <a:prstClr val="black"/>
                </a:solidFill>
                <a:latin typeface="Trebuchet MS" panose="020B0603020202020204" pitchFamily="34" charset="0"/>
              </a:rPr>
              <a:t> </a:t>
            </a:r>
            <a:r>
              <a:rPr lang="ro-RO" sz="1200" b="1" dirty="0" err="1" smtClean="0">
                <a:solidFill>
                  <a:prstClr val="black"/>
                </a:solidFill>
                <a:latin typeface="Trebuchet MS" panose="020B0603020202020204" pitchFamily="34" charset="0"/>
              </a:rPr>
              <a:t>technical</a:t>
            </a:r>
            <a:r>
              <a:rPr lang="en-US" sz="1200" b="1" dirty="0" smtClean="0">
                <a:solidFill>
                  <a:prstClr val="black"/>
                </a:solidFill>
                <a:latin typeface="Trebuchet MS" panose="020B0603020202020204" pitchFamily="34" charset="0"/>
              </a:rPr>
              <a:t> project report </a:t>
            </a:r>
            <a:r>
              <a:rPr lang="en-US" sz="1200" dirty="0" smtClean="0">
                <a:solidFill>
                  <a:prstClr val="black"/>
                </a:solidFill>
                <a:latin typeface="Trebuchet MS" panose="020B0603020202020204" pitchFamily="34" charset="0"/>
              </a:rPr>
              <a:t>must be submitted using the </a:t>
            </a:r>
            <a:r>
              <a:rPr lang="en-US" sz="1200" dirty="0" err="1" smtClean="0">
                <a:solidFill>
                  <a:prstClr val="black"/>
                </a:solidFill>
                <a:latin typeface="Trebuchet MS" panose="020B0603020202020204" pitchFamily="34" charset="0"/>
              </a:rPr>
              <a:t>eMS</a:t>
            </a:r>
            <a:r>
              <a:rPr lang="en-US" sz="1200" dirty="0" smtClean="0">
                <a:solidFill>
                  <a:prstClr val="black"/>
                </a:solidFill>
                <a:latin typeface="Trebuchet MS" panose="020B0603020202020204" pitchFamily="34" charset="0"/>
              </a:rPr>
              <a:t> system within a deadline of maximum 10 working days since the last day of the reporting period, as defined within the Annex 1 of the MA Instruction no. 5 for beneficiaries for call 1-hard and call 2 projects and after the end of every 6 months period for call 3 projects).</a:t>
            </a:r>
          </a:p>
          <a:p>
            <a:pPr marL="0" lvl="0" indent="0" algn="just">
              <a:buNone/>
            </a:pPr>
            <a:r>
              <a:rPr lang="en-US" sz="1200" dirty="0" smtClean="0">
                <a:solidFill>
                  <a:prstClr val="black"/>
                </a:solidFill>
                <a:latin typeface="Trebuchet MS" panose="020B0603020202020204" pitchFamily="34" charset="0"/>
              </a:rPr>
              <a:t>Such reports on the progress of activities should not include FLC certificates with amounts to be requested for reimbursement by the </a:t>
            </a:r>
            <a:r>
              <a:rPr lang="en-US" sz="1200" dirty="0" err="1" smtClean="0">
                <a:solidFill>
                  <a:prstClr val="black"/>
                </a:solidFill>
                <a:latin typeface="Trebuchet MS" panose="020B0603020202020204" pitchFamily="34" charset="0"/>
              </a:rPr>
              <a:t>programme</a:t>
            </a:r>
            <a:r>
              <a:rPr lang="en-US" sz="1200" dirty="0" smtClean="0">
                <a:solidFill>
                  <a:prstClr val="black"/>
                </a:solidFill>
                <a:latin typeface="Trebuchet MS" panose="020B0603020202020204" pitchFamily="34" charset="0"/>
              </a:rPr>
              <a:t>. The activities progress has to be aggregated manually by the LP (using the information provided by the partner/in the partner reports). All sections of the Project Report will be filled in by the LP in a clear and concise manner. Section “Highlight of the main achievements” includes the main achievements of the project with a focus on the content-related activities, in an understandable language even for non-specialists and in a cumulative way (providing an overview from the start of the project to the current period). The project report is submitted by LP to the JS. </a:t>
            </a:r>
            <a:endParaRPr lang="ro-RO" sz="1200" dirty="0" smtClean="0">
              <a:solidFill>
                <a:prstClr val="black"/>
              </a:solidFill>
              <a:latin typeface="Trebuchet MS" panose="020B0603020202020204" pitchFamily="34" charset="0"/>
            </a:endParaRPr>
          </a:p>
          <a:p>
            <a:pPr marL="0" lvl="0" indent="0" algn="just">
              <a:buNone/>
            </a:pPr>
            <a:r>
              <a:rPr lang="en-US" sz="1200" b="1" dirty="0" smtClean="0">
                <a:solidFill>
                  <a:srgbClr val="FF0000"/>
                </a:solidFill>
                <a:latin typeface="Trebuchet MS" panose="020B0603020202020204" pitchFamily="34" charset="0"/>
              </a:rPr>
              <a:t>Deficiencies in preparing the project report may result in clarification(s) requested by the JS and sending back the report to the beneficiaries for modifications</a:t>
            </a:r>
            <a:r>
              <a:rPr lang="ro-RO" sz="1200" b="1" dirty="0" smtClean="0">
                <a:solidFill>
                  <a:srgbClr val="FF0000"/>
                </a:solidFill>
                <a:latin typeface="Trebuchet MS" panose="020B0603020202020204" pitchFamily="34" charset="0"/>
              </a:rPr>
              <a:t>! </a:t>
            </a:r>
            <a:r>
              <a:rPr lang="ro-RO" sz="1200" b="1" dirty="0" err="1" smtClean="0">
                <a:solidFill>
                  <a:srgbClr val="FF0000"/>
                </a:solidFill>
                <a:latin typeface="Trebuchet MS" panose="020B0603020202020204" pitchFamily="34" charset="0"/>
              </a:rPr>
              <a:t>eMS</a:t>
            </a:r>
            <a:r>
              <a:rPr lang="ro-RO" sz="1200" b="1" dirty="0" smtClean="0">
                <a:solidFill>
                  <a:srgbClr val="FF0000"/>
                </a:solidFill>
                <a:latin typeface="Trebuchet MS" panose="020B0603020202020204" pitchFamily="34" charset="0"/>
              </a:rPr>
              <a:t> </a:t>
            </a:r>
            <a:r>
              <a:rPr lang="ro-RO" sz="1200" b="1" dirty="0" err="1" smtClean="0">
                <a:solidFill>
                  <a:srgbClr val="FF0000"/>
                </a:solidFill>
                <a:latin typeface="Trebuchet MS" panose="020B0603020202020204" pitchFamily="34" charset="0"/>
              </a:rPr>
              <a:t>tutorial</a:t>
            </a:r>
            <a:r>
              <a:rPr lang="ro-RO" sz="1200" b="1" dirty="0" smtClean="0">
                <a:solidFill>
                  <a:srgbClr val="FF0000"/>
                </a:solidFill>
                <a:latin typeface="Trebuchet MS" panose="020B0603020202020204" pitchFamily="34" charset="0"/>
              </a:rPr>
              <a:t> on </a:t>
            </a:r>
            <a:r>
              <a:rPr lang="ro-RO" sz="1200" b="1" dirty="0" err="1" smtClean="0">
                <a:solidFill>
                  <a:srgbClr val="FF0000"/>
                </a:solidFill>
                <a:latin typeface="Trebuchet MS" panose="020B0603020202020204" pitchFamily="34" charset="0"/>
              </a:rPr>
              <a:t>how</a:t>
            </a:r>
            <a:r>
              <a:rPr lang="ro-RO" sz="1200" b="1" dirty="0" smtClean="0">
                <a:solidFill>
                  <a:srgbClr val="FF0000"/>
                </a:solidFill>
                <a:latin typeface="Trebuchet MS" panose="020B0603020202020204" pitchFamily="34" charset="0"/>
              </a:rPr>
              <a:t> </a:t>
            </a:r>
            <a:r>
              <a:rPr lang="ro-RO" sz="1200" b="1" dirty="0" err="1" smtClean="0">
                <a:solidFill>
                  <a:srgbClr val="FF0000"/>
                </a:solidFill>
                <a:latin typeface="Trebuchet MS" panose="020B0603020202020204" pitchFamily="34" charset="0"/>
              </a:rPr>
              <a:t>to</a:t>
            </a:r>
            <a:r>
              <a:rPr lang="ro-RO" sz="1200" b="1" dirty="0" smtClean="0">
                <a:solidFill>
                  <a:srgbClr val="FF0000"/>
                </a:solidFill>
                <a:latin typeface="Trebuchet MS" panose="020B0603020202020204" pitchFamily="34" charset="0"/>
              </a:rPr>
              <a:t> create </a:t>
            </a:r>
            <a:r>
              <a:rPr lang="ro-RO" sz="1200" b="1" dirty="0" err="1" smtClean="0">
                <a:solidFill>
                  <a:srgbClr val="FF0000"/>
                </a:solidFill>
                <a:latin typeface="Trebuchet MS" panose="020B0603020202020204" pitchFamily="34" charset="0"/>
              </a:rPr>
              <a:t>Partner</a:t>
            </a:r>
            <a:r>
              <a:rPr lang="ro-RO" sz="1200" b="1" dirty="0" smtClean="0">
                <a:solidFill>
                  <a:srgbClr val="FF0000"/>
                </a:solidFill>
                <a:latin typeface="Trebuchet MS" panose="020B0603020202020204" pitchFamily="34" charset="0"/>
              </a:rPr>
              <a:t>/Project </a:t>
            </a:r>
            <a:r>
              <a:rPr lang="ro-RO" sz="1200" b="1" dirty="0" err="1" smtClean="0">
                <a:solidFill>
                  <a:srgbClr val="FF0000"/>
                </a:solidFill>
                <a:latin typeface="Trebuchet MS" panose="020B0603020202020204" pitchFamily="34" charset="0"/>
              </a:rPr>
              <a:t>reports</a:t>
            </a:r>
            <a:r>
              <a:rPr lang="ro-RO" sz="1200" b="1" dirty="0" smtClean="0">
                <a:solidFill>
                  <a:srgbClr val="FF0000"/>
                </a:solidFill>
                <a:latin typeface="Trebuchet MS" panose="020B0603020202020204" pitchFamily="34" charset="0"/>
              </a:rPr>
              <a:t> </a:t>
            </a:r>
            <a:r>
              <a:rPr lang="ro-RO" sz="1200" b="1" dirty="0" err="1" smtClean="0">
                <a:solidFill>
                  <a:srgbClr val="FF0000"/>
                </a:solidFill>
                <a:latin typeface="Trebuchet MS" panose="020B0603020202020204" pitchFamily="34" charset="0"/>
              </a:rPr>
              <a:t>can</a:t>
            </a:r>
            <a:r>
              <a:rPr lang="ro-RO" sz="1200" b="1" dirty="0" smtClean="0">
                <a:solidFill>
                  <a:srgbClr val="FF0000"/>
                </a:solidFill>
                <a:latin typeface="Trebuchet MS" panose="020B0603020202020204" pitchFamily="34" charset="0"/>
              </a:rPr>
              <a:t> </a:t>
            </a:r>
            <a:r>
              <a:rPr lang="ro-RO" sz="1200" b="1" dirty="0" err="1" smtClean="0">
                <a:solidFill>
                  <a:srgbClr val="FF0000"/>
                </a:solidFill>
                <a:latin typeface="Trebuchet MS" panose="020B0603020202020204" pitchFamily="34" charset="0"/>
              </a:rPr>
              <a:t>be</a:t>
            </a:r>
            <a:r>
              <a:rPr lang="ro-RO" sz="1200" b="1" dirty="0" smtClean="0">
                <a:solidFill>
                  <a:srgbClr val="FF0000"/>
                </a:solidFill>
                <a:latin typeface="Trebuchet MS" panose="020B0603020202020204" pitchFamily="34" charset="0"/>
              </a:rPr>
              <a:t> </a:t>
            </a:r>
            <a:r>
              <a:rPr lang="ro-RO" sz="1200" b="1" dirty="0" err="1" smtClean="0">
                <a:solidFill>
                  <a:srgbClr val="FF0000"/>
                </a:solidFill>
                <a:latin typeface="Trebuchet MS" panose="020B0603020202020204" pitchFamily="34" charset="0"/>
              </a:rPr>
              <a:t>found</a:t>
            </a:r>
            <a:r>
              <a:rPr lang="ro-RO" sz="1200" b="1" dirty="0" smtClean="0">
                <a:solidFill>
                  <a:srgbClr val="FF0000"/>
                </a:solidFill>
                <a:latin typeface="Trebuchet MS" panose="020B0603020202020204" pitchFamily="34" charset="0"/>
              </a:rPr>
              <a:t> </a:t>
            </a:r>
            <a:endParaRPr lang="en-US" sz="1200" b="1" dirty="0" smtClean="0">
              <a:solidFill>
                <a:srgbClr val="FF0000"/>
              </a:solidFill>
              <a:latin typeface="Trebuchet MS" panose="020B0603020202020204" pitchFamily="34" charset="0"/>
            </a:endParaRPr>
          </a:p>
          <a:p>
            <a:pPr marL="0" indent="0" algn="just">
              <a:buNone/>
            </a:pPr>
            <a:endParaRPr lang="en-US" dirty="0"/>
          </a:p>
        </p:txBody>
      </p:sp>
    </p:spTree>
    <p:extLst>
      <p:ext uri="{BB962C8B-B14F-4D97-AF65-F5344CB8AC3E}">
        <p14:creationId xmlns:p14="http://schemas.microsoft.com/office/powerpoint/2010/main" val="142330259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77500" lnSpcReduction="20000"/>
          </a:bodyPr>
          <a:lstStyle/>
          <a:p>
            <a:pPr marL="0" indent="0" algn="just">
              <a:buNone/>
            </a:pPr>
            <a:r>
              <a:rPr lang="en-US" sz="1200" dirty="0" smtClean="0">
                <a:latin typeface="Trebuchet MS" panose="020B0603020202020204" pitchFamily="34" charset="0"/>
              </a:rPr>
              <a:t>The following articles of EU Regulations are the legal basis to be taken into account as far as revenues are concerned: </a:t>
            </a:r>
          </a:p>
          <a:p>
            <a:pPr marL="514350" indent="-514350" algn="just">
              <a:buFont typeface="+mj-lt"/>
              <a:buAutoNum type="arabicPeriod"/>
            </a:pPr>
            <a:r>
              <a:rPr lang="en-US" sz="1200" dirty="0" smtClean="0">
                <a:latin typeface="Trebuchet MS" panose="020B0603020202020204" pitchFamily="34" charset="0"/>
              </a:rPr>
              <a:t>Articles 61 to 65(8) and Annex V of Regulation (EU) No 1303/2013 </a:t>
            </a:r>
          </a:p>
          <a:p>
            <a:pPr marL="514350" indent="-514350" algn="just">
              <a:buFont typeface="+mj-lt"/>
              <a:buAutoNum type="arabicPeriod"/>
            </a:pPr>
            <a:r>
              <a:rPr lang="en-US" sz="1200" dirty="0" smtClean="0">
                <a:latin typeface="Trebuchet MS" panose="020B0603020202020204" pitchFamily="34" charset="0"/>
              </a:rPr>
              <a:t> Articles 15 to 19 of Delegated Regulation (EU) No 480/2014</a:t>
            </a:r>
            <a:endParaRPr lang="ro-RO" sz="1200" dirty="0" smtClean="0">
              <a:latin typeface="Trebuchet MS" panose="020B0603020202020204" pitchFamily="34" charset="0"/>
            </a:endParaRPr>
          </a:p>
          <a:p>
            <a:pPr marL="514350" indent="-514350" algn="just">
              <a:buFont typeface="+mj-lt"/>
              <a:buAutoNum type="arabicPeriod"/>
            </a:pPr>
            <a:endParaRPr lang="ro-RO" sz="1100" dirty="0" smtClean="0">
              <a:latin typeface="Trebuchet MS" panose="020B0603020202020204" pitchFamily="34" charset="0"/>
            </a:endParaRPr>
          </a:p>
          <a:p>
            <a:pPr marL="0" indent="0" algn="just">
              <a:buNone/>
            </a:pPr>
            <a:r>
              <a:rPr lang="ro-RO" sz="1200" b="1" dirty="0" err="1" smtClean="0">
                <a:latin typeface="Trebuchet MS" panose="020B0603020202020204" pitchFamily="34" charset="0"/>
              </a:rPr>
              <a:t>Definition</a:t>
            </a:r>
            <a:r>
              <a:rPr lang="en-US" sz="1200" b="1" dirty="0" smtClean="0">
                <a:latin typeface="Trebuchet MS" panose="020B0603020202020204" pitchFamily="34" charset="0"/>
              </a:rPr>
              <a:t> </a:t>
            </a:r>
            <a:endParaRPr lang="ro-RO" sz="1200" b="1" dirty="0" smtClean="0">
              <a:latin typeface="Trebuchet MS" panose="020B0603020202020204" pitchFamily="34" charset="0"/>
            </a:endParaRPr>
          </a:p>
          <a:p>
            <a:pPr marL="0" indent="0" algn="just">
              <a:buNone/>
            </a:pPr>
            <a:r>
              <a:rPr lang="en-US" sz="1200" dirty="0" smtClean="0">
                <a:latin typeface="Trebuchet MS" panose="020B0603020202020204" pitchFamily="34" charset="0"/>
              </a:rPr>
              <a:t>According to paragraph 1 of Article 61 of Regulation (EU) No 1303/2013, “net revenue” means cash in-flows directly paid by users for the goods or services provided by the project, such as charges borne directly by users for the use of infrastructure, sale or rent of land or buildings, or payments for services less any operating costs and replacement costs of short-life equipment incurred during the corresponding period. </a:t>
            </a:r>
          </a:p>
          <a:p>
            <a:pPr marL="0" indent="0" algn="just">
              <a:lnSpc>
                <a:spcPct val="150000"/>
              </a:lnSpc>
              <a:spcBef>
                <a:spcPts val="600"/>
              </a:spcBef>
              <a:spcAft>
                <a:spcPts val="600"/>
              </a:spcAft>
              <a:buNone/>
            </a:pPr>
            <a:r>
              <a:rPr lang="ro-RO" sz="1100" b="1" i="1" dirty="0" smtClean="0">
                <a:solidFill>
                  <a:srgbClr val="000000"/>
                </a:solidFill>
                <a:latin typeface="Trebuchet MS" panose="020B0603020202020204" pitchFamily="34" charset="0"/>
                <a:ea typeface="Trebuchet MS" panose="020B0603020202020204" pitchFamily="34" charset="0"/>
                <a:cs typeface="Trebuchet MS" panose="020B0603020202020204" pitchFamily="34" charset="0"/>
              </a:rPr>
              <a:t>P</a:t>
            </a:r>
            <a:r>
              <a:rPr lang="en-US" sz="1100" b="1" i="1" dirty="0" err="1" smtClean="0">
                <a:solidFill>
                  <a:srgbClr val="000000"/>
                </a:solidFill>
                <a:latin typeface="Trebuchet MS" panose="020B0603020202020204" pitchFamily="34" charset="0"/>
                <a:ea typeface="Trebuchet MS" panose="020B0603020202020204" pitchFamily="34" charset="0"/>
                <a:cs typeface="Trebuchet MS" panose="020B0603020202020204" pitchFamily="34" charset="0"/>
              </a:rPr>
              <a:t>roject’s</a:t>
            </a:r>
            <a:r>
              <a:rPr lang="en-US" sz="1100" b="1" i="1" dirty="0" smtClean="0">
                <a:solidFill>
                  <a:srgbClr val="000000"/>
                </a:solidFill>
                <a:latin typeface="Trebuchet MS" panose="020B0603020202020204" pitchFamily="34" charset="0"/>
                <a:ea typeface="Trebuchet MS" panose="020B0603020202020204" pitchFamily="34" charset="0"/>
                <a:cs typeface="Trebuchet MS" panose="020B0603020202020204" pitchFamily="34" charset="0"/>
              </a:rPr>
              <a:t> budget annexed to the Application Form shall not include the net revenue. The net revenue shall be mentioned, however, in the (full) application form. </a:t>
            </a:r>
            <a:endParaRPr lang="en-US" sz="1200" dirty="0" smtClean="0">
              <a:solidFill>
                <a:srgbClr val="000000"/>
              </a:solidFill>
              <a:latin typeface="Trebuchet MS" panose="020B0603020202020204" pitchFamily="34" charset="0"/>
              <a:ea typeface="Times New Roman" panose="02020603050405020304" pitchFamily="18" charset="0"/>
            </a:endParaRPr>
          </a:p>
          <a:p>
            <a:endParaRPr lang="en-US" dirty="0" smtClean="0"/>
          </a:p>
          <a:p>
            <a:pPr marL="0" indent="0" algn="just">
              <a:buNone/>
            </a:pPr>
            <a:r>
              <a:rPr lang="en-US" sz="1200" dirty="0" smtClean="0">
                <a:latin typeface="Trebuchet MS" panose="020B0603020202020204" pitchFamily="34" charset="0"/>
              </a:rPr>
              <a:t>Thus, projects generating net revenue are requested to estimate the net revenue and exclude it from the project budget at the moment of the project submission. Nevertheless, the following cases may appear:</a:t>
            </a:r>
          </a:p>
          <a:p>
            <a:pPr marL="0" lvl="0" indent="0">
              <a:buNone/>
            </a:pPr>
            <a:r>
              <a:rPr lang="ro-RO" sz="1200" b="1" i="1" dirty="0" smtClean="0">
                <a:latin typeface="Trebuchet MS" panose="020B0603020202020204" pitchFamily="34" charset="0"/>
              </a:rPr>
              <a:t>1. </a:t>
            </a:r>
            <a:r>
              <a:rPr lang="en-US" sz="1200" b="1" i="1" dirty="0" smtClean="0">
                <a:latin typeface="Trebuchet MS" panose="020B0603020202020204" pitchFamily="34" charset="0"/>
              </a:rPr>
              <a:t>Projects for which it is objectively impossible to estimate the net revenue in advance </a:t>
            </a:r>
            <a:endParaRPr lang="en-US" sz="1200" dirty="0" smtClean="0">
              <a:latin typeface="Trebuchet MS" panose="020B0603020202020204" pitchFamily="34" charset="0"/>
            </a:endParaRPr>
          </a:p>
          <a:p>
            <a:pPr marL="0" indent="0" algn="just">
              <a:buNone/>
            </a:pPr>
            <a:r>
              <a:rPr lang="en-US" sz="1200" dirty="0" smtClean="0">
                <a:latin typeface="Trebuchet MS" panose="020B0603020202020204" pitchFamily="34" charset="0"/>
              </a:rPr>
              <a:t>Pursuant to paragraph 6 of Article 61 of Regulation (EU) No 1303/2013, where it is objectively not possible to estimate the revenue in advance, the net revenue generated within three years of the completion of the project or by the Programme closure deadline, whichever is earlier, must be deducted from the project’s eligible value. </a:t>
            </a:r>
            <a:r>
              <a:rPr lang="ro-RO" sz="1200" dirty="0" smtClean="0">
                <a:latin typeface="Trebuchet MS" panose="020B0603020202020204" pitchFamily="34" charset="0"/>
              </a:rPr>
              <a:t> </a:t>
            </a:r>
            <a:r>
              <a:rPr lang="en-US" sz="1200" dirty="0" smtClean="0">
                <a:latin typeface="Trebuchet MS" panose="020B0603020202020204" pitchFamily="34" charset="0"/>
              </a:rPr>
              <a:t>Projects falling into the scope of this legal provision shall self-declare the net revenue generated during the first three years after project closure or Programme closure deadline, whichever comes first. ERDF reimbursements to the Programme shall be made accordingly. </a:t>
            </a:r>
            <a:endParaRPr lang="ro-RO" sz="1200" dirty="0" smtClean="0">
              <a:latin typeface="Trebuchet MS" panose="020B0603020202020204" pitchFamily="34" charset="0"/>
            </a:endParaRPr>
          </a:p>
          <a:p>
            <a:pPr marL="0" indent="0">
              <a:lnSpc>
                <a:spcPct val="150000"/>
              </a:lnSpc>
              <a:buNone/>
            </a:pPr>
            <a:r>
              <a:rPr lang="ro-RO" sz="1200" b="1" i="1" dirty="0" smtClean="0">
                <a:latin typeface="Trebuchet MS" panose="020B0603020202020204" pitchFamily="34" charset="0"/>
              </a:rPr>
              <a:t>2.</a:t>
            </a:r>
            <a:r>
              <a:rPr lang="en-US" sz="1200" b="1" i="1" dirty="0" smtClean="0">
                <a:latin typeface="Trebuchet MS" panose="020B0603020202020204" pitchFamily="34" charset="0"/>
              </a:rPr>
              <a:t>Projects for which the deducted discounted net revenue was initially underestimated </a:t>
            </a:r>
          </a:p>
          <a:p>
            <a:pPr marL="0" indent="0" algn="just">
              <a:buNone/>
            </a:pPr>
            <a:r>
              <a:rPr lang="en-US" sz="1200" dirty="0" smtClean="0">
                <a:latin typeface="Trebuchet MS" panose="020B0603020202020204" pitchFamily="34" charset="0"/>
              </a:rPr>
              <a:t>If the discounted net revenue deducted from the project’s budget before submitting the Application Form was underestimated, then this will have to be regularized. The additional net revenue generated during implementation of the project, resulting from sources of revenue not taken into account in determining the potential net revenue of the project, shall be deducted from the eligible expenditure of the project.</a:t>
            </a:r>
          </a:p>
          <a:p>
            <a:endParaRPr lang="en-US" dirty="0"/>
          </a:p>
        </p:txBody>
      </p:sp>
    </p:spTree>
    <p:extLst>
      <p:ext uri="{BB962C8B-B14F-4D97-AF65-F5344CB8AC3E}">
        <p14:creationId xmlns:p14="http://schemas.microsoft.com/office/powerpoint/2010/main" val="108758065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r>
              <a:rPr lang="ro-RO" dirty="0" smtClean="0">
                <a:latin typeface="Trebuchet MS" panose="020B0603020202020204" pitchFamily="34" charset="0"/>
              </a:rPr>
              <a:t>Art.3 </a:t>
            </a:r>
            <a:r>
              <a:rPr lang="ro-RO" dirty="0" err="1" smtClean="0">
                <a:latin typeface="Trebuchet MS" panose="020B0603020202020204" pitchFamily="34" charset="0"/>
              </a:rPr>
              <a:t>Subsidy</a:t>
            </a:r>
            <a:r>
              <a:rPr lang="ro-RO" dirty="0" smtClean="0">
                <a:latin typeface="Trebuchet MS" panose="020B0603020202020204" pitchFamily="34" charset="0"/>
              </a:rPr>
              <a:t> contract </a:t>
            </a:r>
          </a:p>
          <a:p>
            <a:pPr marL="0" lvl="0" indent="0" algn="just">
              <a:buNone/>
            </a:pPr>
            <a:r>
              <a:rPr lang="ro-RO" sz="1200" dirty="0" smtClean="0">
                <a:latin typeface="Trebuchet MS" panose="020B0603020202020204" pitchFamily="34" charset="0"/>
              </a:rPr>
              <a:t> 3) </a:t>
            </a:r>
            <a:r>
              <a:rPr lang="en-US" sz="1200" dirty="0" smtClean="0">
                <a:latin typeface="Trebuchet MS" panose="020B0603020202020204" pitchFamily="34" charset="0"/>
              </a:rPr>
              <a:t>The additional net revenue generated during implementation of the project, </a:t>
            </a:r>
            <a:r>
              <a:rPr lang="en-US" sz="1200" b="1" dirty="0" smtClean="0">
                <a:latin typeface="Trebuchet MS" panose="020B0603020202020204" pitchFamily="34" charset="0"/>
              </a:rPr>
              <a:t>resulting from sources of revenue not taken into account in determining the potential net revenue of the project</a:t>
            </a:r>
            <a:r>
              <a:rPr lang="en-US" sz="1200" dirty="0" smtClean="0">
                <a:latin typeface="Trebuchet MS" panose="020B0603020202020204" pitchFamily="34" charset="0"/>
              </a:rPr>
              <a:t>, shall be deducted from the eligible expenditure of the project. </a:t>
            </a:r>
          </a:p>
          <a:p>
            <a:pPr marL="0" lvl="0" indent="0" algn="just">
              <a:buNone/>
            </a:pPr>
            <a:r>
              <a:rPr lang="ro-RO" sz="1200" dirty="0" smtClean="0">
                <a:latin typeface="Trebuchet MS" panose="020B0603020202020204" pitchFamily="34" charset="0"/>
              </a:rPr>
              <a:t>4) </a:t>
            </a:r>
            <a:r>
              <a:rPr lang="en-US" sz="1200" dirty="0" smtClean="0">
                <a:latin typeface="Trebuchet MS" panose="020B0603020202020204" pitchFamily="34" charset="0"/>
              </a:rPr>
              <a:t>Where it is objectively not possible to determine the revenue in advance based on the method set out in Article 61 paragraph 3(b) of Regulation 1303/2013, the net revenue generated within three years of the completion of the project, or by the deadline for the submission of documents for Programme closure, whichever is the earliest, shall be deducted from the project eligible value. </a:t>
            </a:r>
          </a:p>
          <a:p>
            <a:pPr marL="0" lvl="0" indent="0" algn="just">
              <a:buNone/>
            </a:pPr>
            <a:endParaRPr lang="en-US" sz="1200" dirty="0" smtClean="0">
              <a:latin typeface="Trebuchet MS" panose="020B0603020202020204" pitchFamily="34" charset="0"/>
            </a:endParaRPr>
          </a:p>
          <a:p>
            <a:pPr marL="0" marR="0" lvl="0" indent="0" algn="just" defTabSz="914400" rtl="0" eaLnBrk="0" fontAlgn="base" latinLnBrk="0" hangingPunct="0">
              <a:lnSpc>
                <a:spcPct val="100000"/>
              </a:lnSpc>
              <a:spcBef>
                <a:spcPct val="30000"/>
              </a:spcBef>
              <a:spcAft>
                <a:spcPct val="0"/>
              </a:spcAft>
              <a:buClrTx/>
              <a:buSzTx/>
              <a:buFontTx/>
              <a:buNone/>
              <a:tabLst/>
              <a:defRPr/>
            </a:pPr>
            <a:r>
              <a:rPr lang="en-US" sz="1200" b="1" i="1" dirty="0" smtClean="0">
                <a:latin typeface="Trebuchet MS" panose="020B0603020202020204" pitchFamily="34" charset="0"/>
              </a:rPr>
              <a:t>Therefore, beneficiaries need to be aware of the fact that in case of projects generating net revenue, a close monitoring will be put in place by the Programme and they will be requested to declare any additional net revenue generated, which will have to be reimbursed to the Programme. </a:t>
            </a:r>
            <a:endParaRPr lang="en-US" sz="1200" dirty="0" smtClean="0">
              <a:latin typeface="Trebuchet MS" panose="020B0603020202020204" pitchFamily="34" charset="0"/>
            </a:endParaRPr>
          </a:p>
          <a:p>
            <a:pPr marL="0" lvl="0" indent="0" algn="just">
              <a:buNone/>
            </a:pPr>
            <a:endParaRPr lang="en-US" sz="1200" dirty="0" smtClean="0">
              <a:latin typeface="Trebuchet MS" panose="020B0603020202020204" pitchFamily="34" charset="0"/>
            </a:endParaRPr>
          </a:p>
          <a:p>
            <a:endParaRPr lang="en-US" dirty="0"/>
          </a:p>
        </p:txBody>
      </p:sp>
    </p:spTree>
    <p:extLst>
      <p:ext uri="{BB962C8B-B14F-4D97-AF65-F5344CB8AC3E}">
        <p14:creationId xmlns:p14="http://schemas.microsoft.com/office/powerpoint/2010/main" val="310295253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US" sz="1200" dirty="0" smtClean="0">
                <a:latin typeface="Trebuchet MS" panose="020B0603020202020204" pitchFamily="34" charset="0"/>
              </a:rPr>
              <a:t>All partners (including LB) shall fill in here the details for their own procurement</a:t>
            </a:r>
            <a:r>
              <a:rPr lang="ro-RO" sz="1200" dirty="0" smtClean="0">
                <a:latin typeface="Trebuchet MS" panose="020B0603020202020204" pitchFamily="34" charset="0"/>
              </a:rPr>
              <a:t>s</a:t>
            </a:r>
            <a:r>
              <a:rPr lang="en-US" sz="1200" dirty="0" smtClean="0">
                <a:latin typeface="Trebuchet MS" panose="020B0603020202020204" pitchFamily="34" charset="0"/>
              </a:rPr>
              <a:t>. In this section each partner will add and visualize only their own procurements with the exception of LB which can visualize all the procurements filled in the system by all partners. </a:t>
            </a:r>
          </a:p>
          <a:p>
            <a:pPr marL="0" indent="0" algn="just">
              <a:buNone/>
            </a:pPr>
            <a:r>
              <a:rPr lang="en-US" sz="1200" b="1" dirty="0" smtClean="0">
                <a:latin typeface="Trebuchet MS" panose="020B0603020202020204" pitchFamily="34" charset="0"/>
              </a:rPr>
              <a:t>The entire procurement documentation shall be uploaded in the Upload section of each procurement contract: </a:t>
            </a:r>
          </a:p>
          <a:p>
            <a:pPr marL="457200" indent="-457200" algn="just">
              <a:buFont typeface="+mj-lt"/>
              <a:buAutoNum type="arabicPeriod"/>
            </a:pPr>
            <a:r>
              <a:rPr lang="en-US" sz="1200" dirty="0" smtClean="0">
                <a:latin typeface="Trebuchet MS" panose="020B0603020202020204" pitchFamily="34" charset="0"/>
              </a:rPr>
              <a:t>procurement files (tender dossier, announcement, bids from tenderers, evaluation reports, award documents, all relevant documents related to this procurement …) </a:t>
            </a:r>
          </a:p>
          <a:p>
            <a:pPr marL="457200" indent="-457200" algn="just">
              <a:buFont typeface="+mj-lt"/>
              <a:buAutoNum type="arabicPeriod"/>
            </a:pPr>
            <a:r>
              <a:rPr lang="en-US" sz="1200" dirty="0" smtClean="0">
                <a:latin typeface="Trebuchet MS" panose="020B0603020202020204" pitchFamily="34" charset="0"/>
              </a:rPr>
              <a:t>services contract </a:t>
            </a:r>
          </a:p>
          <a:p>
            <a:pPr marL="457200" indent="-457200" algn="just">
              <a:buFont typeface="+mj-lt"/>
              <a:buAutoNum type="arabicPeriod"/>
            </a:pPr>
            <a:r>
              <a:rPr lang="en-US" sz="1200" dirty="0" smtClean="0">
                <a:latin typeface="Trebuchet MS" panose="020B0603020202020204" pitchFamily="34" charset="0"/>
              </a:rPr>
              <a:t>addenda to the contract </a:t>
            </a:r>
          </a:p>
          <a:p>
            <a:pPr marL="457200" indent="-457200" algn="just">
              <a:buFont typeface="+mj-lt"/>
              <a:buAutoNum type="arabicPeriod"/>
            </a:pPr>
            <a:r>
              <a:rPr lang="en-US" sz="1200" dirty="0" smtClean="0">
                <a:latin typeface="Trebuchet MS" panose="020B0603020202020204" pitchFamily="34" charset="0"/>
              </a:rPr>
              <a:t>in case of equipment and services procured under a works contract all the related documents will be attached. </a:t>
            </a:r>
          </a:p>
          <a:p>
            <a:pPr marL="457200" indent="-457200" algn="just">
              <a:buFont typeface="+mj-lt"/>
              <a:buAutoNum type="arabicPeriod"/>
            </a:pPr>
            <a:r>
              <a:rPr lang="en-US" sz="1200" dirty="0" smtClean="0">
                <a:latin typeface="Trebuchet MS" panose="020B0603020202020204" pitchFamily="34" charset="0"/>
              </a:rPr>
              <a:t>Each procurement is available in the List of expenditure of relevant partner and can be linked to an invoice in a partner report. Once such a link is created, and you will request for FLC verification invoices related to a procurement, the list of invoices for each procurement shall be populated. This list can be exported to Excel (by pressing the “Export” button below the list). </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US" sz="1200" dirty="0" smtClean="0">
              <a:latin typeface="Trebuchet MS" panose="020B0603020202020204" pitchFamily="34" charset="0"/>
            </a:endParaRPr>
          </a:p>
          <a:p>
            <a:endParaRPr lang="en-US" dirty="0"/>
          </a:p>
        </p:txBody>
      </p:sp>
    </p:spTree>
    <p:extLst>
      <p:ext uri="{BB962C8B-B14F-4D97-AF65-F5344CB8AC3E}">
        <p14:creationId xmlns:p14="http://schemas.microsoft.com/office/powerpoint/2010/main" val="157195767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5F57EE49-B334-42FB-8B2B-8EA23E794D1F}" type="datetimeFigureOut">
              <a:rPr lang="en-US"/>
              <a:pPr>
                <a:defRPr/>
              </a:pPr>
              <a:t>14-Nov-19</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D773A724-C9A4-4D8A-B51C-E0556B74FAFD}"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3761BBBD-D0B9-43CA-B1D4-FF01DB57A5EF}" type="datetimeFigureOut">
              <a:rPr lang="en-US"/>
              <a:pPr>
                <a:defRPr/>
              </a:pPr>
              <a:t>14-Nov-19</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6C43D612-41B1-4A4D-82F0-4559A58C4126}"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1D15E5BE-068A-43DC-B0FE-10C7ED041FBF}" type="datetimeFigureOut">
              <a:rPr lang="en-US"/>
              <a:pPr>
                <a:defRPr/>
              </a:pPr>
              <a:t>14-Nov-19</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ED5DB198-287B-45DF-841A-47D85C885961}"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C71D4B09-AB38-4386-BE00-3A3B2DA94E62}" type="datetimeFigureOut">
              <a:rPr lang="en-US"/>
              <a:pPr>
                <a:defRPr/>
              </a:pPr>
              <a:t>14-Nov-19</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653A5E37-44CB-42F2-8E2E-23B311DCC088}" type="slidenum">
              <a:rPr lang="en-US"/>
              <a:pPr>
                <a:defRPr/>
              </a:pPr>
              <a:t>‹#›</a:t>
            </a:fld>
            <a:endParaRPr lang="en-US"/>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1534DD5F-F430-4084-9DA2-C8EEB8DC3A7B}" type="datetimeFigureOut">
              <a:rPr lang="en-US"/>
              <a:pPr>
                <a:defRPr/>
              </a:pPr>
              <a:t>14-Nov-19</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5BDDAB04-5EC9-4E2F-839D-B67F822F31E6}"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F71A93F7-573A-4FDF-B1F4-51087175C1E2}" type="datetimeFigureOut">
              <a:rPr lang="en-US"/>
              <a:pPr>
                <a:defRPr/>
              </a:pPr>
              <a:t>14-Nov-19</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407CEB0A-6571-4138-A4A4-B863B1FF2C6C}"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0C06D615-AE49-4C8E-8E0F-671A9A4CF8CE}" type="datetimeFigureOut">
              <a:rPr lang="en-US"/>
              <a:pPr>
                <a:defRPr/>
              </a:pPr>
              <a:t>14-Nov-19</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4C46532D-B66C-4E23-B9A3-1CAD12B36874}"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67C9CF08-5D30-443F-B3E0-4F851ED8A57E}" type="datetimeFigureOut">
              <a:rPr lang="en-US"/>
              <a:pPr>
                <a:defRPr/>
              </a:pPr>
              <a:t>14-Nov-19</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86C70BE1-0F57-414C-95EF-27C907EDFECE}"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C5C83669-06F3-4AA2-8DC4-AB5A70213BEB}" type="datetimeFigureOut">
              <a:rPr lang="en-US"/>
              <a:pPr>
                <a:defRPr/>
              </a:pPr>
              <a:t>14-Nov-19</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450CBBBA-B36D-4C95-B115-FF5CE8FE09FA}"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824A2BB0-BE66-441C-A426-9BB3EDFA3111}" type="datetimeFigureOut">
              <a:rPr lang="en-US"/>
              <a:pPr>
                <a:defRPr/>
              </a:pPr>
              <a:t>14-Nov-19</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5B896C3E-548B-4066-9B4E-0E0B3BD01F3C}"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3E4CA149-A2D3-4C09-90E2-62B6DE6F99F3}" type="datetimeFigureOut">
              <a:rPr lang="en-US"/>
              <a:pPr>
                <a:defRPr/>
              </a:pPr>
              <a:t>14-Nov-19</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D536C329-397D-4E26-BF63-0361B7209D6C}"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cs typeface="+mn-cs"/>
              </a:defRPr>
            </a:lvl1pPr>
          </a:lstStyle>
          <a:p>
            <a:pPr>
              <a:defRPr/>
            </a:pPr>
            <a:fld id="{E047E911-CD16-44AC-A4AD-592B35027E3E}" type="datetimeFigureOut">
              <a:rPr lang="en-US"/>
              <a:pPr>
                <a:defRPr/>
              </a:pPr>
              <a:t>14-Nov-19</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cs typeface="+mn-cs"/>
              </a:defRPr>
            </a:lvl1pPr>
          </a:lstStyle>
          <a:p>
            <a:pPr>
              <a:defRPr/>
            </a:pPr>
            <a:fld id="{1E1F09D9-480D-4A86-93AE-D15555D61F31}"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3" Type="http://schemas.openxmlformats.org/officeDocument/2006/relationships/hyperlink" Target="https://www.youtube.com/watch?v=9jMnUqVISgc" TargetMode="External"/><Relationship Id="rId7" Type="http://schemas.openxmlformats.org/officeDocument/2006/relationships/image" Target="../media/image8.png"/><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image" Target="../media/image21.png"/><Relationship Id="rId5" Type="http://schemas.openxmlformats.org/officeDocument/2006/relationships/image" Target="../media/image19.png"/><Relationship Id="rId4" Type="http://schemas.openxmlformats.org/officeDocument/2006/relationships/hyperlink" Target="https://www.youtube.com/watch?v=vE_Q6AiMI1o&amp;feature=youtu.be" TargetMode="External"/></Relationships>
</file>

<file path=ppt/slides/_rels/slide11.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12.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13.xml.rels><?xml version="1.0" encoding="UTF-8" standalone="yes"?>
<Relationships xmlns="http://schemas.openxmlformats.org/package/2006/relationships"><Relationship Id="rId3" Type="http://schemas.openxmlformats.org/officeDocument/2006/relationships/image" Target="../media/image22.emf"/><Relationship Id="rId7" Type="http://schemas.openxmlformats.org/officeDocument/2006/relationships/image" Target="../media/image25.png"/><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image" Target="../media/image24.png"/><Relationship Id="rId5" Type="http://schemas.openxmlformats.org/officeDocument/2006/relationships/image" Target="../media/image23.png"/><Relationship Id="rId4" Type="http://schemas.openxmlformats.org/officeDocument/2006/relationships/hyperlink" Target="http://www.interregrobg.eu/" TargetMode="External"/></Relationships>
</file>

<file path=ppt/slides/_rels/slide14.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image" Target="../media/image15.png"/><Relationship Id="rId5" Type="http://schemas.openxmlformats.org/officeDocument/2006/relationships/image" Target="../media/image28.png"/><Relationship Id="rId4" Type="http://schemas.openxmlformats.org/officeDocument/2006/relationships/image" Target="../media/image27.png"/></Relationships>
</file>

<file path=ppt/slides/_rels/slide15.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14.xml"/><Relationship Id="rId1" Type="http://schemas.openxmlformats.org/officeDocument/2006/relationships/slideLayout" Target="../slideLayouts/slideLayout2.xml"/><Relationship Id="rId5" Type="http://schemas.openxmlformats.org/officeDocument/2006/relationships/image" Target="../media/image31.png"/><Relationship Id="rId4" Type="http://schemas.openxmlformats.org/officeDocument/2006/relationships/image" Target="../media/image30.png"/></Relationships>
</file>

<file path=ppt/slides/_rels/slide16.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15.xml"/><Relationship Id="rId1" Type="http://schemas.openxmlformats.org/officeDocument/2006/relationships/slideLayout" Target="../slideLayouts/slideLayout2.xml"/><Relationship Id="rId5" Type="http://schemas.openxmlformats.org/officeDocument/2006/relationships/image" Target="../media/image31.png"/><Relationship Id="rId4" Type="http://schemas.openxmlformats.org/officeDocument/2006/relationships/image" Target="../media/image29.png"/></Relationships>
</file>

<file path=ppt/slides/_rels/slide17.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16.xml"/><Relationship Id="rId1" Type="http://schemas.openxmlformats.org/officeDocument/2006/relationships/slideLayout" Target="../slideLayouts/slideLayout2.xml"/><Relationship Id="rId6" Type="http://schemas.openxmlformats.org/officeDocument/2006/relationships/image" Target="../media/image34.emf"/><Relationship Id="rId5" Type="http://schemas.openxmlformats.org/officeDocument/2006/relationships/image" Target="../media/image31.png"/><Relationship Id="rId4" Type="http://schemas.openxmlformats.org/officeDocument/2006/relationships/image" Target="../media/image29.png"/></Relationships>
</file>

<file path=ppt/slides/_rels/slide18.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17.xml"/><Relationship Id="rId1" Type="http://schemas.openxmlformats.org/officeDocument/2006/relationships/slideLayout" Target="../slideLayouts/slideLayout2.xml"/><Relationship Id="rId5" Type="http://schemas.openxmlformats.org/officeDocument/2006/relationships/image" Target="../media/image35.png"/><Relationship Id="rId4" Type="http://schemas.openxmlformats.org/officeDocument/2006/relationships/image" Target="../media/image31.png"/></Relationships>
</file>

<file path=ppt/slides/_rels/slide19.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18.xml"/><Relationship Id="rId1" Type="http://schemas.openxmlformats.org/officeDocument/2006/relationships/slideLayout" Target="../slideLayouts/slideLayout2.xml"/><Relationship Id="rId4" Type="http://schemas.openxmlformats.org/officeDocument/2006/relationships/image" Target="../media/image31.png"/></Relationships>
</file>

<file path=ppt/slides/_rels/slide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xml"/><Relationship Id="rId1" Type="http://schemas.openxmlformats.org/officeDocument/2006/relationships/slideLayout" Target="../slideLayouts/slideLayout7.xml"/><Relationship Id="rId5" Type="http://schemas.openxmlformats.org/officeDocument/2006/relationships/image" Target="../media/image9.png"/><Relationship Id="rId4" Type="http://schemas.openxmlformats.org/officeDocument/2006/relationships/image" Target="../media/image8.png"/></Relationships>
</file>

<file path=ppt/slides/_rels/slide20.xml.rels><?xml version="1.0" encoding="UTF-8" standalone="yes"?>
<Relationships xmlns="http://schemas.openxmlformats.org/package/2006/relationships"><Relationship Id="rId3" Type="http://schemas.openxmlformats.org/officeDocument/2006/relationships/hyperlink" Target="http://www.interregrobg.eu/" TargetMode="External"/><Relationship Id="rId2" Type="http://schemas.openxmlformats.org/officeDocument/2006/relationships/image" Target="../media/image36.jpeg"/><Relationship Id="rId1" Type="http://schemas.openxmlformats.org/officeDocument/2006/relationships/slideLayout" Target="../slideLayouts/slideLayout2.xml"/><Relationship Id="rId5" Type="http://schemas.openxmlformats.org/officeDocument/2006/relationships/image" Target="../media/image37.png"/><Relationship Id="rId4" Type="http://schemas.openxmlformats.org/officeDocument/2006/relationships/image" Target="../media/image31.png"/></Relationships>
</file>

<file path=ppt/slides/_rels/slide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 Id="rId5" Type="http://schemas.openxmlformats.org/officeDocument/2006/relationships/image" Target="../media/image8.png"/><Relationship Id="rId4" Type="http://schemas.openxmlformats.org/officeDocument/2006/relationships/image" Target="../media/image12.png"/></Relationships>
</file>

<file path=ppt/slides/_rels/slide4.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3.xml"/><Relationship Id="rId1" Type="http://schemas.openxmlformats.org/officeDocument/2006/relationships/slideLayout" Target="../slideLayouts/slideLayout7.xml"/><Relationship Id="rId5" Type="http://schemas.openxmlformats.org/officeDocument/2006/relationships/image" Target="../media/image8.png"/><Relationship Id="rId4" Type="http://schemas.openxmlformats.org/officeDocument/2006/relationships/image" Target="../media/image14.png"/></Relationships>
</file>

<file path=ppt/slides/_rels/slide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image" Target="../media/image8.png"/><Relationship Id="rId4" Type="http://schemas.openxmlformats.org/officeDocument/2006/relationships/image" Target="../media/image16.jpeg"/></Relationships>
</file>

<file path=ppt/slides/_rels/slide7.xml.rels><?xml version="1.0" encoding="UTF-8" standalone="yes"?>
<Relationships xmlns="http://schemas.openxmlformats.org/package/2006/relationships"><Relationship Id="rId3" Type="http://schemas.openxmlformats.org/officeDocument/2006/relationships/hyperlink" Target="https://www.youtube.com/watch?v=l4y-lFHgOaI&amp;t=5s" TargetMode="External"/><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8.png"/><Relationship Id="rId5" Type="http://schemas.openxmlformats.org/officeDocument/2006/relationships/image" Target="../media/image18.jpeg"/><Relationship Id="rId4" Type="http://schemas.openxmlformats.org/officeDocument/2006/relationships/image" Target="../media/image17.png"/></Relationships>
</file>

<file path=ppt/slides/_rels/slide8.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9.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8.xml"/><Relationship Id="rId1" Type="http://schemas.openxmlformats.org/officeDocument/2006/relationships/slideLayout" Target="../slideLayouts/slideLayout2.xml"/><Relationship Id="rId5" Type="http://schemas.openxmlformats.org/officeDocument/2006/relationships/image" Target="../media/image8.png"/><Relationship Id="rId4" Type="http://schemas.openxmlformats.org/officeDocument/2006/relationships/image" Target="../media/image20.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Rectangle 2"/>
          <p:cNvSpPr>
            <a:spLocks noChangeArrowheads="1"/>
          </p:cNvSpPr>
          <p:nvPr/>
        </p:nvSpPr>
        <p:spPr bwMode="auto">
          <a:xfrm>
            <a:off x="6858000" y="228600"/>
            <a:ext cx="1905000" cy="990600"/>
          </a:xfrm>
          <a:prstGeom prst="rect">
            <a:avLst/>
          </a:prstGeom>
          <a:solidFill>
            <a:schemeClr val="bg1"/>
          </a:solidFill>
          <a:ln w="9525">
            <a:noFill/>
            <a:miter lim="800000"/>
            <a:headEnd/>
            <a:tailEnd/>
          </a:ln>
        </p:spPr>
        <p:txBody>
          <a:bodyPr wrap="none" anchor="ctr"/>
          <a:lstStyle/>
          <a:p>
            <a:endParaRPr lang="ro-RO">
              <a:solidFill>
                <a:srgbClr val="000000"/>
              </a:solidFill>
            </a:endParaRPr>
          </a:p>
        </p:txBody>
      </p:sp>
      <p:sp>
        <p:nvSpPr>
          <p:cNvPr id="15362" name="Rectangle 3"/>
          <p:cNvSpPr>
            <a:spLocks noChangeArrowheads="1"/>
          </p:cNvSpPr>
          <p:nvPr/>
        </p:nvSpPr>
        <p:spPr bwMode="auto">
          <a:xfrm>
            <a:off x="152400" y="152400"/>
            <a:ext cx="1447800" cy="990600"/>
          </a:xfrm>
          <a:prstGeom prst="rect">
            <a:avLst/>
          </a:prstGeom>
          <a:solidFill>
            <a:schemeClr val="bg1"/>
          </a:solidFill>
          <a:ln w="9525">
            <a:noFill/>
            <a:miter lim="800000"/>
            <a:headEnd/>
            <a:tailEnd/>
          </a:ln>
        </p:spPr>
        <p:txBody>
          <a:bodyPr wrap="none" anchor="ctr"/>
          <a:lstStyle/>
          <a:p>
            <a:endParaRPr lang="ro-RO">
              <a:solidFill>
                <a:srgbClr val="000000"/>
              </a:solidFill>
            </a:endParaRPr>
          </a:p>
        </p:txBody>
      </p:sp>
      <p:sp>
        <p:nvSpPr>
          <p:cNvPr id="15363" name="Rectangle 22"/>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ro-RO">
              <a:solidFill>
                <a:srgbClr val="000000"/>
              </a:solidFill>
            </a:endParaRPr>
          </a:p>
        </p:txBody>
      </p:sp>
      <p:pic>
        <p:nvPicPr>
          <p:cNvPr id="15365" name="Picture 26"/>
          <p:cNvPicPr>
            <a:picLocks noChangeAspect="1" noChangeArrowheads="1"/>
          </p:cNvPicPr>
          <p:nvPr/>
        </p:nvPicPr>
        <p:blipFill>
          <a:blip r:embed="rId3"/>
          <a:srcRect/>
          <a:stretch>
            <a:fillRect/>
          </a:stretch>
        </p:blipFill>
        <p:spPr bwMode="auto">
          <a:xfrm>
            <a:off x="5943600" y="172273"/>
            <a:ext cx="1706879" cy="1266825"/>
          </a:xfrm>
          <a:prstGeom prst="rect">
            <a:avLst/>
          </a:prstGeom>
          <a:noFill/>
          <a:ln w="9525">
            <a:noFill/>
            <a:miter lim="800000"/>
            <a:headEnd/>
            <a:tailEnd/>
          </a:ln>
        </p:spPr>
      </p:pic>
      <p:sp>
        <p:nvSpPr>
          <p:cNvPr id="9" name="Rectangle 8"/>
          <p:cNvSpPr/>
          <p:nvPr/>
        </p:nvSpPr>
        <p:spPr>
          <a:xfrm>
            <a:off x="381000" y="1945014"/>
            <a:ext cx="8229600" cy="1034129"/>
          </a:xfrm>
          <a:prstGeom prst="rect">
            <a:avLst/>
          </a:prstGeom>
        </p:spPr>
        <p:txBody>
          <a:bodyPr wrap="square">
            <a:spAutoFit/>
          </a:bodyPr>
          <a:lstStyle/>
          <a:p>
            <a:pPr algn="ctr"/>
            <a:r>
              <a:rPr lang="en-US" sz="3600" b="1" dirty="0" smtClean="0">
                <a:solidFill>
                  <a:srgbClr val="002060"/>
                </a:solidFill>
                <a:effectLst>
                  <a:outerShdw blurRad="38100" dist="38100" dir="2700000" algn="tl">
                    <a:srgbClr val="000000">
                      <a:alpha val="43137"/>
                    </a:srgbClr>
                  </a:outerShdw>
                </a:effectLst>
                <a:latin typeface="Trebuchet MS" pitchFamily="34" charset="0"/>
              </a:rPr>
              <a:t>Reporting</a:t>
            </a:r>
          </a:p>
          <a:p>
            <a:pPr algn="ctr">
              <a:lnSpc>
                <a:spcPct val="90000"/>
              </a:lnSpc>
              <a:defRPr/>
            </a:pPr>
            <a:endParaRPr lang="en-US" sz="2800" b="1" dirty="0">
              <a:effectLst>
                <a:outerShdw blurRad="38100" dist="38100" dir="2700000" algn="tl">
                  <a:srgbClr val="C0C0C0"/>
                </a:outerShdw>
              </a:effectLst>
            </a:endParaRPr>
          </a:p>
        </p:txBody>
      </p:sp>
      <p:sp>
        <p:nvSpPr>
          <p:cNvPr id="2"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pic>
        <p:nvPicPr>
          <p:cNvPr id="1027" name="Picture 2" descr="image00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176196" y="3504109"/>
            <a:ext cx="2767404" cy="12725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Rectangle 2"/>
          <p:cNvSpPr/>
          <p:nvPr/>
        </p:nvSpPr>
        <p:spPr>
          <a:xfrm>
            <a:off x="1600200" y="5029200"/>
            <a:ext cx="5918608" cy="1200329"/>
          </a:xfrm>
          <a:prstGeom prst="rect">
            <a:avLst/>
          </a:prstGeom>
        </p:spPr>
        <p:txBody>
          <a:bodyPr wrap="none">
            <a:spAutoFit/>
          </a:bodyPr>
          <a:lstStyle/>
          <a:p>
            <a:pPr algn="ctr"/>
            <a:r>
              <a:rPr lang="en-US" sz="2400" b="1" dirty="0">
                <a:effectLst>
                  <a:outerShdw blurRad="38100" dist="38100" dir="2700000" algn="tl">
                    <a:srgbClr val="000000">
                      <a:alpha val="43137"/>
                    </a:srgbClr>
                  </a:outerShdw>
                </a:effectLst>
                <a:latin typeface="Trebuchet MS" pitchFamily="34" charset="0"/>
              </a:rPr>
              <a:t>18</a:t>
            </a:r>
            <a:r>
              <a:rPr lang="en-US" sz="2400" b="1" baseline="30000" dirty="0">
                <a:effectLst>
                  <a:outerShdw blurRad="38100" dist="38100" dir="2700000" algn="tl">
                    <a:srgbClr val="000000">
                      <a:alpha val="43137"/>
                    </a:srgbClr>
                  </a:outerShdw>
                </a:effectLst>
                <a:latin typeface="Trebuchet MS" pitchFamily="34" charset="0"/>
              </a:rPr>
              <a:t>th</a:t>
            </a:r>
            <a:r>
              <a:rPr lang="en-US" sz="2400" b="1" dirty="0">
                <a:effectLst>
                  <a:outerShdw blurRad="38100" dist="38100" dir="2700000" algn="tl">
                    <a:srgbClr val="000000">
                      <a:alpha val="43137"/>
                    </a:srgbClr>
                  </a:outerShdw>
                </a:effectLst>
                <a:latin typeface="Trebuchet MS" pitchFamily="34" charset="0"/>
              </a:rPr>
              <a:t> November 2019</a:t>
            </a:r>
            <a:r>
              <a:rPr lang="ro-RO" sz="2400" b="1" dirty="0">
                <a:effectLst>
                  <a:outerShdw blurRad="38100" dist="38100" dir="2700000" algn="tl">
                    <a:srgbClr val="000000">
                      <a:alpha val="43137"/>
                    </a:srgbClr>
                  </a:outerShdw>
                </a:effectLst>
                <a:latin typeface="Trebuchet MS" pitchFamily="34" charset="0"/>
              </a:rPr>
              <a:t>, </a:t>
            </a:r>
            <a:r>
              <a:rPr lang="en-US" sz="2400" b="1" dirty="0">
                <a:effectLst>
                  <a:outerShdw blurRad="38100" dist="38100" dir="2700000" algn="tl">
                    <a:srgbClr val="000000">
                      <a:alpha val="43137"/>
                    </a:srgbClr>
                  </a:outerShdw>
                </a:effectLst>
                <a:latin typeface="Trebuchet MS" pitchFamily="34" charset="0"/>
              </a:rPr>
              <a:t>Montana</a:t>
            </a:r>
            <a:r>
              <a:rPr lang="ro-RO" sz="2400" b="1" dirty="0">
                <a:effectLst>
                  <a:outerShdw blurRad="38100" dist="38100" dir="2700000" algn="tl">
                    <a:srgbClr val="000000">
                      <a:alpha val="43137"/>
                    </a:srgbClr>
                  </a:outerShdw>
                </a:effectLst>
                <a:latin typeface="Trebuchet MS" pitchFamily="34" charset="0"/>
              </a:rPr>
              <a:t>, </a:t>
            </a:r>
            <a:r>
              <a:rPr lang="en-US" sz="2400" b="1" dirty="0">
                <a:effectLst>
                  <a:outerShdw blurRad="38100" dist="38100" dir="2700000" algn="tl">
                    <a:srgbClr val="000000">
                      <a:alpha val="43137"/>
                    </a:srgbClr>
                  </a:outerShdw>
                </a:effectLst>
                <a:latin typeface="Trebuchet MS" pitchFamily="34" charset="0"/>
              </a:rPr>
              <a:t>Bulgaria</a:t>
            </a:r>
            <a:endParaRPr lang="ro-RO" sz="2400" b="1" dirty="0">
              <a:effectLst>
                <a:outerShdw blurRad="38100" dist="38100" dir="2700000" algn="tl">
                  <a:srgbClr val="000000">
                    <a:alpha val="43137"/>
                  </a:srgbClr>
                </a:outerShdw>
              </a:effectLst>
              <a:latin typeface="Trebuchet MS" pitchFamily="34" charset="0"/>
            </a:endParaRPr>
          </a:p>
          <a:p>
            <a:pPr algn="ctr"/>
            <a:endParaRPr lang="ro-RO" sz="2400" b="1" dirty="0">
              <a:effectLst>
                <a:outerShdw blurRad="38100" dist="38100" dir="2700000" algn="tl">
                  <a:srgbClr val="000000">
                    <a:alpha val="43137"/>
                  </a:srgbClr>
                </a:outerShdw>
              </a:effectLst>
              <a:latin typeface="Trebuchet MS" pitchFamily="34" charset="0"/>
            </a:endParaRPr>
          </a:p>
          <a:p>
            <a:pPr algn="ctr"/>
            <a:r>
              <a:rPr lang="en-US" sz="2400" b="1" dirty="0">
                <a:effectLst>
                  <a:outerShdw blurRad="38100" dist="38100" dir="2700000" algn="tl">
                    <a:srgbClr val="000000">
                      <a:alpha val="43137"/>
                    </a:srgbClr>
                  </a:outerShdw>
                </a:effectLst>
                <a:latin typeface="Trebuchet MS" pitchFamily="34" charset="0"/>
              </a:rPr>
              <a:t>19</a:t>
            </a:r>
            <a:r>
              <a:rPr lang="en-US" sz="2400" b="1" baseline="30000" dirty="0">
                <a:effectLst>
                  <a:outerShdw blurRad="38100" dist="38100" dir="2700000" algn="tl">
                    <a:srgbClr val="000000">
                      <a:alpha val="43137"/>
                    </a:srgbClr>
                  </a:outerShdw>
                </a:effectLst>
                <a:latin typeface="Trebuchet MS" pitchFamily="34" charset="0"/>
              </a:rPr>
              <a:t>th</a:t>
            </a:r>
            <a:r>
              <a:rPr lang="en-US" sz="2400" b="1" dirty="0">
                <a:effectLst>
                  <a:outerShdw blurRad="38100" dist="38100" dir="2700000" algn="tl">
                    <a:srgbClr val="000000">
                      <a:alpha val="43137"/>
                    </a:srgbClr>
                  </a:outerShdw>
                </a:effectLst>
                <a:latin typeface="Trebuchet MS" pitchFamily="34" charset="0"/>
              </a:rPr>
              <a:t> November </a:t>
            </a:r>
            <a:r>
              <a:rPr lang="ro-RO" sz="2400" b="1" dirty="0">
                <a:effectLst>
                  <a:outerShdw blurRad="38100" dist="38100" dir="2700000" algn="tl">
                    <a:srgbClr val="000000">
                      <a:alpha val="43137"/>
                    </a:srgbClr>
                  </a:outerShdw>
                </a:effectLst>
                <a:latin typeface="Trebuchet MS" pitchFamily="34" charset="0"/>
              </a:rPr>
              <a:t>2019, </a:t>
            </a:r>
            <a:r>
              <a:rPr lang="en-US" sz="2400" b="1" dirty="0">
                <a:effectLst>
                  <a:outerShdw blurRad="38100" dist="38100" dir="2700000" algn="tl">
                    <a:srgbClr val="000000">
                      <a:alpha val="43137"/>
                    </a:srgbClr>
                  </a:outerShdw>
                </a:effectLst>
                <a:latin typeface="Trebuchet MS" pitchFamily="34" charset="0"/>
              </a:rPr>
              <a:t>Giurgiu, Romania</a:t>
            </a:r>
          </a:p>
        </p:txBody>
      </p:sp>
      <p:pic>
        <p:nvPicPr>
          <p:cNvPr id="4" name="Picture 3"/>
          <p:cNvPicPr>
            <a:picLocks noChangeAspect="1"/>
          </p:cNvPicPr>
          <p:nvPr/>
        </p:nvPicPr>
        <p:blipFill>
          <a:blip r:embed="rId5"/>
          <a:stretch>
            <a:fillRect/>
          </a:stretch>
        </p:blipFill>
        <p:spPr>
          <a:xfrm>
            <a:off x="446384" y="338627"/>
            <a:ext cx="3626683" cy="956772"/>
          </a:xfrm>
          <a:prstGeom prst="rect">
            <a:avLst/>
          </a:prstGeom>
        </p:spPr>
      </p:pic>
      <p:pic>
        <p:nvPicPr>
          <p:cNvPr id="5" name="Picture 4"/>
          <p:cNvPicPr>
            <a:picLocks noChangeAspect="1"/>
          </p:cNvPicPr>
          <p:nvPr/>
        </p:nvPicPr>
        <p:blipFill>
          <a:blip r:embed="rId6"/>
          <a:stretch>
            <a:fillRect/>
          </a:stretch>
        </p:blipFill>
        <p:spPr>
          <a:xfrm>
            <a:off x="4070682" y="352353"/>
            <a:ext cx="1603387" cy="1170533"/>
          </a:xfrm>
          <a:prstGeom prst="rect">
            <a:avLst/>
          </a:prstGeom>
        </p:spPr>
      </p:pic>
      <p:pic>
        <p:nvPicPr>
          <p:cNvPr id="6" name="Picture 5"/>
          <p:cNvPicPr>
            <a:picLocks noChangeAspect="1"/>
          </p:cNvPicPr>
          <p:nvPr/>
        </p:nvPicPr>
        <p:blipFill>
          <a:blip r:embed="rId7"/>
          <a:stretch>
            <a:fillRect/>
          </a:stretch>
        </p:blipFill>
        <p:spPr>
          <a:xfrm>
            <a:off x="7810500" y="362158"/>
            <a:ext cx="963251" cy="944962"/>
          </a:xfrm>
          <a:prstGeom prst="rect">
            <a:avLst/>
          </a:prstGeom>
        </p:spPr>
      </p:pic>
    </p:spTree>
  </p:cSld>
  <p:clrMapOvr>
    <a:masterClrMapping/>
  </p:clrMapOvr>
  <p:transition advClick="0">
    <p:cover dir="d"/>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85775" y="930589"/>
            <a:ext cx="8229600" cy="669611"/>
          </a:xfrm>
        </p:spPr>
        <p:txBody>
          <a:bodyPr/>
          <a:lstStyle/>
          <a:p>
            <a:r>
              <a:rPr lang="ro-RO" sz="3200" b="1" dirty="0" smtClean="0">
                <a:solidFill>
                  <a:srgbClr val="002060"/>
                </a:solidFill>
                <a:latin typeface="Trebuchet MS" panose="020B0603020202020204" pitchFamily="34" charset="0"/>
              </a:rPr>
              <a:t>PROJECT PROCUREMENTS</a:t>
            </a:r>
            <a:endParaRPr lang="en-US" sz="3200" b="1" dirty="0">
              <a:solidFill>
                <a:srgbClr val="002060"/>
              </a:solidFill>
              <a:latin typeface="Trebuchet MS" panose="020B0603020202020204" pitchFamily="34" charset="0"/>
            </a:endParaRPr>
          </a:p>
        </p:txBody>
      </p:sp>
      <p:sp>
        <p:nvSpPr>
          <p:cNvPr id="3" name="Content Placeholder 2"/>
          <p:cNvSpPr>
            <a:spLocks noGrp="1"/>
          </p:cNvSpPr>
          <p:nvPr>
            <p:ph idx="1"/>
          </p:nvPr>
        </p:nvSpPr>
        <p:spPr/>
        <p:txBody>
          <a:bodyPr/>
          <a:lstStyle/>
          <a:p>
            <a:pPr marL="0" indent="0" algn="just">
              <a:buNone/>
            </a:pPr>
            <a:endParaRPr lang="en-US" sz="2400" dirty="0" smtClean="0">
              <a:latin typeface="Trebuchet MS" panose="020B0603020202020204" pitchFamily="34" charset="0"/>
            </a:endParaRPr>
          </a:p>
          <a:p>
            <a:pPr marL="0" indent="0" algn="just">
              <a:buNone/>
            </a:pPr>
            <a:r>
              <a:rPr lang="ro-RO" sz="2400" dirty="0" smtClean="0">
                <a:latin typeface="Trebuchet MS" panose="020B0603020202020204" pitchFamily="34" charset="0"/>
              </a:rPr>
              <a:t>Online tutorial on how to fill in this section available on Programme website:</a:t>
            </a:r>
            <a:endParaRPr lang="ro-RO" sz="2400" dirty="0" smtClean="0">
              <a:latin typeface="Trebuchet MS" panose="020B0603020202020204" pitchFamily="34" charset="0"/>
              <a:hlinkClick r:id="rId3"/>
            </a:endParaRPr>
          </a:p>
          <a:p>
            <a:pPr marL="0" indent="0" algn="just">
              <a:buNone/>
            </a:pPr>
            <a:r>
              <a:rPr lang="ro-RO" sz="2400" dirty="0">
                <a:latin typeface="Trebuchet MS" panose="020B0603020202020204" pitchFamily="34" charset="0"/>
                <a:hlinkClick r:id="rId4"/>
              </a:rPr>
              <a:t>https://</a:t>
            </a:r>
            <a:r>
              <a:rPr lang="ro-RO" sz="2400" dirty="0" smtClean="0">
                <a:latin typeface="Trebuchet MS" panose="020B0603020202020204" pitchFamily="34" charset="0"/>
                <a:hlinkClick r:id="rId4"/>
              </a:rPr>
              <a:t>www.youtube.com/watch?v=vE_Q6AiMI1o&amp;feature=youtu.be</a:t>
            </a:r>
            <a:r>
              <a:rPr lang="ro-RO" sz="2400" dirty="0" smtClean="0">
                <a:latin typeface="Trebuchet MS" panose="020B0603020202020204" pitchFamily="34" charset="0"/>
              </a:rPr>
              <a:t> </a:t>
            </a:r>
            <a:endParaRPr lang="ro-RO" sz="2400" dirty="0">
              <a:latin typeface="Trebuchet MS" panose="020B0603020202020204" pitchFamily="34" charset="0"/>
            </a:endParaRPr>
          </a:p>
          <a:p>
            <a:pPr marL="0" indent="0" algn="just">
              <a:buNone/>
            </a:pPr>
            <a:endParaRPr lang="ro-RO" sz="2400" dirty="0" smtClean="0">
              <a:latin typeface="Trebuchet MS" panose="020B0603020202020204" pitchFamily="34" charset="0"/>
            </a:endParaRPr>
          </a:p>
        </p:txBody>
      </p:sp>
      <p:pic>
        <p:nvPicPr>
          <p:cNvPr id="5" name="Picture 4"/>
          <p:cNvPicPr>
            <a:picLocks noChangeAspect="1"/>
          </p:cNvPicPr>
          <p:nvPr/>
        </p:nvPicPr>
        <p:blipFill>
          <a:blip r:embed="rId5"/>
          <a:stretch>
            <a:fillRect/>
          </a:stretch>
        </p:blipFill>
        <p:spPr>
          <a:xfrm>
            <a:off x="457200" y="314336"/>
            <a:ext cx="2365453" cy="634039"/>
          </a:xfrm>
          <a:prstGeom prst="rect">
            <a:avLst/>
          </a:prstGeom>
        </p:spPr>
      </p:pic>
      <p:pic>
        <p:nvPicPr>
          <p:cNvPr id="7" name="Picture 6"/>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62000" y="2889570"/>
            <a:ext cx="7315200" cy="3657600"/>
          </a:xfrm>
          <a:prstGeom prst="rect">
            <a:avLst/>
          </a:prstGeom>
        </p:spPr>
      </p:pic>
      <p:pic>
        <p:nvPicPr>
          <p:cNvPr id="8" name="Picture 7"/>
          <p:cNvPicPr>
            <a:picLocks noChangeAspect="1"/>
          </p:cNvPicPr>
          <p:nvPr/>
        </p:nvPicPr>
        <p:blipFill>
          <a:blip r:embed="rId7"/>
          <a:stretch>
            <a:fillRect/>
          </a:stretch>
        </p:blipFill>
        <p:spPr>
          <a:xfrm>
            <a:off x="334913" y="5867400"/>
            <a:ext cx="8474174" cy="847417"/>
          </a:xfrm>
          <a:prstGeom prst="rect">
            <a:avLst/>
          </a:prstGeom>
        </p:spPr>
      </p:pic>
    </p:spTree>
    <p:extLst>
      <p:ext uri="{BB962C8B-B14F-4D97-AF65-F5344CB8AC3E}">
        <p14:creationId xmlns:p14="http://schemas.microsoft.com/office/powerpoint/2010/main" val="180718305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1066800"/>
            <a:ext cx="8991600" cy="5257800"/>
          </a:xfrm>
        </p:spPr>
        <p:txBody>
          <a:bodyPr/>
          <a:lstStyle/>
          <a:p>
            <a:pPr algn="ctr">
              <a:buFont typeface="Wingdings" panose="05000000000000000000" pitchFamily="2" charset="2"/>
              <a:buChar char="ü"/>
            </a:pPr>
            <a:r>
              <a:rPr lang="en-US" dirty="0" smtClean="0"/>
              <a:t>Responsible partner</a:t>
            </a:r>
          </a:p>
          <a:p>
            <a:pPr algn="ctr">
              <a:buFont typeface="Wingdings" panose="05000000000000000000" pitchFamily="2" charset="2"/>
              <a:buChar char="ü"/>
            </a:pPr>
            <a:r>
              <a:rPr lang="en-US" dirty="0" smtClean="0"/>
              <a:t>Contract type</a:t>
            </a:r>
          </a:p>
          <a:p>
            <a:pPr algn="ctr">
              <a:buFont typeface="Wingdings" panose="05000000000000000000" pitchFamily="2" charset="2"/>
              <a:buChar char="ü"/>
            </a:pPr>
            <a:r>
              <a:rPr lang="en-US" dirty="0" smtClean="0"/>
              <a:t>Contract </a:t>
            </a:r>
            <a:r>
              <a:rPr lang="en-US" dirty="0" err="1" smtClean="0"/>
              <a:t>no+date+name</a:t>
            </a:r>
            <a:endParaRPr lang="en-US" dirty="0" smtClean="0"/>
          </a:p>
          <a:p>
            <a:pPr algn="ctr">
              <a:buFont typeface="Wingdings" panose="05000000000000000000" pitchFamily="2" charset="2"/>
              <a:buChar char="ü"/>
            </a:pPr>
            <a:r>
              <a:rPr lang="en-US" dirty="0" smtClean="0"/>
              <a:t>Amount </a:t>
            </a:r>
          </a:p>
          <a:p>
            <a:pPr algn="ctr">
              <a:buFont typeface="Wingdings" panose="05000000000000000000" pitchFamily="2" charset="2"/>
              <a:buChar char="ü"/>
            </a:pPr>
            <a:r>
              <a:rPr lang="en-US" dirty="0" smtClean="0"/>
              <a:t>Eligible expenditure</a:t>
            </a:r>
          </a:p>
          <a:p>
            <a:pPr algn="ctr">
              <a:buFont typeface="Wingdings" panose="05000000000000000000" pitchFamily="2" charset="2"/>
              <a:buChar char="ü"/>
            </a:pPr>
            <a:r>
              <a:rPr lang="en-US" dirty="0" smtClean="0"/>
              <a:t>Type of </a:t>
            </a:r>
            <a:r>
              <a:rPr lang="en-US" dirty="0" err="1" smtClean="0"/>
              <a:t>procurement+date</a:t>
            </a:r>
            <a:endParaRPr lang="en-US" dirty="0" smtClean="0"/>
          </a:p>
          <a:p>
            <a:pPr algn="ctr">
              <a:buFont typeface="Wingdings" panose="05000000000000000000" pitchFamily="2" charset="2"/>
              <a:buChar char="ü"/>
            </a:pPr>
            <a:r>
              <a:rPr lang="en-US" dirty="0" smtClean="0"/>
              <a:t>Contractor Name</a:t>
            </a:r>
          </a:p>
          <a:p>
            <a:pPr algn="ctr">
              <a:buFont typeface="Wingdings" panose="05000000000000000000" pitchFamily="2" charset="2"/>
              <a:buChar char="ü"/>
            </a:pPr>
            <a:r>
              <a:rPr lang="en-US" dirty="0" smtClean="0"/>
              <a:t>Succinct details</a:t>
            </a:r>
          </a:p>
          <a:p>
            <a:pPr algn="ctr">
              <a:buFont typeface="Wingdings" panose="05000000000000000000" pitchFamily="2" charset="2"/>
              <a:buChar char="ü"/>
            </a:pPr>
            <a:r>
              <a:rPr lang="en-US" dirty="0" smtClean="0"/>
              <a:t>Problems?</a:t>
            </a:r>
            <a:endParaRPr lang="en-US" dirty="0"/>
          </a:p>
        </p:txBody>
      </p:sp>
      <p:pic>
        <p:nvPicPr>
          <p:cNvPr id="5" name="Picture 4"/>
          <p:cNvPicPr>
            <a:picLocks noChangeAspect="1"/>
          </p:cNvPicPr>
          <p:nvPr/>
        </p:nvPicPr>
        <p:blipFill>
          <a:blip r:embed="rId3"/>
          <a:stretch>
            <a:fillRect/>
          </a:stretch>
        </p:blipFill>
        <p:spPr>
          <a:xfrm>
            <a:off x="466725" y="321323"/>
            <a:ext cx="2365453" cy="634039"/>
          </a:xfrm>
          <a:prstGeom prst="rect">
            <a:avLst/>
          </a:prstGeom>
        </p:spPr>
      </p:pic>
      <p:pic>
        <p:nvPicPr>
          <p:cNvPr id="2" name="Picture 1"/>
          <p:cNvPicPr>
            <a:picLocks noChangeAspect="1"/>
          </p:cNvPicPr>
          <p:nvPr/>
        </p:nvPicPr>
        <p:blipFill>
          <a:blip r:embed="rId4"/>
          <a:stretch>
            <a:fillRect/>
          </a:stretch>
        </p:blipFill>
        <p:spPr>
          <a:xfrm>
            <a:off x="381000" y="5900891"/>
            <a:ext cx="8474174" cy="847417"/>
          </a:xfrm>
          <a:prstGeom prst="rect">
            <a:avLst/>
          </a:prstGeom>
        </p:spPr>
      </p:pic>
    </p:spTree>
    <p:extLst>
      <p:ext uri="{BB962C8B-B14F-4D97-AF65-F5344CB8AC3E}">
        <p14:creationId xmlns:p14="http://schemas.microsoft.com/office/powerpoint/2010/main" val="181981492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76600" y="241902"/>
            <a:ext cx="3352800" cy="906011"/>
          </a:xfrm>
        </p:spPr>
        <p:txBody>
          <a:bodyPr/>
          <a:lstStyle/>
          <a:p>
            <a:r>
              <a:rPr lang="en-US" sz="3200" b="1" dirty="0">
                <a:solidFill>
                  <a:srgbClr val="002060"/>
                </a:solidFill>
                <a:latin typeface="Trebuchet MS" panose="020B0603020202020204" pitchFamily="34" charset="0"/>
              </a:rPr>
              <a:t>PUBLIC PROCUREMENTS</a:t>
            </a:r>
          </a:p>
        </p:txBody>
      </p:sp>
      <p:sp>
        <p:nvSpPr>
          <p:cNvPr id="3" name="Content Placeholder 2"/>
          <p:cNvSpPr>
            <a:spLocks noGrp="1"/>
          </p:cNvSpPr>
          <p:nvPr>
            <p:ph idx="1"/>
          </p:nvPr>
        </p:nvSpPr>
        <p:spPr>
          <a:xfrm>
            <a:off x="152400" y="1218003"/>
            <a:ext cx="8915400" cy="4851278"/>
          </a:xfrm>
        </p:spPr>
        <p:txBody>
          <a:bodyPr/>
          <a:lstStyle/>
          <a:p>
            <a:pPr marL="457200" indent="-457200" algn="just">
              <a:buFont typeface="+mj-lt"/>
              <a:buAutoNum type="arabicPeriod"/>
            </a:pPr>
            <a:endParaRPr lang="en-US" sz="1900" dirty="0" smtClean="0">
              <a:latin typeface="Trebuchet MS" panose="020B0603020202020204" pitchFamily="34" charset="0"/>
            </a:endParaRPr>
          </a:p>
          <a:p>
            <a:pPr marL="457200" indent="-457200" algn="just">
              <a:buFont typeface="+mj-lt"/>
              <a:buAutoNum type="arabicPeriod"/>
            </a:pPr>
            <a:r>
              <a:rPr lang="en-US" sz="2400" dirty="0" smtClean="0">
                <a:latin typeface="Trebuchet MS" panose="020B0603020202020204" pitchFamily="34" charset="0"/>
              </a:rPr>
              <a:t>Fill it in any time. </a:t>
            </a:r>
          </a:p>
          <a:p>
            <a:pPr marL="457200" indent="-457200" algn="just">
              <a:buFont typeface="+mj-lt"/>
              <a:buAutoNum type="arabicPeriod"/>
            </a:pPr>
            <a:endParaRPr lang="en-US" sz="1600" dirty="0" smtClean="0">
              <a:latin typeface="Trebuchet MS" panose="020B0603020202020204" pitchFamily="34" charset="0"/>
            </a:endParaRPr>
          </a:p>
          <a:p>
            <a:pPr marL="457200" indent="-457200" algn="just">
              <a:buFont typeface="+mj-lt"/>
              <a:buAutoNum type="arabicPeriod"/>
            </a:pPr>
            <a:r>
              <a:rPr lang="en-US" sz="2400" dirty="0" smtClean="0">
                <a:latin typeface="Trebuchet MS" panose="020B0603020202020204" pitchFamily="34" charset="0"/>
              </a:rPr>
              <a:t>You have to record ALL procurements. </a:t>
            </a:r>
          </a:p>
          <a:p>
            <a:pPr marL="457200" indent="-457200" algn="just">
              <a:buFont typeface="+mj-lt"/>
              <a:buAutoNum type="arabicPeriod"/>
            </a:pPr>
            <a:endParaRPr lang="en-US" sz="1600" dirty="0" smtClean="0">
              <a:latin typeface="Trebuchet MS" panose="020B0603020202020204" pitchFamily="34" charset="0"/>
            </a:endParaRPr>
          </a:p>
          <a:p>
            <a:pPr marL="457200" indent="-457200" algn="just">
              <a:buFont typeface="+mj-lt"/>
              <a:buAutoNum type="arabicPeriod"/>
            </a:pPr>
            <a:r>
              <a:rPr lang="en-US" sz="2400" dirty="0" smtClean="0">
                <a:latin typeface="Trebuchet MS" panose="020B0603020202020204" pitchFamily="34" charset="0"/>
              </a:rPr>
              <a:t>You did not create procurements? No linked invoices for FLC</a:t>
            </a:r>
          </a:p>
          <a:p>
            <a:pPr marL="0" indent="0" algn="just">
              <a:buNone/>
            </a:pPr>
            <a:r>
              <a:rPr lang="en-US" sz="2400" dirty="0" smtClean="0">
                <a:latin typeface="Trebuchet MS" panose="020B0603020202020204" pitchFamily="34" charset="0"/>
              </a:rPr>
              <a:t> =&gt; no money (FLC will revert the report)</a:t>
            </a:r>
          </a:p>
          <a:p>
            <a:pPr marL="457200" indent="-457200" algn="just">
              <a:buFont typeface="+mj-lt"/>
              <a:buAutoNum type="arabicPeriod"/>
            </a:pPr>
            <a:endParaRPr lang="en-US" sz="1100" dirty="0" smtClean="0">
              <a:latin typeface="Trebuchet MS" panose="020B0603020202020204" pitchFamily="34" charset="0"/>
            </a:endParaRPr>
          </a:p>
          <a:p>
            <a:pPr marL="0" indent="0" algn="just">
              <a:buNone/>
            </a:pPr>
            <a:r>
              <a:rPr lang="en-US" sz="2400" dirty="0" smtClean="0">
                <a:latin typeface="Trebuchet MS" panose="020B0603020202020204" pitchFamily="34" charset="0"/>
              </a:rPr>
              <a:t>4. Upload documents only once. </a:t>
            </a:r>
          </a:p>
          <a:p>
            <a:pPr marL="457200" indent="-457200" algn="just">
              <a:buFont typeface="+mj-lt"/>
              <a:buAutoNum type="arabicPeriod"/>
            </a:pPr>
            <a:endParaRPr lang="en-US" sz="1600" dirty="0" smtClean="0">
              <a:latin typeface="Trebuchet MS" panose="020B0603020202020204" pitchFamily="34" charset="0"/>
            </a:endParaRPr>
          </a:p>
          <a:p>
            <a:pPr marL="0" indent="0" algn="just">
              <a:buNone/>
            </a:pPr>
            <a:r>
              <a:rPr lang="en-US" sz="2400" dirty="0" smtClean="0">
                <a:latin typeface="Trebuchet MS" panose="020B0603020202020204" pitchFamily="34" charset="0"/>
              </a:rPr>
              <a:t>5. Link invoices and payments to the respective procurements.</a:t>
            </a:r>
            <a:endParaRPr lang="ro-RO" sz="2400" dirty="0" smtClean="0">
              <a:latin typeface="Trebuchet MS" panose="020B0603020202020204" pitchFamily="34" charset="0"/>
            </a:endParaRPr>
          </a:p>
          <a:p>
            <a:pPr marL="0" indent="0" algn="just">
              <a:buNone/>
            </a:pPr>
            <a:endParaRPr lang="ro-RO" sz="1600" dirty="0" smtClean="0">
              <a:latin typeface="Trebuchet MS" panose="020B0603020202020204" pitchFamily="34" charset="0"/>
            </a:endParaRPr>
          </a:p>
          <a:p>
            <a:pPr marL="0" indent="0" algn="just">
              <a:buNone/>
            </a:pPr>
            <a:r>
              <a:rPr lang="ro-RO" sz="2400" dirty="0" smtClean="0">
                <a:latin typeface="Trebuchet MS" panose="020B0603020202020204" pitchFamily="34" charset="0"/>
              </a:rPr>
              <a:t>6.</a:t>
            </a:r>
            <a:r>
              <a:rPr lang="en-US" sz="2400" dirty="0" smtClean="0">
                <a:latin typeface="Trebuchet MS" panose="020B0603020202020204" pitchFamily="34" charset="0"/>
              </a:rPr>
              <a:t>Deliverables are uploaded separately. </a:t>
            </a:r>
          </a:p>
          <a:p>
            <a:pPr marL="457200" indent="-457200" algn="just">
              <a:buFont typeface="+mj-lt"/>
              <a:buAutoNum type="arabicPeriod"/>
            </a:pPr>
            <a:endParaRPr lang="en-US" sz="1900" dirty="0" smtClean="0">
              <a:latin typeface="Trebuchet MS" panose="020B0603020202020204" pitchFamily="34" charset="0"/>
            </a:endParaRPr>
          </a:p>
        </p:txBody>
      </p:sp>
      <p:pic>
        <p:nvPicPr>
          <p:cNvPr id="5" name="Picture 4"/>
          <p:cNvPicPr>
            <a:picLocks noChangeAspect="1"/>
          </p:cNvPicPr>
          <p:nvPr/>
        </p:nvPicPr>
        <p:blipFill>
          <a:blip r:embed="rId3"/>
          <a:stretch>
            <a:fillRect/>
          </a:stretch>
        </p:blipFill>
        <p:spPr>
          <a:xfrm>
            <a:off x="373013" y="241902"/>
            <a:ext cx="2365453" cy="634039"/>
          </a:xfrm>
          <a:prstGeom prst="rect">
            <a:avLst/>
          </a:prstGeom>
        </p:spPr>
      </p:pic>
      <p:pic>
        <p:nvPicPr>
          <p:cNvPr id="7" name="Picture 6"/>
          <p:cNvPicPr>
            <a:picLocks noChangeAspect="1"/>
          </p:cNvPicPr>
          <p:nvPr/>
        </p:nvPicPr>
        <p:blipFill>
          <a:blip r:embed="rId4"/>
          <a:stretch>
            <a:fillRect/>
          </a:stretch>
        </p:blipFill>
        <p:spPr>
          <a:xfrm>
            <a:off x="373013" y="5867400"/>
            <a:ext cx="8474174" cy="847417"/>
          </a:xfrm>
          <a:prstGeom prst="rect">
            <a:avLst/>
          </a:prstGeom>
        </p:spPr>
      </p:pic>
    </p:spTree>
    <p:extLst>
      <p:ext uri="{BB962C8B-B14F-4D97-AF65-F5344CB8AC3E}">
        <p14:creationId xmlns:p14="http://schemas.microsoft.com/office/powerpoint/2010/main" val="418179788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884290"/>
            <a:ext cx="8229600" cy="533347"/>
          </a:xfrm>
        </p:spPr>
        <p:txBody>
          <a:bodyPr/>
          <a:lstStyle/>
          <a:p>
            <a:r>
              <a:rPr lang="ro-RO" sz="3200" b="1" dirty="0" smtClean="0">
                <a:solidFill>
                  <a:srgbClr val="002060"/>
                </a:solidFill>
                <a:latin typeface="Trebuchet MS" panose="020B0603020202020204" pitchFamily="34" charset="0"/>
              </a:rPr>
              <a:t>SPENDING FORECAST</a:t>
            </a:r>
            <a:endParaRPr lang="en-US" sz="3200" b="1" dirty="0">
              <a:solidFill>
                <a:srgbClr val="002060"/>
              </a:solidFill>
              <a:latin typeface="Trebuchet MS" panose="020B0603020202020204" pitchFamily="34" charset="0"/>
            </a:endParaRPr>
          </a:p>
        </p:txBody>
      </p:sp>
      <p:pic>
        <p:nvPicPr>
          <p:cNvPr id="4" name="Content Placeholder 3"/>
          <p:cNvPicPr>
            <a:picLocks noGrp="1" noChangeAspect="1"/>
          </p:cNvPicPr>
          <p:nvPr>
            <p:ph idx="1"/>
          </p:nvPr>
        </p:nvPicPr>
        <p:blipFill>
          <a:blip r:embed="rId3"/>
          <a:stretch>
            <a:fillRect/>
          </a:stretch>
        </p:blipFill>
        <p:spPr>
          <a:xfrm>
            <a:off x="657751" y="1450983"/>
            <a:ext cx="7828498" cy="4794643"/>
          </a:xfrm>
          <a:prstGeom prst="rect">
            <a:avLst/>
          </a:prstGeom>
        </p:spPr>
      </p:pic>
      <p:sp>
        <p:nvSpPr>
          <p:cNvPr id="5" name="Rectangle 4"/>
          <p:cNvSpPr/>
          <p:nvPr/>
        </p:nvSpPr>
        <p:spPr>
          <a:xfrm>
            <a:off x="304800" y="6468348"/>
            <a:ext cx="8534400" cy="246221"/>
          </a:xfrm>
          <a:prstGeom prst="rect">
            <a:avLst/>
          </a:prstGeom>
        </p:spPr>
        <p:txBody>
          <a:bodyPr wrap="square">
            <a:spAutoFit/>
          </a:bodyPr>
          <a:lstStyle/>
          <a:p>
            <a:pPr algn="ctr"/>
            <a:r>
              <a:rPr lang="ro-RO" sz="1000" b="1" dirty="0" smtClean="0">
                <a:solidFill>
                  <a:srgbClr val="002060"/>
                </a:solidFill>
                <a:effectLst>
                  <a:outerShdw blurRad="38100" dist="38100" dir="2700000" algn="tl">
                    <a:srgbClr val="000000">
                      <a:alpha val="43137"/>
                    </a:srgbClr>
                  </a:outerShdw>
                </a:effectLst>
                <a:latin typeface="Trebuchet MS" pitchFamily="34" charset="0"/>
                <a:hlinkClick r:id="rId4"/>
              </a:rPr>
              <a:t>www.iterregrobg.eu</a:t>
            </a:r>
            <a:r>
              <a:rPr lang="ro-RO" sz="1000" b="1" dirty="0" smtClean="0">
                <a:solidFill>
                  <a:srgbClr val="002060"/>
                </a:solidFill>
                <a:effectLst>
                  <a:outerShdw blurRad="38100" dist="38100" dir="2700000" algn="tl">
                    <a:srgbClr val="000000">
                      <a:alpha val="43137"/>
                    </a:srgbClr>
                  </a:outerShdw>
                </a:effectLst>
                <a:latin typeface="Trebuchet MS" pitchFamily="34" charset="0"/>
              </a:rPr>
              <a:t> </a:t>
            </a:r>
            <a:endParaRPr lang="en-US" sz="1000" b="1" dirty="0">
              <a:solidFill>
                <a:srgbClr val="002060"/>
              </a:solidFill>
              <a:effectLst>
                <a:outerShdw blurRad="38100" dist="38100" dir="2700000" algn="tl">
                  <a:srgbClr val="000000">
                    <a:alpha val="43137"/>
                  </a:srgbClr>
                </a:outerShdw>
              </a:effectLst>
              <a:latin typeface="Trebuchet MS" pitchFamily="34" charset="0"/>
            </a:endParaRPr>
          </a:p>
        </p:txBody>
      </p:sp>
      <p:pic>
        <p:nvPicPr>
          <p:cNvPr id="6" name="Picture 5"/>
          <p:cNvPicPr>
            <a:picLocks noChangeAspect="1"/>
          </p:cNvPicPr>
          <p:nvPr/>
        </p:nvPicPr>
        <p:blipFill>
          <a:blip r:embed="rId5"/>
          <a:stretch>
            <a:fillRect/>
          </a:stretch>
        </p:blipFill>
        <p:spPr>
          <a:xfrm>
            <a:off x="457200" y="274638"/>
            <a:ext cx="2286198" cy="609653"/>
          </a:xfrm>
          <a:prstGeom prst="rect">
            <a:avLst/>
          </a:prstGeom>
        </p:spPr>
      </p:pic>
      <p:pic>
        <p:nvPicPr>
          <p:cNvPr id="7" name="Picture 6"/>
          <p:cNvPicPr>
            <a:picLocks noChangeAspect="1"/>
          </p:cNvPicPr>
          <p:nvPr/>
        </p:nvPicPr>
        <p:blipFill>
          <a:blip r:embed="rId6"/>
          <a:stretch>
            <a:fillRect/>
          </a:stretch>
        </p:blipFill>
        <p:spPr>
          <a:xfrm>
            <a:off x="161518" y="6022905"/>
            <a:ext cx="1438781" cy="701101"/>
          </a:xfrm>
          <a:prstGeom prst="rect">
            <a:avLst/>
          </a:prstGeom>
        </p:spPr>
      </p:pic>
      <p:pic>
        <p:nvPicPr>
          <p:cNvPr id="8" name="Picture 7"/>
          <p:cNvPicPr>
            <a:picLocks noChangeAspect="1"/>
          </p:cNvPicPr>
          <p:nvPr/>
        </p:nvPicPr>
        <p:blipFill>
          <a:blip r:embed="rId7"/>
          <a:stretch>
            <a:fillRect/>
          </a:stretch>
        </p:blipFill>
        <p:spPr>
          <a:xfrm>
            <a:off x="8208223" y="5968036"/>
            <a:ext cx="774259" cy="755970"/>
          </a:xfrm>
          <a:prstGeom prst="rect">
            <a:avLst/>
          </a:prstGeom>
        </p:spPr>
      </p:pic>
    </p:spTree>
    <p:extLst>
      <p:ext uri="{BB962C8B-B14F-4D97-AF65-F5344CB8AC3E}">
        <p14:creationId xmlns:p14="http://schemas.microsoft.com/office/powerpoint/2010/main" val="200800974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p:cNvPicPr/>
          <p:nvPr/>
        </p:nvPicPr>
        <p:blipFill>
          <a:blip r:embed="rId3"/>
          <a:stretch>
            <a:fillRect/>
          </a:stretch>
        </p:blipFill>
        <p:spPr>
          <a:xfrm>
            <a:off x="263807" y="1233223"/>
            <a:ext cx="8598519" cy="1171575"/>
          </a:xfrm>
          <a:prstGeom prst="rect">
            <a:avLst/>
          </a:prstGeom>
        </p:spPr>
      </p:pic>
      <p:sp>
        <p:nvSpPr>
          <p:cNvPr id="15362" name="Rectangle 3"/>
          <p:cNvSpPr>
            <a:spLocks noChangeArrowheads="1"/>
          </p:cNvSpPr>
          <p:nvPr/>
        </p:nvSpPr>
        <p:spPr bwMode="auto">
          <a:xfrm>
            <a:off x="152400" y="152400"/>
            <a:ext cx="1447800" cy="990600"/>
          </a:xfrm>
          <a:prstGeom prst="rect">
            <a:avLst/>
          </a:prstGeom>
          <a:solidFill>
            <a:schemeClr val="bg1"/>
          </a:solidFill>
          <a:ln w="9525">
            <a:noFill/>
            <a:miter lim="800000"/>
            <a:headEnd/>
            <a:tailEnd/>
          </a:ln>
        </p:spPr>
        <p:txBody>
          <a:bodyPr wrap="none" anchor="ctr"/>
          <a:lstStyle/>
          <a:p>
            <a:pPr>
              <a:defRPr/>
            </a:pPr>
            <a:endParaRPr lang="ro-RO">
              <a:solidFill>
                <a:srgbClr val="000000"/>
              </a:solidFill>
            </a:endParaRPr>
          </a:p>
        </p:txBody>
      </p:sp>
      <p:sp>
        <p:nvSpPr>
          <p:cNvPr id="15363" name="Rectangle 22"/>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pPr>
              <a:defRPr/>
            </a:pPr>
            <a:endParaRPr lang="ro-RO">
              <a:solidFill>
                <a:srgbClr val="000000"/>
              </a:solidFill>
            </a:endParaRPr>
          </a:p>
        </p:txBody>
      </p:sp>
      <p:sp>
        <p:nvSpPr>
          <p:cNvPr id="9" name="Rectangle 8"/>
          <p:cNvSpPr/>
          <p:nvPr/>
        </p:nvSpPr>
        <p:spPr>
          <a:xfrm>
            <a:off x="533400" y="1676400"/>
            <a:ext cx="8229600" cy="1034129"/>
          </a:xfrm>
          <a:prstGeom prst="rect">
            <a:avLst/>
          </a:prstGeom>
        </p:spPr>
        <p:txBody>
          <a:bodyPr wrap="square">
            <a:spAutoFit/>
          </a:bodyPr>
          <a:lstStyle/>
          <a:p>
            <a:pPr algn="ctr">
              <a:defRPr/>
            </a:pPr>
            <a:endParaRPr lang="en-US" sz="3600" b="1" dirty="0" smtClean="0">
              <a:solidFill>
                <a:srgbClr val="002060"/>
              </a:solidFill>
              <a:effectLst>
                <a:outerShdw blurRad="38100" dist="38100" dir="2700000" algn="tl">
                  <a:srgbClr val="000000">
                    <a:alpha val="43137"/>
                  </a:srgbClr>
                </a:outerShdw>
              </a:effectLst>
              <a:latin typeface="Trebuchet MS" pitchFamily="34" charset="0"/>
            </a:endParaRPr>
          </a:p>
          <a:p>
            <a:pPr algn="ctr">
              <a:lnSpc>
                <a:spcPct val="90000"/>
              </a:lnSpc>
              <a:defRPr/>
            </a:pPr>
            <a:endParaRPr lang="en-US" sz="2800" b="1" dirty="0">
              <a:solidFill>
                <a:prstClr val="black"/>
              </a:solidFill>
              <a:effectLst>
                <a:outerShdw blurRad="38100" dist="38100" dir="2700000" algn="tl">
                  <a:srgbClr val="C0C0C0"/>
                </a:outerShdw>
              </a:effectLst>
            </a:endParaRPr>
          </a:p>
        </p:txBody>
      </p:sp>
      <p:sp>
        <p:nvSpPr>
          <p:cNvPr id="2"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a:defRPr/>
            </a:pPr>
            <a:endParaRPr lang="en-US">
              <a:solidFill>
                <a:prstClr val="black"/>
              </a:solidFill>
            </a:endParaRPr>
          </a:p>
        </p:txBody>
      </p:sp>
      <p:sp>
        <p:nvSpPr>
          <p:cNvPr id="4" name="Content Placeholder 3"/>
          <p:cNvSpPr>
            <a:spLocks noGrp="1"/>
          </p:cNvSpPr>
          <p:nvPr>
            <p:ph idx="1"/>
          </p:nvPr>
        </p:nvSpPr>
        <p:spPr>
          <a:xfrm>
            <a:off x="380999" y="1281229"/>
            <a:ext cx="8472361" cy="4607434"/>
          </a:xfrm>
        </p:spPr>
        <p:txBody>
          <a:bodyPr/>
          <a:lstStyle/>
          <a:p>
            <a:pPr marL="0" indent="0" algn="ctr">
              <a:spcBef>
                <a:spcPct val="0"/>
              </a:spcBef>
              <a:buNone/>
            </a:pPr>
            <a:endParaRPr lang="en-US" sz="2800" b="1" dirty="0" smtClean="0">
              <a:solidFill>
                <a:srgbClr val="002060"/>
              </a:solidFill>
              <a:effectLst>
                <a:outerShdw blurRad="38100" dist="38100" dir="2700000" algn="tl">
                  <a:srgbClr val="000000">
                    <a:alpha val="43137"/>
                  </a:srgbClr>
                </a:outerShdw>
              </a:effectLst>
              <a:latin typeface="Trebuchet MS" pitchFamily="34" charset="0"/>
              <a:ea typeface="+mj-ea"/>
              <a:cs typeface="Arial" charset="0"/>
            </a:endParaRPr>
          </a:p>
          <a:p>
            <a:pPr marL="0" indent="0" algn="just">
              <a:buNone/>
            </a:pPr>
            <a:endParaRPr lang="en-US" sz="2000" dirty="0" smtClean="0"/>
          </a:p>
          <a:p>
            <a:pPr marL="0" indent="0" algn="just">
              <a:buNone/>
            </a:pPr>
            <a:endParaRPr lang="en-US" sz="2000" dirty="0" smtClean="0"/>
          </a:p>
          <a:p>
            <a:pPr marL="0" indent="0" algn="just">
              <a:buNone/>
            </a:pPr>
            <a:r>
              <a:rPr lang="en-US" sz="2000" dirty="0" smtClean="0">
                <a:latin typeface="Trebuchet MS" panose="020B0603020202020204" pitchFamily="34" charset="0"/>
              </a:rPr>
              <a:t>Each partner reports their contribution to the output indicators in their partner report. </a:t>
            </a:r>
          </a:p>
          <a:p>
            <a:pPr marL="0" indent="0" algn="just">
              <a:buNone/>
            </a:pPr>
            <a:endParaRPr lang="en-US" sz="2000" dirty="0">
              <a:latin typeface="Trebuchet MS" panose="020B0603020202020204" pitchFamily="34" charset="0"/>
            </a:endParaRPr>
          </a:p>
          <a:p>
            <a:pPr marL="0" indent="0" algn="just">
              <a:buNone/>
            </a:pPr>
            <a:r>
              <a:rPr lang="en-US" sz="2000" dirty="0" smtClean="0">
                <a:latin typeface="Trebuchet MS" panose="020B0603020202020204" pitchFamily="34" charset="0"/>
              </a:rPr>
              <a:t>LB consolidates the info in the project report. </a:t>
            </a:r>
          </a:p>
          <a:p>
            <a:pPr marL="0" indent="0" algn="just">
              <a:buNone/>
            </a:pPr>
            <a:endParaRPr lang="en-US" sz="2000" dirty="0">
              <a:latin typeface="Trebuchet MS" panose="020B0603020202020204" pitchFamily="34" charset="0"/>
            </a:endParaRPr>
          </a:p>
          <a:p>
            <a:pPr marL="0" indent="0" algn="just">
              <a:buNone/>
            </a:pPr>
            <a:r>
              <a:rPr lang="en-US" sz="2000" dirty="0" smtClean="0">
                <a:latin typeface="Trebuchet MS" panose="020B0603020202020204" pitchFamily="34" charset="0"/>
              </a:rPr>
              <a:t>Result indicators? Final report. </a:t>
            </a:r>
          </a:p>
          <a:p>
            <a:pPr marL="0" indent="0" algn="just">
              <a:buNone/>
            </a:pPr>
            <a:endParaRPr lang="en-US" sz="2000" dirty="0">
              <a:latin typeface="Trebuchet MS" panose="020B0603020202020204" pitchFamily="34" charset="0"/>
            </a:endParaRPr>
          </a:p>
          <a:p>
            <a:pPr marL="0" indent="0" algn="just">
              <a:buNone/>
            </a:pPr>
            <a:r>
              <a:rPr lang="en-US" sz="2000" dirty="0" smtClean="0">
                <a:solidFill>
                  <a:srgbClr val="FF0000"/>
                </a:solidFill>
                <a:latin typeface="Trebuchet MS" panose="020B0603020202020204" pitchFamily="34" charset="0"/>
              </a:rPr>
              <a:t>Verifiable data! </a:t>
            </a:r>
            <a:endParaRPr lang="en-US" sz="2000" dirty="0">
              <a:solidFill>
                <a:srgbClr val="FF0000"/>
              </a:solidFill>
              <a:latin typeface="Trebuchet MS" panose="020B0603020202020204" pitchFamily="34" charset="0"/>
            </a:endParaRPr>
          </a:p>
        </p:txBody>
      </p:sp>
      <p:pic>
        <p:nvPicPr>
          <p:cNvPr id="3" name="Picture 2"/>
          <p:cNvPicPr>
            <a:picLocks noChangeAspect="1"/>
          </p:cNvPicPr>
          <p:nvPr/>
        </p:nvPicPr>
        <p:blipFill>
          <a:blip r:embed="rId4"/>
          <a:stretch>
            <a:fillRect/>
          </a:stretch>
        </p:blipFill>
        <p:spPr>
          <a:xfrm>
            <a:off x="8078398" y="5893145"/>
            <a:ext cx="774963" cy="754018"/>
          </a:xfrm>
          <a:prstGeom prst="rect">
            <a:avLst/>
          </a:prstGeom>
        </p:spPr>
      </p:pic>
      <p:pic>
        <p:nvPicPr>
          <p:cNvPr id="5" name="Picture 4"/>
          <p:cNvPicPr>
            <a:picLocks noChangeAspect="1"/>
          </p:cNvPicPr>
          <p:nvPr/>
        </p:nvPicPr>
        <p:blipFill>
          <a:blip r:embed="rId5"/>
          <a:stretch>
            <a:fillRect/>
          </a:stretch>
        </p:blipFill>
        <p:spPr>
          <a:xfrm>
            <a:off x="381000" y="6035451"/>
            <a:ext cx="1448303" cy="705583"/>
          </a:xfrm>
          <a:prstGeom prst="rect">
            <a:avLst/>
          </a:prstGeom>
        </p:spPr>
      </p:pic>
      <p:pic>
        <p:nvPicPr>
          <p:cNvPr id="7" name="Picture 6"/>
          <p:cNvPicPr>
            <a:picLocks noChangeAspect="1"/>
          </p:cNvPicPr>
          <p:nvPr/>
        </p:nvPicPr>
        <p:blipFill>
          <a:blip r:embed="rId6"/>
          <a:stretch>
            <a:fillRect/>
          </a:stretch>
        </p:blipFill>
        <p:spPr>
          <a:xfrm>
            <a:off x="457200" y="393134"/>
            <a:ext cx="2286000" cy="607155"/>
          </a:xfrm>
          <a:prstGeom prst="rect">
            <a:avLst/>
          </a:prstGeom>
        </p:spPr>
      </p:pic>
      <p:sp>
        <p:nvSpPr>
          <p:cNvPr id="11" name="Title 1"/>
          <p:cNvSpPr>
            <a:spLocks noGrp="1"/>
          </p:cNvSpPr>
          <p:nvPr>
            <p:ph type="title"/>
          </p:nvPr>
        </p:nvSpPr>
        <p:spPr>
          <a:xfrm>
            <a:off x="1975175" y="72370"/>
            <a:ext cx="5486400" cy="743828"/>
          </a:xfrm>
        </p:spPr>
        <p:txBody>
          <a:bodyPr/>
          <a:lstStyle/>
          <a:p>
            <a:pPr lvl="0"/>
            <a:r>
              <a:rPr lang="ro-RO" dirty="0" smtClean="0"/>
              <a:t/>
            </a:r>
            <a:br>
              <a:rPr lang="ro-RO" dirty="0" smtClean="0"/>
            </a:br>
            <a:r>
              <a:rPr lang="ro-RO" dirty="0" smtClean="0"/>
              <a:t/>
            </a:r>
            <a:br>
              <a:rPr lang="ro-RO" dirty="0" smtClean="0"/>
            </a:br>
            <a:r>
              <a:rPr lang="en-US" sz="3200" b="1" dirty="0" smtClean="0">
                <a:solidFill>
                  <a:srgbClr val="002060"/>
                </a:solidFill>
                <a:effectLst>
                  <a:outerShdw blurRad="38100" dist="38100" dir="2700000" algn="tl">
                    <a:srgbClr val="000000">
                      <a:alpha val="43137"/>
                    </a:srgbClr>
                  </a:outerShdw>
                </a:effectLst>
                <a:latin typeface="Trebuchet MS" pitchFamily="34" charset="0"/>
                <a:ea typeface="+mn-ea"/>
                <a:cs typeface="Arial" charset="0"/>
              </a:rPr>
              <a:t/>
            </a:r>
            <a:br>
              <a:rPr lang="en-US" sz="3200" b="1" dirty="0" smtClean="0">
                <a:solidFill>
                  <a:srgbClr val="002060"/>
                </a:solidFill>
                <a:effectLst>
                  <a:outerShdw blurRad="38100" dist="38100" dir="2700000" algn="tl">
                    <a:srgbClr val="000000">
                      <a:alpha val="43137"/>
                    </a:srgbClr>
                  </a:outerShdw>
                </a:effectLst>
                <a:latin typeface="Trebuchet MS" pitchFamily="34" charset="0"/>
                <a:ea typeface="+mn-ea"/>
                <a:cs typeface="Arial" charset="0"/>
              </a:rPr>
            </a:br>
            <a:r>
              <a:rPr lang="en-US" sz="3200" b="1" dirty="0" smtClean="0">
                <a:solidFill>
                  <a:srgbClr val="002060"/>
                </a:solidFill>
                <a:effectLst>
                  <a:outerShdw blurRad="38100" dist="38100" dir="2700000" algn="tl">
                    <a:srgbClr val="000000">
                      <a:alpha val="43137"/>
                    </a:srgbClr>
                  </a:outerShdw>
                </a:effectLst>
                <a:latin typeface="Trebuchet MS" pitchFamily="34" charset="0"/>
                <a:ea typeface="+mn-ea"/>
                <a:cs typeface="Arial" charset="0"/>
              </a:rPr>
              <a:t>Indicators </a:t>
            </a:r>
            <a:r>
              <a:rPr lang="en-US" sz="1800" b="1" dirty="0">
                <a:solidFill>
                  <a:srgbClr val="002060"/>
                </a:solidFill>
                <a:effectLst>
                  <a:outerShdw blurRad="38100" dist="38100" dir="2700000" algn="tl">
                    <a:srgbClr val="000000">
                      <a:alpha val="43137"/>
                    </a:srgbClr>
                  </a:outerShdw>
                </a:effectLst>
                <a:latin typeface="Trebuchet MS" pitchFamily="34" charset="0"/>
                <a:ea typeface="+mn-ea"/>
                <a:cs typeface="Arial" charset="0"/>
              </a:rPr>
              <a:t/>
            </a:r>
            <a:br>
              <a:rPr lang="en-US" sz="1800" b="1" dirty="0">
                <a:solidFill>
                  <a:srgbClr val="002060"/>
                </a:solidFill>
                <a:effectLst>
                  <a:outerShdw blurRad="38100" dist="38100" dir="2700000" algn="tl">
                    <a:srgbClr val="000000">
                      <a:alpha val="43137"/>
                    </a:srgbClr>
                  </a:outerShdw>
                </a:effectLst>
                <a:latin typeface="Trebuchet MS" pitchFamily="34" charset="0"/>
                <a:ea typeface="+mn-ea"/>
                <a:cs typeface="Arial" charset="0"/>
              </a:rPr>
            </a:br>
            <a:r>
              <a:rPr lang="en-US" sz="4000" dirty="0"/>
              <a:t/>
            </a:r>
            <a:br>
              <a:rPr lang="en-US" sz="4000" dirty="0"/>
            </a:br>
            <a:endParaRPr lang="en-US" sz="4000" dirty="0"/>
          </a:p>
        </p:txBody>
      </p:sp>
    </p:spTree>
    <p:extLst>
      <p:ext uri="{BB962C8B-B14F-4D97-AF65-F5344CB8AC3E}">
        <p14:creationId xmlns:p14="http://schemas.microsoft.com/office/powerpoint/2010/main" val="4230977096"/>
      </p:ext>
    </p:extLst>
  </p:cSld>
  <p:clrMapOvr>
    <a:masterClrMapping/>
  </p:clrMapOvr>
  <p:transition advClick="0">
    <p:cover dir="d"/>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33600" y="177744"/>
            <a:ext cx="5486400" cy="743828"/>
          </a:xfrm>
        </p:spPr>
        <p:txBody>
          <a:bodyPr/>
          <a:lstStyle/>
          <a:p>
            <a:pPr lvl="0"/>
            <a:r>
              <a:rPr lang="ro-RO" dirty="0" smtClean="0"/>
              <a:t/>
            </a:r>
            <a:br>
              <a:rPr lang="ro-RO" dirty="0" smtClean="0"/>
            </a:br>
            <a:r>
              <a:rPr lang="ro-RO" dirty="0" smtClean="0"/>
              <a:t/>
            </a:r>
            <a:br>
              <a:rPr lang="ro-RO" dirty="0" smtClean="0"/>
            </a:br>
            <a:r>
              <a:rPr lang="en-US" sz="3200" b="1" dirty="0" smtClean="0">
                <a:solidFill>
                  <a:srgbClr val="002060"/>
                </a:solidFill>
                <a:effectLst>
                  <a:outerShdw blurRad="38100" dist="38100" dir="2700000" algn="tl">
                    <a:srgbClr val="000000">
                      <a:alpha val="43137"/>
                    </a:srgbClr>
                  </a:outerShdw>
                </a:effectLst>
                <a:latin typeface="Trebuchet MS" pitchFamily="34" charset="0"/>
                <a:ea typeface="+mn-ea"/>
                <a:cs typeface="Arial" charset="0"/>
              </a:rPr>
              <a:t/>
            </a:r>
            <a:br>
              <a:rPr lang="en-US" sz="3200" b="1" dirty="0" smtClean="0">
                <a:solidFill>
                  <a:srgbClr val="002060"/>
                </a:solidFill>
                <a:effectLst>
                  <a:outerShdw blurRad="38100" dist="38100" dir="2700000" algn="tl">
                    <a:srgbClr val="000000">
                      <a:alpha val="43137"/>
                    </a:srgbClr>
                  </a:outerShdw>
                </a:effectLst>
                <a:latin typeface="Trebuchet MS" pitchFamily="34" charset="0"/>
                <a:ea typeface="+mn-ea"/>
                <a:cs typeface="Arial" charset="0"/>
              </a:rPr>
            </a:br>
            <a:endParaRPr lang="en-US" sz="4000" dirty="0"/>
          </a:p>
        </p:txBody>
      </p:sp>
      <p:sp>
        <p:nvSpPr>
          <p:cNvPr id="3" name="Content Placeholder 2"/>
          <p:cNvSpPr>
            <a:spLocks noGrp="1"/>
          </p:cNvSpPr>
          <p:nvPr>
            <p:ph idx="1"/>
          </p:nvPr>
        </p:nvSpPr>
        <p:spPr>
          <a:xfrm>
            <a:off x="24384" y="1062320"/>
            <a:ext cx="9144000" cy="5506152"/>
          </a:xfrm>
        </p:spPr>
        <p:txBody>
          <a:bodyPr/>
          <a:lstStyle/>
          <a:p>
            <a:pPr marL="0" lvl="0" indent="0" algn="ctr">
              <a:buNone/>
            </a:pPr>
            <a:endParaRPr lang="en-US" sz="2000" b="1" dirty="0" smtClean="0">
              <a:solidFill>
                <a:prstClr val="black"/>
              </a:solidFill>
              <a:latin typeface="Trebuchet MS" panose="020B0603020202020204" pitchFamily="34" charset="0"/>
            </a:endParaRPr>
          </a:p>
          <a:p>
            <a:pPr marL="0" lvl="0" indent="0" algn="just">
              <a:buNone/>
            </a:pPr>
            <a:r>
              <a:rPr lang="en-US" sz="2000" b="1" dirty="0" smtClean="0">
                <a:solidFill>
                  <a:prstClr val="black"/>
                </a:solidFill>
                <a:latin typeface="Trebuchet MS" panose="020B0603020202020204" pitchFamily="34" charset="0"/>
              </a:rPr>
              <a:t>Methodology </a:t>
            </a:r>
            <a:r>
              <a:rPr lang="en-US" sz="2000" b="1" dirty="0">
                <a:solidFill>
                  <a:prstClr val="black"/>
                </a:solidFill>
                <a:latin typeface="Trebuchet MS" panose="020B0603020202020204" pitchFamily="34" charset="0"/>
              </a:rPr>
              <a:t>on establishing </a:t>
            </a:r>
            <a:r>
              <a:rPr lang="en-US" sz="2000" b="1" dirty="0" smtClean="0">
                <a:solidFill>
                  <a:prstClr val="black"/>
                </a:solidFill>
                <a:latin typeface="Trebuchet MS" panose="020B0603020202020204" pitchFamily="34" charset="0"/>
              </a:rPr>
              <a:t>the application </a:t>
            </a:r>
            <a:r>
              <a:rPr lang="en-US" sz="2000" b="1" dirty="0">
                <a:solidFill>
                  <a:prstClr val="black"/>
                </a:solidFill>
                <a:latin typeface="Trebuchet MS" panose="020B0603020202020204" pitchFamily="34" charset="0"/>
              </a:rPr>
              <a:t>of financial </a:t>
            </a:r>
            <a:r>
              <a:rPr lang="en-US" sz="2000" b="1" dirty="0" smtClean="0">
                <a:solidFill>
                  <a:prstClr val="black"/>
                </a:solidFill>
                <a:latin typeface="Trebuchet MS" panose="020B0603020202020204" pitchFamily="34" charset="0"/>
              </a:rPr>
              <a:t>corrections</a:t>
            </a:r>
          </a:p>
          <a:p>
            <a:pPr marL="0" lvl="0" indent="0" algn="just">
              <a:buNone/>
            </a:pPr>
            <a:endParaRPr lang="en-US" sz="2000" b="1" dirty="0" smtClean="0">
              <a:solidFill>
                <a:prstClr val="black"/>
              </a:solidFill>
              <a:latin typeface="Trebuchet MS" panose="020B0603020202020204" pitchFamily="34" charset="0"/>
            </a:endParaRPr>
          </a:p>
          <a:p>
            <a:pPr marL="0" lvl="0" indent="0" algn="just">
              <a:buNone/>
            </a:pPr>
            <a:endParaRPr lang="en-US" sz="2000" b="1" dirty="0" smtClean="0">
              <a:solidFill>
                <a:prstClr val="black"/>
              </a:solidFill>
              <a:latin typeface="Trebuchet MS" panose="020B0603020202020204" pitchFamily="34" charset="0"/>
            </a:endParaRPr>
          </a:p>
          <a:p>
            <a:pPr marL="0" lvl="0" indent="0" algn="just">
              <a:buNone/>
            </a:pPr>
            <a:endParaRPr lang="en-US" sz="2000" b="1" dirty="0">
              <a:solidFill>
                <a:prstClr val="black"/>
              </a:solidFill>
              <a:latin typeface="Trebuchet MS" panose="020B0603020202020204" pitchFamily="34" charset="0"/>
            </a:endParaRPr>
          </a:p>
          <a:p>
            <a:pPr marL="0" lvl="0" indent="0" algn="just">
              <a:buNone/>
            </a:pPr>
            <a:r>
              <a:rPr lang="en-US" sz="2000" b="1" dirty="0" smtClean="0">
                <a:solidFill>
                  <a:prstClr val="black"/>
                </a:solidFill>
                <a:latin typeface="Trebuchet MS" panose="020B0603020202020204" pitchFamily="34" charset="0"/>
              </a:rPr>
              <a:t>- </a:t>
            </a:r>
            <a:r>
              <a:rPr lang="en-US" sz="2000" dirty="0" smtClean="0">
                <a:solidFill>
                  <a:prstClr val="black"/>
                </a:solidFill>
                <a:latin typeface="Trebuchet MS" panose="020B0603020202020204" pitchFamily="34" charset="0"/>
              </a:rPr>
              <a:t>approved by the Monitoring Committee;</a:t>
            </a:r>
          </a:p>
          <a:p>
            <a:pPr marL="0" lvl="0" indent="0" algn="just">
              <a:buNone/>
            </a:pPr>
            <a:endParaRPr lang="en-US" sz="2000" b="1" dirty="0">
              <a:solidFill>
                <a:prstClr val="black"/>
              </a:solidFill>
              <a:latin typeface="Trebuchet MS" panose="020B0603020202020204" pitchFamily="34" charset="0"/>
            </a:endParaRPr>
          </a:p>
          <a:p>
            <a:pPr marL="0" lvl="0" indent="0" algn="just">
              <a:buNone/>
            </a:pPr>
            <a:r>
              <a:rPr lang="en-US" sz="2000" dirty="0" smtClean="0">
                <a:solidFill>
                  <a:prstClr val="black"/>
                </a:solidFill>
                <a:latin typeface="Trebuchet MS" panose="020B0603020202020204" pitchFamily="34" charset="0"/>
              </a:rPr>
              <a:t>- available on the </a:t>
            </a:r>
            <a:r>
              <a:rPr lang="en-US" sz="2000" dirty="0" err="1" smtClean="0">
                <a:solidFill>
                  <a:prstClr val="black"/>
                </a:solidFill>
                <a:latin typeface="Trebuchet MS" panose="020B0603020202020204" pitchFamily="34" charset="0"/>
              </a:rPr>
              <a:t>Programme’s</a:t>
            </a:r>
            <a:r>
              <a:rPr lang="en-US" sz="2000" dirty="0" smtClean="0">
                <a:solidFill>
                  <a:prstClr val="black"/>
                </a:solidFill>
                <a:latin typeface="Trebuchet MS" panose="020B0603020202020204" pitchFamily="34" charset="0"/>
              </a:rPr>
              <a:t> website;</a:t>
            </a:r>
          </a:p>
          <a:p>
            <a:pPr marL="0" lvl="0" indent="0" algn="just">
              <a:buNone/>
            </a:pPr>
            <a:endParaRPr lang="en-US" sz="2000" dirty="0" smtClean="0">
              <a:solidFill>
                <a:prstClr val="black"/>
              </a:solidFill>
              <a:latin typeface="Trebuchet MS" panose="020B0603020202020204" pitchFamily="34" charset="0"/>
            </a:endParaRPr>
          </a:p>
          <a:p>
            <a:pPr marL="0" lvl="0" indent="0" algn="just">
              <a:buNone/>
            </a:pPr>
            <a:r>
              <a:rPr lang="en-US" sz="2000" dirty="0" smtClean="0">
                <a:solidFill>
                  <a:prstClr val="black"/>
                </a:solidFill>
                <a:latin typeface="Trebuchet MS" panose="020B0603020202020204" pitchFamily="34" charset="0"/>
              </a:rPr>
              <a:t>- applicable to all projects selected under </a:t>
            </a:r>
          </a:p>
          <a:p>
            <a:pPr marL="0" lvl="0" indent="0" algn="just">
              <a:buNone/>
            </a:pPr>
            <a:r>
              <a:rPr lang="en-US" sz="2000" dirty="0" smtClean="0">
                <a:solidFill>
                  <a:prstClr val="black"/>
                </a:solidFill>
                <a:latin typeface="Trebuchet MS" panose="020B0603020202020204" pitchFamily="34" charset="0"/>
              </a:rPr>
              <a:t>1</a:t>
            </a:r>
            <a:r>
              <a:rPr lang="en-US" sz="2000" baseline="30000" dirty="0" smtClean="0">
                <a:solidFill>
                  <a:prstClr val="black"/>
                </a:solidFill>
                <a:latin typeface="Trebuchet MS" panose="020B0603020202020204" pitchFamily="34" charset="0"/>
              </a:rPr>
              <a:t>st</a:t>
            </a:r>
            <a:r>
              <a:rPr lang="en-US" sz="2000" dirty="0" smtClean="0">
                <a:solidFill>
                  <a:prstClr val="black"/>
                </a:solidFill>
                <a:latin typeface="Trebuchet MS" panose="020B0603020202020204" pitchFamily="34" charset="0"/>
              </a:rPr>
              <a:t> and 2</a:t>
            </a:r>
            <a:r>
              <a:rPr lang="en-US" sz="2000" baseline="30000" dirty="0" smtClean="0">
                <a:solidFill>
                  <a:prstClr val="black"/>
                </a:solidFill>
                <a:latin typeface="Trebuchet MS" panose="020B0603020202020204" pitchFamily="34" charset="0"/>
              </a:rPr>
              <a:t>nd</a:t>
            </a:r>
            <a:r>
              <a:rPr lang="en-US" sz="2000" dirty="0" smtClean="0">
                <a:solidFill>
                  <a:prstClr val="black"/>
                </a:solidFill>
                <a:latin typeface="Trebuchet MS" panose="020B0603020202020204" pitchFamily="34" charset="0"/>
              </a:rPr>
              <a:t> call for proposals.</a:t>
            </a:r>
            <a:endParaRPr lang="en-US" sz="2000" dirty="0">
              <a:solidFill>
                <a:prstClr val="black"/>
              </a:solidFill>
              <a:latin typeface="Trebuchet MS" panose="020B0603020202020204" pitchFamily="34" charset="0"/>
            </a:endParaRPr>
          </a:p>
          <a:p>
            <a:pPr lvl="0"/>
            <a:endParaRPr lang="en-US" sz="2000" dirty="0">
              <a:solidFill>
                <a:prstClr val="black"/>
              </a:solidFill>
              <a:latin typeface="Trebuchet MS" panose="020B0603020202020204" pitchFamily="34" charset="0"/>
            </a:endParaRPr>
          </a:p>
          <a:p>
            <a:pPr marL="0" lvl="0" indent="0" algn="just">
              <a:buNone/>
            </a:pPr>
            <a:endParaRPr lang="en-US" sz="2000" b="1" dirty="0" smtClean="0">
              <a:solidFill>
                <a:prstClr val="black"/>
              </a:solidFill>
              <a:latin typeface="Trebuchet MS" panose="020B0603020202020204" pitchFamily="34" charset="0"/>
            </a:endParaRPr>
          </a:p>
          <a:p>
            <a:pPr marL="0" lvl="0" indent="0" algn="just">
              <a:buNone/>
            </a:pPr>
            <a:endParaRPr lang="en-US" sz="1700" b="1" dirty="0">
              <a:solidFill>
                <a:prstClr val="black"/>
              </a:solidFill>
              <a:latin typeface="Trebuchet MS" panose="020B0603020202020204" pitchFamily="34" charset="0"/>
            </a:endParaRPr>
          </a:p>
          <a:p>
            <a:pPr marL="0" lvl="0" indent="0" algn="just">
              <a:buNone/>
            </a:pPr>
            <a:endParaRPr lang="en-US" sz="1700" dirty="0">
              <a:solidFill>
                <a:prstClr val="black"/>
              </a:solidFill>
              <a:latin typeface="Trebuchet MS" panose="020B0603020202020204" pitchFamily="34" charset="0"/>
            </a:endParaRPr>
          </a:p>
          <a:p>
            <a:pPr marL="0" lvl="0" indent="0" algn="just">
              <a:buNone/>
            </a:pPr>
            <a:endParaRPr lang="en-US" sz="1800" dirty="0">
              <a:solidFill>
                <a:prstClr val="black"/>
              </a:solidFill>
            </a:endParaRPr>
          </a:p>
        </p:txBody>
      </p:sp>
      <p:pic>
        <p:nvPicPr>
          <p:cNvPr id="4" name="Picture 3"/>
          <p:cNvPicPr>
            <a:picLocks noChangeAspect="1"/>
          </p:cNvPicPr>
          <p:nvPr/>
        </p:nvPicPr>
        <p:blipFill>
          <a:blip r:embed="rId3"/>
          <a:stretch>
            <a:fillRect/>
          </a:stretch>
        </p:blipFill>
        <p:spPr>
          <a:xfrm>
            <a:off x="381000" y="293794"/>
            <a:ext cx="2286000" cy="603080"/>
          </a:xfrm>
          <a:prstGeom prst="rect">
            <a:avLst/>
          </a:prstGeom>
        </p:spPr>
      </p:pic>
      <p:sp>
        <p:nvSpPr>
          <p:cNvPr id="7" name="Title 1"/>
          <p:cNvSpPr txBox="1">
            <a:spLocks/>
          </p:cNvSpPr>
          <p:nvPr/>
        </p:nvSpPr>
        <p:spPr bwMode="auto">
          <a:xfrm>
            <a:off x="2133600" y="153046"/>
            <a:ext cx="5426727" cy="743828"/>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r>
              <a:rPr lang="ro-RO" dirty="0" smtClean="0"/>
              <a:t/>
            </a:r>
            <a:br>
              <a:rPr lang="ro-RO" dirty="0" smtClean="0"/>
            </a:br>
            <a:r>
              <a:rPr lang="ro-RO" dirty="0" smtClean="0"/>
              <a:t/>
            </a:r>
            <a:br>
              <a:rPr lang="ro-RO" dirty="0" smtClean="0"/>
            </a:br>
            <a:r>
              <a:rPr lang="en-US" sz="3200" b="1" dirty="0" smtClean="0">
                <a:solidFill>
                  <a:srgbClr val="002060"/>
                </a:solidFill>
                <a:effectLst>
                  <a:outerShdw blurRad="38100" dist="38100" dir="2700000" algn="tl">
                    <a:srgbClr val="000000">
                      <a:alpha val="43137"/>
                    </a:srgbClr>
                  </a:outerShdw>
                </a:effectLst>
                <a:latin typeface="Trebuchet MS" pitchFamily="34" charset="0"/>
                <a:cs typeface="Arial" charset="0"/>
              </a:rPr>
              <a:t>Monitoring indicators</a:t>
            </a:r>
            <a:r>
              <a:rPr lang="en-US" sz="3200" b="1" dirty="0" smtClean="0">
                <a:solidFill>
                  <a:srgbClr val="002060"/>
                </a:solidFill>
                <a:effectLst>
                  <a:outerShdw blurRad="38100" dist="38100" dir="2700000" algn="tl">
                    <a:srgbClr val="000000">
                      <a:alpha val="43137"/>
                    </a:srgbClr>
                  </a:outerShdw>
                </a:effectLst>
                <a:latin typeface="Trebuchet MS" pitchFamily="34" charset="0"/>
                <a:ea typeface="+mn-ea"/>
                <a:cs typeface="Arial" charset="0"/>
              </a:rPr>
              <a:t/>
            </a:r>
            <a:br>
              <a:rPr lang="en-US" sz="3200" b="1" dirty="0" smtClean="0">
                <a:solidFill>
                  <a:srgbClr val="002060"/>
                </a:solidFill>
                <a:effectLst>
                  <a:outerShdw blurRad="38100" dist="38100" dir="2700000" algn="tl">
                    <a:srgbClr val="000000">
                      <a:alpha val="43137"/>
                    </a:srgbClr>
                  </a:outerShdw>
                </a:effectLst>
                <a:latin typeface="Trebuchet MS" pitchFamily="34" charset="0"/>
                <a:ea typeface="+mn-ea"/>
                <a:cs typeface="Arial" charset="0"/>
              </a:rPr>
            </a:br>
            <a:r>
              <a:rPr lang="en-US" sz="4000" dirty="0" smtClean="0"/>
              <a:t/>
            </a:r>
            <a:br>
              <a:rPr lang="en-US" sz="4000" dirty="0" smtClean="0"/>
            </a:br>
            <a:endParaRPr lang="en-US" sz="4000" dirty="0"/>
          </a:p>
        </p:txBody>
      </p:sp>
      <p:pic>
        <p:nvPicPr>
          <p:cNvPr id="11" name="Picture 10"/>
          <p:cNvPicPr>
            <a:picLocks noChangeAspect="1"/>
          </p:cNvPicPr>
          <p:nvPr/>
        </p:nvPicPr>
        <p:blipFill>
          <a:blip r:embed="rId4"/>
          <a:stretch>
            <a:fillRect/>
          </a:stretch>
        </p:blipFill>
        <p:spPr>
          <a:xfrm>
            <a:off x="5334000" y="2057400"/>
            <a:ext cx="3171825" cy="3935652"/>
          </a:xfrm>
          <a:prstGeom prst="rect">
            <a:avLst/>
          </a:prstGeom>
        </p:spPr>
      </p:pic>
      <p:pic>
        <p:nvPicPr>
          <p:cNvPr id="5" name="Picture 4"/>
          <p:cNvPicPr>
            <a:picLocks noChangeAspect="1"/>
          </p:cNvPicPr>
          <p:nvPr/>
        </p:nvPicPr>
        <p:blipFill>
          <a:blip r:embed="rId5"/>
          <a:stretch>
            <a:fillRect/>
          </a:stretch>
        </p:blipFill>
        <p:spPr>
          <a:xfrm>
            <a:off x="337961" y="5867400"/>
            <a:ext cx="8468078" cy="847417"/>
          </a:xfrm>
          <a:prstGeom prst="rect">
            <a:avLst/>
          </a:prstGeom>
        </p:spPr>
      </p:pic>
    </p:spTree>
    <p:extLst>
      <p:ext uri="{BB962C8B-B14F-4D97-AF65-F5344CB8AC3E}">
        <p14:creationId xmlns:p14="http://schemas.microsoft.com/office/powerpoint/2010/main" val="173935367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3"/>
          <a:stretch>
            <a:fillRect/>
          </a:stretch>
        </p:blipFill>
        <p:spPr>
          <a:xfrm>
            <a:off x="152400" y="2514600"/>
            <a:ext cx="2143125" cy="2133600"/>
          </a:xfrm>
          <a:prstGeom prst="rect">
            <a:avLst/>
          </a:prstGeom>
        </p:spPr>
      </p:pic>
      <p:sp>
        <p:nvSpPr>
          <p:cNvPr id="2" name="Title 1"/>
          <p:cNvSpPr>
            <a:spLocks noGrp="1"/>
          </p:cNvSpPr>
          <p:nvPr>
            <p:ph type="title"/>
          </p:nvPr>
        </p:nvSpPr>
        <p:spPr>
          <a:xfrm>
            <a:off x="2133600" y="177744"/>
            <a:ext cx="5486400" cy="743828"/>
          </a:xfrm>
        </p:spPr>
        <p:txBody>
          <a:bodyPr/>
          <a:lstStyle/>
          <a:p>
            <a:pPr lvl="0"/>
            <a:r>
              <a:rPr lang="ro-RO" dirty="0" smtClean="0"/>
              <a:t/>
            </a:r>
            <a:br>
              <a:rPr lang="ro-RO" dirty="0" smtClean="0"/>
            </a:br>
            <a:r>
              <a:rPr lang="ro-RO" dirty="0" smtClean="0"/>
              <a:t/>
            </a:r>
            <a:br>
              <a:rPr lang="ro-RO" dirty="0" smtClean="0"/>
            </a:br>
            <a:r>
              <a:rPr lang="en-US" sz="3200" b="1" dirty="0" smtClean="0">
                <a:solidFill>
                  <a:srgbClr val="002060"/>
                </a:solidFill>
                <a:effectLst>
                  <a:outerShdw blurRad="38100" dist="38100" dir="2700000" algn="tl">
                    <a:srgbClr val="000000">
                      <a:alpha val="43137"/>
                    </a:srgbClr>
                  </a:outerShdw>
                </a:effectLst>
                <a:latin typeface="Trebuchet MS" pitchFamily="34" charset="0"/>
                <a:ea typeface="+mn-ea"/>
                <a:cs typeface="Arial" charset="0"/>
              </a:rPr>
              <a:t/>
            </a:r>
            <a:br>
              <a:rPr lang="en-US" sz="3200" b="1" dirty="0" smtClean="0">
                <a:solidFill>
                  <a:srgbClr val="002060"/>
                </a:solidFill>
                <a:effectLst>
                  <a:outerShdw blurRad="38100" dist="38100" dir="2700000" algn="tl">
                    <a:srgbClr val="000000">
                      <a:alpha val="43137"/>
                    </a:srgbClr>
                  </a:outerShdw>
                </a:effectLst>
                <a:latin typeface="Trebuchet MS" pitchFamily="34" charset="0"/>
                <a:ea typeface="+mn-ea"/>
                <a:cs typeface="Arial" charset="0"/>
              </a:rPr>
            </a:br>
            <a:endParaRPr lang="en-US" sz="4000" dirty="0"/>
          </a:p>
        </p:txBody>
      </p:sp>
      <p:sp>
        <p:nvSpPr>
          <p:cNvPr id="3" name="Content Placeholder 2"/>
          <p:cNvSpPr>
            <a:spLocks noGrp="1"/>
          </p:cNvSpPr>
          <p:nvPr>
            <p:ph idx="1"/>
          </p:nvPr>
        </p:nvSpPr>
        <p:spPr>
          <a:xfrm>
            <a:off x="-15240" y="1092038"/>
            <a:ext cx="9144000" cy="5506152"/>
          </a:xfrm>
        </p:spPr>
        <p:txBody>
          <a:bodyPr/>
          <a:lstStyle/>
          <a:p>
            <a:pPr marL="0" lvl="0" indent="0" algn="ctr">
              <a:buNone/>
            </a:pPr>
            <a:r>
              <a:rPr lang="en-US" sz="2000" b="1" dirty="0" smtClean="0">
                <a:solidFill>
                  <a:prstClr val="black"/>
                </a:solidFill>
                <a:latin typeface="Trebuchet MS" panose="020B0603020202020204" pitchFamily="34" charset="0"/>
              </a:rPr>
              <a:t>When? </a:t>
            </a:r>
          </a:p>
          <a:p>
            <a:pPr marL="0" lvl="0" indent="0">
              <a:buNone/>
            </a:pPr>
            <a:endParaRPr lang="en-US" sz="2000" dirty="0">
              <a:solidFill>
                <a:prstClr val="black"/>
              </a:solidFill>
              <a:latin typeface="Trebuchet MS" panose="020B0603020202020204" pitchFamily="34" charset="0"/>
            </a:endParaRPr>
          </a:p>
          <a:p>
            <a:pPr marL="0" lvl="0" indent="0" algn="just">
              <a:buNone/>
            </a:pPr>
            <a:r>
              <a:rPr lang="en-US" sz="2000" b="1" dirty="0">
                <a:solidFill>
                  <a:prstClr val="black"/>
                </a:solidFill>
                <a:latin typeface="Trebuchet MS" panose="020B0603020202020204" pitchFamily="34" charset="0"/>
              </a:rPr>
              <a:t>a)	E</a:t>
            </a:r>
            <a:r>
              <a:rPr lang="en-US" sz="2000" b="1" dirty="0" smtClean="0">
                <a:solidFill>
                  <a:prstClr val="black"/>
                </a:solidFill>
                <a:latin typeface="Trebuchet MS" panose="020B0603020202020204" pitchFamily="34" charset="0"/>
              </a:rPr>
              <a:t>nd </a:t>
            </a:r>
            <a:r>
              <a:rPr lang="en-US" sz="2000" b="1" dirty="0">
                <a:solidFill>
                  <a:prstClr val="black"/>
                </a:solidFill>
                <a:latin typeface="Trebuchet MS" panose="020B0603020202020204" pitchFamily="34" charset="0"/>
              </a:rPr>
              <a:t>of the implementation period.</a:t>
            </a:r>
          </a:p>
          <a:p>
            <a:pPr marL="0" lvl="0" indent="0" algn="just">
              <a:buNone/>
            </a:pPr>
            <a:r>
              <a:rPr lang="en-US" sz="2000" b="1" dirty="0">
                <a:solidFill>
                  <a:prstClr val="black"/>
                </a:solidFill>
                <a:latin typeface="Trebuchet MS" panose="020B0603020202020204" pitchFamily="34" charset="0"/>
              </a:rPr>
              <a:t>b)	</a:t>
            </a:r>
            <a:r>
              <a:rPr lang="en-US" sz="2000" b="1" dirty="0" smtClean="0">
                <a:solidFill>
                  <a:prstClr val="black"/>
                </a:solidFill>
                <a:latin typeface="Trebuchet MS" panose="020B0603020202020204" pitchFamily="34" charset="0"/>
              </a:rPr>
              <a:t>In </a:t>
            </a:r>
            <a:r>
              <a:rPr lang="en-US" sz="2000" b="1" dirty="0">
                <a:solidFill>
                  <a:prstClr val="black"/>
                </a:solidFill>
                <a:latin typeface="Trebuchet MS" panose="020B0603020202020204" pitchFamily="34" charset="0"/>
              </a:rPr>
              <a:t>the sustainability period </a:t>
            </a:r>
            <a:r>
              <a:rPr lang="en-US" sz="2000" b="1" dirty="0" smtClean="0">
                <a:solidFill>
                  <a:prstClr val="black"/>
                </a:solidFill>
                <a:latin typeface="Trebuchet MS" panose="020B0603020202020204" pitchFamily="34" charset="0"/>
              </a:rPr>
              <a:t>(if </a:t>
            </a:r>
            <a:r>
              <a:rPr lang="en-US" sz="2000" b="1" dirty="0">
                <a:solidFill>
                  <a:prstClr val="black"/>
                </a:solidFill>
                <a:latin typeface="Trebuchet MS" panose="020B0603020202020204" pitchFamily="34" charset="0"/>
              </a:rPr>
              <a:t>clearly described </a:t>
            </a:r>
            <a:r>
              <a:rPr lang="en-US" sz="2000" b="1" dirty="0" smtClean="0">
                <a:solidFill>
                  <a:prstClr val="black"/>
                </a:solidFill>
                <a:latin typeface="Trebuchet MS" panose="020B0603020202020204" pitchFamily="34" charset="0"/>
              </a:rPr>
              <a:t>within the AF). </a:t>
            </a:r>
            <a:endParaRPr lang="en-US" sz="2000" b="1" dirty="0">
              <a:solidFill>
                <a:prstClr val="black"/>
              </a:solidFill>
              <a:latin typeface="Trebuchet MS" panose="020B0603020202020204" pitchFamily="34" charset="0"/>
            </a:endParaRPr>
          </a:p>
          <a:p>
            <a:pPr marL="0" lvl="0" indent="0" algn="just">
              <a:buNone/>
            </a:pPr>
            <a:endParaRPr lang="en-US" sz="2000" b="1" dirty="0">
              <a:solidFill>
                <a:prstClr val="black"/>
              </a:solidFill>
              <a:latin typeface="Trebuchet MS" panose="020B0603020202020204" pitchFamily="34" charset="0"/>
            </a:endParaRPr>
          </a:p>
          <a:p>
            <a:pPr marL="0" lvl="0" indent="0" algn="just">
              <a:buNone/>
            </a:pPr>
            <a:endParaRPr lang="en-US" sz="2000" b="1" dirty="0" smtClean="0">
              <a:solidFill>
                <a:prstClr val="black"/>
              </a:solidFill>
              <a:latin typeface="Trebuchet MS" panose="020B0603020202020204" pitchFamily="34" charset="0"/>
            </a:endParaRPr>
          </a:p>
          <a:p>
            <a:pPr marL="0" lvl="0" indent="0" algn="just">
              <a:buNone/>
            </a:pPr>
            <a:endParaRPr lang="en-US" sz="2000" b="1" dirty="0" smtClean="0">
              <a:solidFill>
                <a:prstClr val="black"/>
              </a:solidFill>
              <a:latin typeface="Trebuchet MS" panose="020B0603020202020204" pitchFamily="34" charset="0"/>
            </a:endParaRPr>
          </a:p>
          <a:p>
            <a:pPr marL="0" lvl="0" indent="0" algn="just">
              <a:buNone/>
            </a:pPr>
            <a:endParaRPr lang="en-US" sz="2000" b="1" dirty="0">
              <a:solidFill>
                <a:prstClr val="black"/>
              </a:solidFill>
              <a:latin typeface="Trebuchet MS" panose="020B0603020202020204" pitchFamily="34" charset="0"/>
            </a:endParaRPr>
          </a:p>
          <a:p>
            <a:pPr marL="0" lvl="0" indent="0" algn="just">
              <a:buNone/>
            </a:pPr>
            <a:endParaRPr lang="en-US" sz="2000" b="1" dirty="0" smtClean="0">
              <a:solidFill>
                <a:prstClr val="black"/>
              </a:solidFill>
              <a:latin typeface="Trebuchet MS" panose="020B0603020202020204" pitchFamily="34" charset="0"/>
            </a:endParaRPr>
          </a:p>
          <a:p>
            <a:pPr marL="0" lvl="0" indent="0" algn="just">
              <a:buNone/>
            </a:pPr>
            <a:r>
              <a:rPr lang="en-US" sz="2000" b="1" dirty="0" smtClean="0">
                <a:solidFill>
                  <a:prstClr val="black"/>
                </a:solidFill>
                <a:latin typeface="Trebuchet MS" panose="020B0603020202020204" pitchFamily="34" charset="0"/>
              </a:rPr>
              <a:t>If the AF doesn’t include a deadline for the indicators, but the project is structured to provide contribution to the indicators after the end of the implementation period, modification of the AF shall be requested (see pages 3 and 4 of the methodology).</a:t>
            </a:r>
            <a:r>
              <a:rPr lang="en-US" sz="2000" b="1" dirty="0">
                <a:solidFill>
                  <a:prstClr val="black"/>
                </a:solidFill>
                <a:latin typeface="Trebuchet MS" panose="020B0603020202020204" pitchFamily="34" charset="0"/>
              </a:rPr>
              <a:t>	</a:t>
            </a:r>
            <a:endParaRPr lang="en-US" sz="2000" b="1" dirty="0" smtClean="0">
              <a:solidFill>
                <a:prstClr val="black"/>
              </a:solidFill>
              <a:latin typeface="Trebuchet MS" panose="020B0603020202020204" pitchFamily="34" charset="0"/>
            </a:endParaRPr>
          </a:p>
          <a:p>
            <a:pPr marL="0" lvl="0" indent="0" algn="just">
              <a:buNone/>
            </a:pPr>
            <a:endParaRPr lang="en-US" sz="2000" b="1" dirty="0">
              <a:solidFill>
                <a:prstClr val="black"/>
              </a:solidFill>
              <a:latin typeface="Trebuchet MS" panose="020B0603020202020204" pitchFamily="34" charset="0"/>
            </a:endParaRPr>
          </a:p>
          <a:p>
            <a:pPr marL="0" lvl="0" indent="0" algn="just">
              <a:buNone/>
            </a:pPr>
            <a:endParaRPr lang="en-US" sz="1700" b="1" dirty="0">
              <a:solidFill>
                <a:prstClr val="black"/>
              </a:solidFill>
              <a:latin typeface="Trebuchet MS" panose="020B0603020202020204" pitchFamily="34" charset="0"/>
            </a:endParaRPr>
          </a:p>
          <a:p>
            <a:pPr marL="0" lvl="0" indent="0" algn="just">
              <a:buNone/>
            </a:pPr>
            <a:endParaRPr lang="en-US" sz="1700" dirty="0">
              <a:solidFill>
                <a:prstClr val="black"/>
              </a:solidFill>
              <a:latin typeface="Trebuchet MS" panose="020B0603020202020204" pitchFamily="34" charset="0"/>
            </a:endParaRPr>
          </a:p>
          <a:p>
            <a:pPr marL="0" lvl="0" indent="0" algn="just">
              <a:buNone/>
            </a:pPr>
            <a:endParaRPr lang="en-US" sz="1800" dirty="0">
              <a:solidFill>
                <a:prstClr val="black"/>
              </a:solidFill>
            </a:endParaRPr>
          </a:p>
        </p:txBody>
      </p:sp>
      <p:pic>
        <p:nvPicPr>
          <p:cNvPr id="4" name="Picture 3"/>
          <p:cNvPicPr>
            <a:picLocks noChangeAspect="1"/>
          </p:cNvPicPr>
          <p:nvPr/>
        </p:nvPicPr>
        <p:blipFill>
          <a:blip r:embed="rId4"/>
          <a:stretch>
            <a:fillRect/>
          </a:stretch>
        </p:blipFill>
        <p:spPr>
          <a:xfrm>
            <a:off x="381000" y="293794"/>
            <a:ext cx="2286000" cy="603080"/>
          </a:xfrm>
          <a:prstGeom prst="rect">
            <a:avLst/>
          </a:prstGeom>
        </p:spPr>
      </p:pic>
      <p:sp>
        <p:nvSpPr>
          <p:cNvPr id="7" name="Title 1"/>
          <p:cNvSpPr txBox="1">
            <a:spLocks/>
          </p:cNvSpPr>
          <p:nvPr/>
        </p:nvSpPr>
        <p:spPr bwMode="auto">
          <a:xfrm>
            <a:off x="2057400" y="144664"/>
            <a:ext cx="5426727" cy="743828"/>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r>
              <a:rPr lang="ro-RO" dirty="0" smtClean="0"/>
              <a:t/>
            </a:r>
            <a:br>
              <a:rPr lang="ro-RO" dirty="0" smtClean="0"/>
            </a:br>
            <a:r>
              <a:rPr lang="ro-RO" dirty="0" smtClean="0"/>
              <a:t/>
            </a:r>
            <a:br>
              <a:rPr lang="ro-RO" dirty="0" smtClean="0"/>
            </a:br>
            <a:r>
              <a:rPr lang="en-US" sz="3200" b="1" dirty="0" smtClean="0">
                <a:solidFill>
                  <a:srgbClr val="002060"/>
                </a:solidFill>
                <a:effectLst>
                  <a:outerShdw blurRad="38100" dist="38100" dir="2700000" algn="tl">
                    <a:srgbClr val="000000">
                      <a:alpha val="43137"/>
                    </a:srgbClr>
                  </a:outerShdw>
                </a:effectLst>
                <a:latin typeface="Trebuchet MS" pitchFamily="34" charset="0"/>
                <a:cs typeface="Arial" charset="0"/>
              </a:rPr>
              <a:t>Monitoring indicators</a:t>
            </a:r>
            <a:r>
              <a:rPr lang="en-US" sz="3200" b="1" dirty="0" smtClean="0">
                <a:solidFill>
                  <a:srgbClr val="002060"/>
                </a:solidFill>
                <a:effectLst>
                  <a:outerShdw blurRad="38100" dist="38100" dir="2700000" algn="tl">
                    <a:srgbClr val="000000">
                      <a:alpha val="43137"/>
                    </a:srgbClr>
                  </a:outerShdw>
                </a:effectLst>
                <a:latin typeface="Trebuchet MS" pitchFamily="34" charset="0"/>
                <a:ea typeface="+mn-ea"/>
                <a:cs typeface="Arial" charset="0"/>
              </a:rPr>
              <a:t/>
            </a:r>
            <a:br>
              <a:rPr lang="en-US" sz="3200" b="1" dirty="0" smtClean="0">
                <a:solidFill>
                  <a:srgbClr val="002060"/>
                </a:solidFill>
                <a:effectLst>
                  <a:outerShdw blurRad="38100" dist="38100" dir="2700000" algn="tl">
                    <a:srgbClr val="000000">
                      <a:alpha val="43137"/>
                    </a:srgbClr>
                  </a:outerShdw>
                </a:effectLst>
                <a:latin typeface="Trebuchet MS" pitchFamily="34" charset="0"/>
                <a:ea typeface="+mn-ea"/>
                <a:cs typeface="Arial" charset="0"/>
              </a:rPr>
            </a:br>
            <a:r>
              <a:rPr lang="en-US" sz="4000" dirty="0" smtClean="0"/>
              <a:t/>
            </a:r>
            <a:br>
              <a:rPr lang="en-US" sz="4000" dirty="0" smtClean="0"/>
            </a:br>
            <a:endParaRPr lang="en-US" sz="4000" dirty="0"/>
          </a:p>
        </p:txBody>
      </p:sp>
      <p:pic>
        <p:nvPicPr>
          <p:cNvPr id="5" name="Picture 4"/>
          <p:cNvPicPr>
            <a:picLocks noChangeAspect="1"/>
          </p:cNvPicPr>
          <p:nvPr/>
        </p:nvPicPr>
        <p:blipFill>
          <a:blip r:embed="rId5"/>
          <a:stretch>
            <a:fillRect/>
          </a:stretch>
        </p:blipFill>
        <p:spPr>
          <a:xfrm>
            <a:off x="337961" y="5867400"/>
            <a:ext cx="8468078" cy="847417"/>
          </a:xfrm>
          <a:prstGeom prst="rect">
            <a:avLst/>
          </a:prstGeom>
        </p:spPr>
      </p:pic>
    </p:spTree>
    <p:extLst>
      <p:ext uri="{BB962C8B-B14F-4D97-AF65-F5344CB8AC3E}">
        <p14:creationId xmlns:p14="http://schemas.microsoft.com/office/powerpoint/2010/main" val="390012756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p:cNvPicPr>
            <a:picLocks noChangeAspect="1"/>
          </p:cNvPicPr>
          <p:nvPr/>
        </p:nvPicPr>
        <p:blipFill>
          <a:blip r:embed="rId3"/>
          <a:stretch>
            <a:fillRect/>
          </a:stretch>
        </p:blipFill>
        <p:spPr>
          <a:xfrm>
            <a:off x="104608" y="2495963"/>
            <a:ext cx="2819400" cy="2124075"/>
          </a:xfrm>
          <a:prstGeom prst="rect">
            <a:avLst/>
          </a:prstGeom>
        </p:spPr>
      </p:pic>
      <p:sp>
        <p:nvSpPr>
          <p:cNvPr id="2" name="Title 1"/>
          <p:cNvSpPr>
            <a:spLocks noGrp="1"/>
          </p:cNvSpPr>
          <p:nvPr>
            <p:ph type="title"/>
          </p:nvPr>
        </p:nvSpPr>
        <p:spPr>
          <a:xfrm>
            <a:off x="2133600" y="177744"/>
            <a:ext cx="5486400" cy="743828"/>
          </a:xfrm>
        </p:spPr>
        <p:txBody>
          <a:bodyPr/>
          <a:lstStyle/>
          <a:p>
            <a:pPr lvl="0"/>
            <a:r>
              <a:rPr lang="ro-RO" dirty="0" smtClean="0"/>
              <a:t/>
            </a:r>
            <a:br>
              <a:rPr lang="ro-RO" dirty="0" smtClean="0"/>
            </a:br>
            <a:r>
              <a:rPr lang="ro-RO" dirty="0" smtClean="0"/>
              <a:t/>
            </a:r>
            <a:br>
              <a:rPr lang="ro-RO" dirty="0" smtClean="0"/>
            </a:br>
            <a:r>
              <a:rPr lang="en-US" sz="3200" b="1" dirty="0" smtClean="0">
                <a:solidFill>
                  <a:srgbClr val="002060"/>
                </a:solidFill>
                <a:effectLst>
                  <a:outerShdw blurRad="38100" dist="38100" dir="2700000" algn="tl">
                    <a:srgbClr val="000000">
                      <a:alpha val="43137"/>
                    </a:srgbClr>
                  </a:outerShdw>
                </a:effectLst>
                <a:latin typeface="Trebuchet MS" pitchFamily="34" charset="0"/>
                <a:ea typeface="+mn-ea"/>
                <a:cs typeface="Arial" charset="0"/>
              </a:rPr>
              <a:t/>
            </a:r>
            <a:br>
              <a:rPr lang="en-US" sz="3200" b="1" dirty="0" smtClean="0">
                <a:solidFill>
                  <a:srgbClr val="002060"/>
                </a:solidFill>
                <a:effectLst>
                  <a:outerShdw blurRad="38100" dist="38100" dir="2700000" algn="tl">
                    <a:srgbClr val="000000">
                      <a:alpha val="43137"/>
                    </a:srgbClr>
                  </a:outerShdw>
                </a:effectLst>
                <a:latin typeface="Trebuchet MS" pitchFamily="34" charset="0"/>
                <a:ea typeface="+mn-ea"/>
                <a:cs typeface="Arial" charset="0"/>
              </a:rPr>
            </a:br>
            <a:endParaRPr lang="en-US" sz="4000" dirty="0"/>
          </a:p>
        </p:txBody>
      </p:sp>
      <p:sp>
        <p:nvSpPr>
          <p:cNvPr id="3" name="Content Placeholder 2"/>
          <p:cNvSpPr>
            <a:spLocks noGrp="1"/>
          </p:cNvSpPr>
          <p:nvPr>
            <p:ph idx="1"/>
          </p:nvPr>
        </p:nvSpPr>
        <p:spPr>
          <a:xfrm>
            <a:off x="0" y="992350"/>
            <a:ext cx="9144000" cy="5506152"/>
          </a:xfrm>
        </p:spPr>
        <p:txBody>
          <a:bodyPr/>
          <a:lstStyle/>
          <a:p>
            <a:pPr marL="0" lvl="0" indent="0">
              <a:buNone/>
            </a:pPr>
            <a:r>
              <a:rPr lang="en-US" sz="2000" b="1" dirty="0" smtClean="0">
                <a:solidFill>
                  <a:prstClr val="black"/>
                </a:solidFill>
                <a:latin typeface="Trebuchet MS" panose="020B0603020202020204" pitchFamily="34" charset="0"/>
              </a:rPr>
              <a:t>		</a:t>
            </a:r>
          </a:p>
          <a:p>
            <a:pPr marL="0" lvl="0" indent="0">
              <a:buNone/>
            </a:pPr>
            <a:r>
              <a:rPr lang="en-US" sz="2000" b="1" dirty="0">
                <a:solidFill>
                  <a:prstClr val="black"/>
                </a:solidFill>
                <a:latin typeface="Trebuchet MS" panose="020B0603020202020204" pitchFamily="34" charset="0"/>
              </a:rPr>
              <a:t>	</a:t>
            </a:r>
            <a:r>
              <a:rPr lang="en-US" sz="2000" b="1" dirty="0" smtClean="0">
                <a:solidFill>
                  <a:prstClr val="black"/>
                </a:solidFill>
                <a:latin typeface="Trebuchet MS" panose="020B0603020202020204" pitchFamily="34" charset="0"/>
              </a:rPr>
              <a:t>	</a:t>
            </a:r>
            <a:r>
              <a:rPr lang="en-US" sz="1800" b="1" dirty="0" smtClean="0">
                <a:solidFill>
                  <a:prstClr val="black"/>
                </a:solidFill>
                <a:latin typeface="+mj-lt"/>
              </a:rPr>
              <a:t>HOW? </a:t>
            </a:r>
          </a:p>
          <a:p>
            <a:pPr marL="0" lvl="0" indent="0">
              <a:buNone/>
            </a:pPr>
            <a:endParaRPr lang="en-US" sz="2000" dirty="0">
              <a:solidFill>
                <a:prstClr val="black"/>
              </a:solidFill>
              <a:latin typeface="Trebuchet MS" panose="020B0603020202020204" pitchFamily="34" charset="0"/>
            </a:endParaRPr>
          </a:p>
          <a:p>
            <a:pPr marL="0" lvl="0" indent="0" algn="just">
              <a:buNone/>
            </a:pPr>
            <a:endParaRPr lang="en-US" sz="2000" b="1" dirty="0">
              <a:solidFill>
                <a:prstClr val="black"/>
              </a:solidFill>
              <a:latin typeface="Trebuchet MS" panose="020B0603020202020204" pitchFamily="34" charset="0"/>
            </a:endParaRPr>
          </a:p>
          <a:p>
            <a:pPr marL="0" lvl="0" indent="0" algn="just">
              <a:buNone/>
            </a:pPr>
            <a:endParaRPr lang="en-US" sz="1700" b="1" dirty="0">
              <a:solidFill>
                <a:prstClr val="black"/>
              </a:solidFill>
              <a:latin typeface="Trebuchet MS" panose="020B0603020202020204" pitchFamily="34" charset="0"/>
            </a:endParaRPr>
          </a:p>
          <a:p>
            <a:pPr marL="0" lvl="0" indent="0" algn="just">
              <a:buNone/>
            </a:pPr>
            <a:endParaRPr lang="en-US" sz="1700" dirty="0">
              <a:solidFill>
                <a:prstClr val="black"/>
              </a:solidFill>
              <a:latin typeface="Trebuchet MS" panose="020B0603020202020204" pitchFamily="34" charset="0"/>
            </a:endParaRPr>
          </a:p>
          <a:p>
            <a:pPr marL="0" lvl="0" indent="0" algn="just">
              <a:buNone/>
            </a:pPr>
            <a:endParaRPr lang="en-US" sz="1800" dirty="0" smtClean="0">
              <a:solidFill>
                <a:prstClr val="black"/>
              </a:solidFill>
            </a:endParaRPr>
          </a:p>
          <a:p>
            <a:pPr marL="0" lvl="0" indent="0" algn="just">
              <a:buNone/>
            </a:pPr>
            <a:r>
              <a:rPr lang="en-US" sz="1800" dirty="0">
                <a:solidFill>
                  <a:prstClr val="black"/>
                </a:solidFill>
              </a:rPr>
              <a:t>	</a:t>
            </a:r>
            <a:endParaRPr lang="en-US" sz="1800" dirty="0" smtClean="0">
              <a:solidFill>
                <a:prstClr val="black"/>
              </a:solidFill>
            </a:endParaRPr>
          </a:p>
          <a:p>
            <a:pPr marL="0" lvl="0" indent="0" algn="just">
              <a:buNone/>
            </a:pPr>
            <a:r>
              <a:rPr lang="en-US" sz="1800" b="1" dirty="0">
                <a:solidFill>
                  <a:prstClr val="black"/>
                </a:solidFill>
              </a:rPr>
              <a:t>	</a:t>
            </a:r>
            <a:r>
              <a:rPr lang="en-US" sz="1800" b="1" dirty="0" smtClean="0">
                <a:solidFill>
                  <a:prstClr val="black"/>
                </a:solidFill>
              </a:rPr>
              <a:t>		IF TARGETS ARE NOT REACHED?</a:t>
            </a:r>
          </a:p>
          <a:p>
            <a:pPr marL="0" lvl="0" indent="0" algn="just">
              <a:buNone/>
            </a:pPr>
            <a:endParaRPr lang="en-US" sz="1800" b="1" dirty="0" smtClean="0">
              <a:solidFill>
                <a:prstClr val="black"/>
              </a:solidFill>
            </a:endParaRPr>
          </a:p>
          <a:p>
            <a:pPr marL="0" lvl="0" indent="0" algn="just">
              <a:buNone/>
            </a:pPr>
            <a:endParaRPr lang="en-US" sz="1800" b="1" dirty="0">
              <a:solidFill>
                <a:prstClr val="black"/>
              </a:solidFill>
            </a:endParaRPr>
          </a:p>
        </p:txBody>
      </p:sp>
      <p:pic>
        <p:nvPicPr>
          <p:cNvPr id="4" name="Picture 3"/>
          <p:cNvPicPr>
            <a:picLocks noChangeAspect="1"/>
          </p:cNvPicPr>
          <p:nvPr/>
        </p:nvPicPr>
        <p:blipFill>
          <a:blip r:embed="rId4"/>
          <a:stretch>
            <a:fillRect/>
          </a:stretch>
        </p:blipFill>
        <p:spPr>
          <a:xfrm>
            <a:off x="381000" y="293794"/>
            <a:ext cx="2286000" cy="603080"/>
          </a:xfrm>
          <a:prstGeom prst="rect">
            <a:avLst/>
          </a:prstGeom>
        </p:spPr>
      </p:pic>
      <p:sp>
        <p:nvSpPr>
          <p:cNvPr id="7" name="Title 1"/>
          <p:cNvSpPr txBox="1">
            <a:spLocks/>
          </p:cNvSpPr>
          <p:nvPr/>
        </p:nvSpPr>
        <p:spPr bwMode="auto">
          <a:xfrm>
            <a:off x="2057400" y="144664"/>
            <a:ext cx="5426727" cy="743828"/>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r>
              <a:rPr lang="ro-RO" dirty="0" smtClean="0"/>
              <a:t/>
            </a:r>
            <a:br>
              <a:rPr lang="ro-RO" dirty="0" smtClean="0"/>
            </a:br>
            <a:r>
              <a:rPr lang="ro-RO" dirty="0" smtClean="0"/>
              <a:t/>
            </a:r>
            <a:br>
              <a:rPr lang="ro-RO" dirty="0" smtClean="0"/>
            </a:br>
            <a:r>
              <a:rPr lang="en-US" sz="3200" b="1" dirty="0" smtClean="0">
                <a:solidFill>
                  <a:srgbClr val="002060"/>
                </a:solidFill>
                <a:effectLst>
                  <a:outerShdw blurRad="38100" dist="38100" dir="2700000" algn="tl">
                    <a:srgbClr val="000000">
                      <a:alpha val="43137"/>
                    </a:srgbClr>
                  </a:outerShdw>
                </a:effectLst>
                <a:latin typeface="Trebuchet MS" pitchFamily="34" charset="0"/>
                <a:cs typeface="Arial" charset="0"/>
              </a:rPr>
              <a:t>Monitoring indicators</a:t>
            </a:r>
            <a:r>
              <a:rPr lang="en-US" sz="3200" b="1" dirty="0" smtClean="0">
                <a:solidFill>
                  <a:srgbClr val="002060"/>
                </a:solidFill>
                <a:effectLst>
                  <a:outerShdw blurRad="38100" dist="38100" dir="2700000" algn="tl">
                    <a:srgbClr val="000000">
                      <a:alpha val="43137"/>
                    </a:srgbClr>
                  </a:outerShdw>
                </a:effectLst>
                <a:latin typeface="Trebuchet MS" pitchFamily="34" charset="0"/>
                <a:ea typeface="+mn-ea"/>
                <a:cs typeface="Arial" charset="0"/>
              </a:rPr>
              <a:t/>
            </a:r>
            <a:br>
              <a:rPr lang="en-US" sz="3200" b="1" dirty="0" smtClean="0">
                <a:solidFill>
                  <a:srgbClr val="002060"/>
                </a:solidFill>
                <a:effectLst>
                  <a:outerShdw blurRad="38100" dist="38100" dir="2700000" algn="tl">
                    <a:srgbClr val="000000">
                      <a:alpha val="43137"/>
                    </a:srgbClr>
                  </a:outerShdw>
                </a:effectLst>
                <a:latin typeface="Trebuchet MS" pitchFamily="34" charset="0"/>
                <a:ea typeface="+mn-ea"/>
                <a:cs typeface="Arial" charset="0"/>
              </a:rPr>
            </a:br>
            <a:r>
              <a:rPr lang="en-US" sz="4000" dirty="0" smtClean="0"/>
              <a:t/>
            </a:r>
            <a:br>
              <a:rPr lang="en-US" sz="4000" dirty="0" smtClean="0"/>
            </a:br>
            <a:endParaRPr lang="en-US" sz="4000" dirty="0"/>
          </a:p>
        </p:txBody>
      </p:sp>
      <p:pic>
        <p:nvPicPr>
          <p:cNvPr id="5" name="Picture 4"/>
          <p:cNvPicPr>
            <a:picLocks noChangeAspect="1"/>
          </p:cNvPicPr>
          <p:nvPr/>
        </p:nvPicPr>
        <p:blipFill>
          <a:blip r:embed="rId5"/>
          <a:stretch>
            <a:fillRect/>
          </a:stretch>
        </p:blipFill>
        <p:spPr>
          <a:xfrm>
            <a:off x="337961" y="5867400"/>
            <a:ext cx="8468078" cy="847417"/>
          </a:xfrm>
          <a:prstGeom prst="rect">
            <a:avLst/>
          </a:prstGeom>
        </p:spPr>
      </p:pic>
      <p:pic>
        <p:nvPicPr>
          <p:cNvPr id="8" name="Picture 7"/>
          <p:cNvPicPr>
            <a:picLocks noChangeAspect="1"/>
          </p:cNvPicPr>
          <p:nvPr/>
        </p:nvPicPr>
        <p:blipFill>
          <a:blip r:embed="rId6"/>
          <a:stretch>
            <a:fillRect/>
          </a:stretch>
        </p:blipFill>
        <p:spPr>
          <a:xfrm>
            <a:off x="3352800" y="1219200"/>
            <a:ext cx="5944402" cy="2338801"/>
          </a:xfrm>
          <a:prstGeom prst="rect">
            <a:avLst/>
          </a:prstGeom>
        </p:spPr>
      </p:pic>
      <p:graphicFrame>
        <p:nvGraphicFramePr>
          <p:cNvPr id="9" name="Table 8"/>
          <p:cNvGraphicFramePr>
            <a:graphicFrameLocks noGrp="1"/>
          </p:cNvGraphicFramePr>
          <p:nvPr>
            <p:extLst>
              <p:ext uri="{D42A27DB-BD31-4B8C-83A1-F6EECF244321}">
                <p14:modId xmlns:p14="http://schemas.microsoft.com/office/powerpoint/2010/main" val="601155557"/>
              </p:ext>
            </p:extLst>
          </p:nvPr>
        </p:nvGraphicFramePr>
        <p:xfrm>
          <a:off x="2514600" y="4184832"/>
          <a:ext cx="5952490" cy="1648741"/>
        </p:xfrm>
        <a:graphic>
          <a:graphicData uri="http://schemas.openxmlformats.org/drawingml/2006/table">
            <a:tbl>
              <a:tblPr firstRow="1" firstCol="1" bandRow="1"/>
              <a:tblGrid>
                <a:gridCol w="3877713">
                  <a:extLst>
                    <a:ext uri="{9D8B030D-6E8A-4147-A177-3AD203B41FA5}">
                      <a16:colId xmlns:a16="http://schemas.microsoft.com/office/drawing/2014/main" val="108767519"/>
                    </a:ext>
                  </a:extLst>
                </a:gridCol>
                <a:gridCol w="2074777">
                  <a:extLst>
                    <a:ext uri="{9D8B030D-6E8A-4147-A177-3AD203B41FA5}">
                      <a16:colId xmlns:a16="http://schemas.microsoft.com/office/drawing/2014/main" val="2492739627"/>
                    </a:ext>
                  </a:extLst>
                </a:gridCol>
              </a:tblGrid>
              <a:tr h="549581">
                <a:tc>
                  <a:txBody>
                    <a:bodyPr/>
                    <a:lstStyle/>
                    <a:p>
                      <a:pPr marL="0" marR="0" algn="just">
                        <a:lnSpc>
                          <a:spcPct val="120000"/>
                        </a:lnSpc>
                        <a:spcBef>
                          <a:spcPts val="0"/>
                        </a:spcBef>
                        <a:spcAft>
                          <a:spcPts val="0"/>
                        </a:spcAft>
                      </a:pPr>
                      <a:r>
                        <a:rPr lang="en-US" sz="1200" b="1" dirty="0" smtClean="0">
                          <a:effectLst/>
                          <a:latin typeface="Trebuchet MS" panose="020B0603020202020204" pitchFamily="34" charset="0"/>
                          <a:ea typeface="Times New Roman" panose="02020603050405020304" pitchFamily="18" charset="0"/>
                          <a:cs typeface="Times New Roman" panose="02020603050405020304" pitchFamily="18" charset="0"/>
                        </a:rPr>
                        <a:t>Degree </a:t>
                      </a:r>
                      <a:r>
                        <a:rPr lang="en-US" sz="1200" b="1" dirty="0">
                          <a:effectLst/>
                          <a:latin typeface="Trebuchet MS" panose="020B0603020202020204" pitchFamily="34" charset="0"/>
                          <a:ea typeface="Times New Roman" panose="02020603050405020304" pitchFamily="18" charset="0"/>
                          <a:cs typeface="Times New Roman" panose="02020603050405020304" pitchFamily="18" charset="0"/>
                        </a:rPr>
                        <a:t>of achievement  of the output indicators</a:t>
                      </a:r>
                      <a:endParaRPr lang="en-US" sz="1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20000"/>
                        </a:lnSpc>
                        <a:spcBef>
                          <a:spcPts val="0"/>
                        </a:spcBef>
                        <a:spcAft>
                          <a:spcPts val="0"/>
                        </a:spcAft>
                      </a:pPr>
                      <a:r>
                        <a:rPr lang="en-US" sz="1200" b="1" dirty="0">
                          <a:effectLst/>
                          <a:latin typeface="Trebuchet MS" panose="020B0603020202020204" pitchFamily="34" charset="0"/>
                          <a:ea typeface="Times New Roman" panose="02020603050405020304" pitchFamily="18" charset="0"/>
                          <a:cs typeface="Times New Roman" panose="02020603050405020304" pitchFamily="18" charset="0"/>
                        </a:rPr>
                        <a:t>Rate of financial correction </a:t>
                      </a:r>
                      <a:endParaRPr lang="en-US" sz="1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609385274"/>
                  </a:ext>
                </a:extLst>
              </a:tr>
              <a:tr h="274790">
                <a:tc>
                  <a:txBody>
                    <a:bodyPr/>
                    <a:lstStyle/>
                    <a:p>
                      <a:pPr marL="0" marR="0" algn="just">
                        <a:lnSpc>
                          <a:spcPct val="120000"/>
                        </a:lnSpc>
                        <a:spcBef>
                          <a:spcPts val="0"/>
                        </a:spcBef>
                        <a:spcAft>
                          <a:spcPts val="0"/>
                        </a:spcAft>
                      </a:pPr>
                      <a:r>
                        <a:rPr lang="en-US" sz="1200">
                          <a:effectLst/>
                          <a:latin typeface="Trebuchet MS" panose="020B0603020202020204" pitchFamily="34" charset="0"/>
                          <a:ea typeface="Times New Roman" panose="02020603050405020304" pitchFamily="18" charset="0"/>
                          <a:cs typeface="Times New Roman" panose="02020603050405020304" pitchFamily="18" charset="0"/>
                        </a:rPr>
                        <a:t>Not less than 65% </a:t>
                      </a:r>
                      <a:endParaRPr lang="en-U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20000"/>
                        </a:lnSpc>
                        <a:spcBef>
                          <a:spcPts val="0"/>
                        </a:spcBef>
                        <a:spcAft>
                          <a:spcPts val="0"/>
                        </a:spcAft>
                      </a:pPr>
                      <a:r>
                        <a:rPr lang="en-US" sz="1200">
                          <a:effectLst/>
                          <a:latin typeface="Trebuchet MS" panose="020B0603020202020204" pitchFamily="34" charset="0"/>
                          <a:ea typeface="Times New Roman" panose="02020603050405020304" pitchFamily="18" charset="0"/>
                          <a:cs typeface="Times New Roman" panose="02020603050405020304" pitchFamily="18" charset="0"/>
                        </a:rPr>
                        <a:t>0 </a:t>
                      </a:r>
                      <a:endParaRPr lang="en-U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992991141"/>
                  </a:ext>
                </a:extLst>
              </a:tr>
              <a:tr h="274790">
                <a:tc>
                  <a:txBody>
                    <a:bodyPr/>
                    <a:lstStyle/>
                    <a:p>
                      <a:pPr marL="0" marR="0" algn="just">
                        <a:lnSpc>
                          <a:spcPct val="120000"/>
                        </a:lnSpc>
                        <a:spcBef>
                          <a:spcPts val="0"/>
                        </a:spcBef>
                        <a:spcAft>
                          <a:spcPts val="0"/>
                        </a:spcAft>
                      </a:pPr>
                      <a:r>
                        <a:rPr lang="en-US" sz="1200">
                          <a:effectLst/>
                          <a:latin typeface="Trebuchet MS" panose="020B0603020202020204" pitchFamily="34" charset="0"/>
                          <a:ea typeface="Times New Roman" panose="02020603050405020304" pitchFamily="18" charset="0"/>
                          <a:cs typeface="Times New Roman" panose="02020603050405020304" pitchFamily="18" charset="0"/>
                        </a:rPr>
                        <a:t>Below 65% but not less than 60% </a:t>
                      </a:r>
                      <a:endParaRPr lang="en-U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20000"/>
                        </a:lnSpc>
                        <a:spcBef>
                          <a:spcPts val="0"/>
                        </a:spcBef>
                        <a:spcAft>
                          <a:spcPts val="0"/>
                        </a:spcAft>
                      </a:pPr>
                      <a:r>
                        <a:rPr lang="en-US" sz="1200">
                          <a:effectLst/>
                          <a:latin typeface="Trebuchet MS" panose="020B0603020202020204" pitchFamily="34" charset="0"/>
                          <a:ea typeface="Times New Roman" panose="02020603050405020304" pitchFamily="18" charset="0"/>
                          <a:cs typeface="Times New Roman" panose="02020603050405020304" pitchFamily="18" charset="0"/>
                        </a:rPr>
                        <a:t>5% </a:t>
                      </a:r>
                      <a:endParaRPr lang="en-U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33492299"/>
                  </a:ext>
                </a:extLst>
              </a:tr>
              <a:tr h="274790">
                <a:tc>
                  <a:txBody>
                    <a:bodyPr/>
                    <a:lstStyle/>
                    <a:p>
                      <a:pPr marL="0" marR="0" algn="just">
                        <a:lnSpc>
                          <a:spcPct val="120000"/>
                        </a:lnSpc>
                        <a:spcBef>
                          <a:spcPts val="0"/>
                        </a:spcBef>
                        <a:spcAft>
                          <a:spcPts val="0"/>
                        </a:spcAft>
                      </a:pPr>
                      <a:r>
                        <a:rPr lang="en-US" sz="1200">
                          <a:effectLst/>
                          <a:latin typeface="Trebuchet MS" panose="020B0603020202020204" pitchFamily="34" charset="0"/>
                          <a:ea typeface="Times New Roman" panose="02020603050405020304" pitchFamily="18" charset="0"/>
                          <a:cs typeface="Times New Roman" panose="02020603050405020304" pitchFamily="18" charset="0"/>
                        </a:rPr>
                        <a:t>Below 60% but not less than 50% </a:t>
                      </a:r>
                      <a:endParaRPr lang="en-U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20000"/>
                        </a:lnSpc>
                        <a:spcBef>
                          <a:spcPts val="0"/>
                        </a:spcBef>
                        <a:spcAft>
                          <a:spcPts val="0"/>
                        </a:spcAft>
                      </a:pPr>
                      <a:r>
                        <a:rPr lang="en-US" sz="1200">
                          <a:effectLst/>
                          <a:latin typeface="Trebuchet MS" panose="020B0603020202020204" pitchFamily="34" charset="0"/>
                          <a:ea typeface="Times New Roman" panose="02020603050405020304" pitchFamily="18" charset="0"/>
                          <a:cs typeface="Times New Roman" panose="02020603050405020304" pitchFamily="18" charset="0"/>
                        </a:rPr>
                        <a:t>10% </a:t>
                      </a:r>
                      <a:endParaRPr lang="en-U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613817955"/>
                  </a:ext>
                </a:extLst>
              </a:tr>
              <a:tr h="274790">
                <a:tc>
                  <a:txBody>
                    <a:bodyPr/>
                    <a:lstStyle/>
                    <a:p>
                      <a:pPr marL="0" marR="0" algn="just">
                        <a:lnSpc>
                          <a:spcPct val="120000"/>
                        </a:lnSpc>
                        <a:spcBef>
                          <a:spcPts val="0"/>
                        </a:spcBef>
                        <a:spcAft>
                          <a:spcPts val="0"/>
                        </a:spcAft>
                      </a:pPr>
                      <a:r>
                        <a:rPr lang="en-US" sz="1200">
                          <a:effectLst/>
                          <a:latin typeface="Trebuchet MS" panose="020B0603020202020204" pitchFamily="34" charset="0"/>
                          <a:ea typeface="Times New Roman" panose="02020603050405020304" pitchFamily="18" charset="0"/>
                          <a:cs typeface="Times New Roman" panose="02020603050405020304" pitchFamily="18" charset="0"/>
                        </a:rPr>
                        <a:t>Below 50% </a:t>
                      </a:r>
                      <a:endParaRPr lang="en-U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20000"/>
                        </a:lnSpc>
                        <a:spcBef>
                          <a:spcPts val="0"/>
                        </a:spcBef>
                        <a:spcAft>
                          <a:spcPts val="0"/>
                        </a:spcAft>
                      </a:pPr>
                      <a:r>
                        <a:rPr lang="en-US" sz="1200" dirty="0">
                          <a:effectLst/>
                          <a:latin typeface="Trebuchet MS" panose="020B0603020202020204" pitchFamily="34" charset="0"/>
                          <a:ea typeface="Times New Roman" panose="02020603050405020304" pitchFamily="18" charset="0"/>
                          <a:cs typeface="Times New Roman" panose="02020603050405020304" pitchFamily="18" charset="0"/>
                        </a:rPr>
                        <a:t>25% </a:t>
                      </a:r>
                      <a:endParaRPr lang="en-US" sz="1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306731638"/>
                  </a:ext>
                </a:extLst>
              </a:tr>
            </a:tbl>
          </a:graphicData>
        </a:graphic>
      </p:graphicFrame>
    </p:spTree>
    <p:extLst>
      <p:ext uri="{BB962C8B-B14F-4D97-AF65-F5344CB8AC3E}">
        <p14:creationId xmlns:p14="http://schemas.microsoft.com/office/powerpoint/2010/main" val="322975427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33600" y="177744"/>
            <a:ext cx="5486400" cy="743828"/>
          </a:xfrm>
        </p:spPr>
        <p:txBody>
          <a:bodyPr/>
          <a:lstStyle/>
          <a:p>
            <a:pPr lvl="0"/>
            <a:r>
              <a:rPr lang="ro-RO" dirty="0" smtClean="0"/>
              <a:t/>
            </a:r>
            <a:br>
              <a:rPr lang="ro-RO" dirty="0" smtClean="0"/>
            </a:br>
            <a:r>
              <a:rPr lang="ro-RO" dirty="0" smtClean="0"/>
              <a:t/>
            </a:r>
            <a:br>
              <a:rPr lang="ro-RO" dirty="0" smtClean="0"/>
            </a:br>
            <a:r>
              <a:rPr lang="en-US" sz="3200" b="1" dirty="0" smtClean="0">
                <a:solidFill>
                  <a:srgbClr val="002060"/>
                </a:solidFill>
                <a:effectLst>
                  <a:outerShdw blurRad="38100" dist="38100" dir="2700000" algn="tl">
                    <a:srgbClr val="000000">
                      <a:alpha val="43137"/>
                    </a:srgbClr>
                  </a:outerShdw>
                </a:effectLst>
                <a:latin typeface="Trebuchet MS" pitchFamily="34" charset="0"/>
                <a:ea typeface="+mn-ea"/>
                <a:cs typeface="Arial" charset="0"/>
              </a:rPr>
              <a:t/>
            </a:r>
            <a:br>
              <a:rPr lang="en-US" sz="3200" b="1" dirty="0" smtClean="0">
                <a:solidFill>
                  <a:srgbClr val="002060"/>
                </a:solidFill>
                <a:effectLst>
                  <a:outerShdw blurRad="38100" dist="38100" dir="2700000" algn="tl">
                    <a:srgbClr val="000000">
                      <a:alpha val="43137"/>
                    </a:srgbClr>
                  </a:outerShdw>
                </a:effectLst>
                <a:latin typeface="Trebuchet MS" pitchFamily="34" charset="0"/>
                <a:ea typeface="+mn-ea"/>
                <a:cs typeface="Arial" charset="0"/>
              </a:rPr>
            </a:br>
            <a:endParaRPr lang="en-US" sz="4000" dirty="0"/>
          </a:p>
        </p:txBody>
      </p:sp>
      <p:sp>
        <p:nvSpPr>
          <p:cNvPr id="3" name="Content Placeholder 2"/>
          <p:cNvSpPr>
            <a:spLocks noGrp="1"/>
          </p:cNvSpPr>
          <p:nvPr>
            <p:ph idx="1"/>
          </p:nvPr>
        </p:nvSpPr>
        <p:spPr>
          <a:xfrm>
            <a:off x="0" y="1351848"/>
            <a:ext cx="9144000" cy="5506152"/>
          </a:xfrm>
        </p:spPr>
        <p:txBody>
          <a:bodyPr/>
          <a:lstStyle/>
          <a:p>
            <a:pPr marL="0" lvl="0" indent="0" algn="ctr">
              <a:buNone/>
            </a:pPr>
            <a:r>
              <a:rPr lang="en-US" sz="2000" b="1" dirty="0" smtClean="0">
                <a:solidFill>
                  <a:prstClr val="black"/>
                </a:solidFill>
                <a:latin typeface="Trebuchet MS" panose="020B0603020202020204" pitchFamily="34" charset="0"/>
              </a:rPr>
              <a:t>for the projects under the 3</a:t>
            </a:r>
            <a:r>
              <a:rPr lang="en-US" sz="2000" b="1" baseline="30000" dirty="0" smtClean="0">
                <a:solidFill>
                  <a:prstClr val="black"/>
                </a:solidFill>
                <a:latin typeface="Trebuchet MS" panose="020B0603020202020204" pitchFamily="34" charset="0"/>
              </a:rPr>
              <a:t>rd</a:t>
            </a:r>
            <a:r>
              <a:rPr lang="en-US" sz="2000" b="1" dirty="0" smtClean="0">
                <a:solidFill>
                  <a:prstClr val="black"/>
                </a:solidFill>
                <a:latin typeface="Trebuchet MS" panose="020B0603020202020204" pitchFamily="34" charset="0"/>
              </a:rPr>
              <a:t> call  </a:t>
            </a:r>
            <a:endParaRPr lang="en-US" sz="2000" b="1" dirty="0">
              <a:solidFill>
                <a:prstClr val="black"/>
              </a:solidFill>
              <a:latin typeface="Trebuchet MS" panose="020B0603020202020204" pitchFamily="34" charset="0"/>
            </a:endParaRPr>
          </a:p>
          <a:p>
            <a:pPr marL="0" lvl="0" indent="0" algn="just">
              <a:buNone/>
            </a:pPr>
            <a:endParaRPr lang="en-US" sz="2000" b="1" dirty="0" smtClean="0">
              <a:solidFill>
                <a:prstClr val="black"/>
              </a:solidFill>
              <a:latin typeface="Trebuchet MS" panose="020B0603020202020204" pitchFamily="34" charset="0"/>
            </a:endParaRPr>
          </a:p>
          <a:p>
            <a:pPr marL="0" lvl="0" indent="0" algn="just">
              <a:buNone/>
            </a:pPr>
            <a:r>
              <a:rPr lang="en-US" sz="2000" b="1" dirty="0" smtClean="0">
                <a:solidFill>
                  <a:prstClr val="black"/>
                </a:solidFill>
                <a:latin typeface="Trebuchet MS" panose="020B0603020202020204" pitchFamily="34" charset="0"/>
              </a:rPr>
              <a:t>Based on the subsidy contract provisions – art. 6, paragraph 4</a:t>
            </a:r>
            <a:endParaRPr lang="en-US" sz="2000" b="1" dirty="0" smtClean="0">
              <a:solidFill>
                <a:srgbClr val="00B050"/>
              </a:solidFill>
              <a:latin typeface="Trebuchet MS" panose="020B0603020202020204" pitchFamily="34" charset="0"/>
            </a:endParaRPr>
          </a:p>
          <a:p>
            <a:pPr marL="400050" lvl="1" indent="0" algn="just">
              <a:buNone/>
            </a:pPr>
            <a:endParaRPr lang="en-US" sz="2000" b="1" dirty="0" smtClean="0">
              <a:solidFill>
                <a:prstClr val="black"/>
              </a:solidFill>
              <a:latin typeface="Trebuchet MS" panose="020B0603020202020204" pitchFamily="34" charset="0"/>
            </a:endParaRPr>
          </a:p>
          <a:p>
            <a:pPr marL="400050" lvl="1" indent="0" algn="just">
              <a:buNone/>
            </a:pPr>
            <a:endParaRPr lang="en-US" sz="2000" b="1" dirty="0" smtClean="0">
              <a:solidFill>
                <a:prstClr val="black"/>
              </a:solidFill>
              <a:latin typeface="Trebuchet MS" panose="020B0603020202020204" pitchFamily="34" charset="0"/>
            </a:endParaRPr>
          </a:p>
          <a:p>
            <a:pPr marL="400050" lvl="1" indent="0" algn="just">
              <a:buNone/>
            </a:pPr>
            <a:r>
              <a:rPr lang="en-US" sz="2000" b="1" dirty="0">
                <a:solidFill>
                  <a:prstClr val="black"/>
                </a:solidFill>
                <a:latin typeface="Trebuchet MS" panose="020B0603020202020204" pitchFamily="34" charset="0"/>
              </a:rPr>
              <a:t>IF TARGETS ARE NOT REACHED?</a:t>
            </a:r>
          </a:p>
          <a:p>
            <a:pPr marL="400050" lvl="1" indent="0" algn="just">
              <a:buNone/>
            </a:pPr>
            <a:endParaRPr lang="en-US" sz="2000" b="1" dirty="0">
              <a:solidFill>
                <a:prstClr val="black"/>
              </a:solidFill>
              <a:latin typeface="Trebuchet MS" panose="020B0603020202020204" pitchFamily="34" charset="0"/>
            </a:endParaRPr>
          </a:p>
          <a:p>
            <a:pPr lvl="1">
              <a:buFont typeface="Trebuchet MS" panose="020B0603020202020204" pitchFamily="34" charset="0"/>
              <a:buChar char="×"/>
            </a:pPr>
            <a:r>
              <a:rPr lang="en-US" sz="2000" dirty="0" smtClean="0">
                <a:solidFill>
                  <a:prstClr val="black"/>
                </a:solidFill>
                <a:latin typeface="Trebuchet MS" panose="020B0603020202020204" pitchFamily="34" charset="0"/>
              </a:rPr>
              <a:t>Less </a:t>
            </a:r>
            <a:r>
              <a:rPr lang="ro-RO" sz="2000" dirty="0" smtClean="0">
                <a:solidFill>
                  <a:prstClr val="black"/>
                </a:solidFill>
                <a:latin typeface="Trebuchet MS" panose="020B0603020202020204" pitchFamily="34" charset="0"/>
              </a:rPr>
              <a:t>th</a:t>
            </a:r>
            <a:r>
              <a:rPr lang="en-US" sz="2000" dirty="0" smtClean="0">
                <a:solidFill>
                  <a:prstClr val="black"/>
                </a:solidFill>
                <a:latin typeface="Trebuchet MS" panose="020B0603020202020204" pitchFamily="34" charset="0"/>
              </a:rPr>
              <a:t>e</a:t>
            </a:r>
            <a:r>
              <a:rPr lang="ro-RO" sz="2000" dirty="0" smtClean="0">
                <a:solidFill>
                  <a:prstClr val="black"/>
                </a:solidFill>
                <a:latin typeface="Trebuchet MS" panose="020B0603020202020204" pitchFamily="34" charset="0"/>
              </a:rPr>
              <a:t>n </a:t>
            </a:r>
            <a:r>
              <a:rPr lang="ro-RO" sz="2000" dirty="0">
                <a:solidFill>
                  <a:prstClr val="black"/>
                </a:solidFill>
                <a:latin typeface="Trebuchet MS" panose="020B0603020202020204" pitchFamily="34" charset="0"/>
              </a:rPr>
              <a:t>75% </a:t>
            </a:r>
            <a:r>
              <a:rPr lang="en-US" sz="2000" dirty="0" smtClean="0">
                <a:solidFill>
                  <a:prstClr val="black"/>
                </a:solidFill>
                <a:latin typeface="Trebuchet MS" panose="020B0603020202020204" pitchFamily="34" charset="0"/>
              </a:rPr>
              <a:t>- 10% penalty</a:t>
            </a:r>
          </a:p>
          <a:p>
            <a:pPr lvl="1">
              <a:buFont typeface="Trebuchet MS" panose="020B0603020202020204" pitchFamily="34" charset="0"/>
              <a:buChar char="×"/>
            </a:pPr>
            <a:endParaRPr lang="en-US" sz="2000" dirty="0">
              <a:solidFill>
                <a:prstClr val="black"/>
              </a:solidFill>
              <a:latin typeface="Trebuchet MS" panose="020B0603020202020204" pitchFamily="34" charset="0"/>
            </a:endParaRPr>
          </a:p>
          <a:p>
            <a:pPr lvl="1">
              <a:buFont typeface="Trebuchet MS" panose="020B0603020202020204" pitchFamily="34" charset="0"/>
              <a:buChar char="×"/>
            </a:pPr>
            <a:r>
              <a:rPr lang="en-US" sz="2000" dirty="0" smtClean="0">
                <a:solidFill>
                  <a:prstClr val="black"/>
                </a:solidFill>
                <a:latin typeface="Trebuchet MS" panose="020B0603020202020204" pitchFamily="34" charset="0"/>
              </a:rPr>
              <a:t>Less than 50% - 25% penalty</a:t>
            </a:r>
          </a:p>
          <a:p>
            <a:pPr lvl="1">
              <a:buFont typeface="Trebuchet MS" panose="020B0603020202020204" pitchFamily="34" charset="0"/>
              <a:buChar char="×"/>
            </a:pPr>
            <a:endParaRPr lang="en-US" sz="2000" dirty="0">
              <a:solidFill>
                <a:prstClr val="black"/>
              </a:solidFill>
              <a:latin typeface="Trebuchet MS" panose="020B0603020202020204" pitchFamily="34" charset="0"/>
            </a:endParaRPr>
          </a:p>
          <a:p>
            <a:pPr lvl="1">
              <a:buFont typeface="Trebuchet MS" panose="020B0603020202020204" pitchFamily="34" charset="0"/>
              <a:buChar char="×"/>
            </a:pPr>
            <a:r>
              <a:rPr lang="en-US" sz="2000" dirty="0" smtClean="0">
                <a:solidFill>
                  <a:prstClr val="black"/>
                </a:solidFill>
                <a:latin typeface="Trebuchet MS" panose="020B0603020202020204" pitchFamily="34" charset="0"/>
              </a:rPr>
              <a:t>Did not reach the result indicator (non-quantifiable)? – 10% penalty</a:t>
            </a:r>
          </a:p>
          <a:p>
            <a:pPr marL="0" lvl="0" indent="0">
              <a:buNone/>
            </a:pPr>
            <a:endParaRPr lang="en-US" sz="2000" dirty="0" smtClean="0">
              <a:solidFill>
                <a:prstClr val="black"/>
              </a:solidFill>
              <a:latin typeface="Trebuchet MS" panose="020B0603020202020204" pitchFamily="34" charset="0"/>
            </a:endParaRPr>
          </a:p>
          <a:p>
            <a:pPr lvl="0"/>
            <a:endParaRPr lang="en-US" sz="2000" dirty="0">
              <a:solidFill>
                <a:prstClr val="black"/>
              </a:solidFill>
              <a:latin typeface="Trebuchet MS" panose="020B0603020202020204" pitchFamily="34" charset="0"/>
            </a:endParaRPr>
          </a:p>
          <a:p>
            <a:pPr marL="0" lvl="0" indent="0" algn="just">
              <a:buNone/>
            </a:pPr>
            <a:endParaRPr lang="en-US" sz="2000" b="1" dirty="0" smtClean="0">
              <a:solidFill>
                <a:prstClr val="black"/>
              </a:solidFill>
              <a:latin typeface="Trebuchet MS" panose="020B0603020202020204" pitchFamily="34" charset="0"/>
            </a:endParaRPr>
          </a:p>
          <a:p>
            <a:pPr marL="0" lvl="0" indent="0" algn="just">
              <a:buNone/>
            </a:pPr>
            <a:endParaRPr lang="en-US" sz="1700" b="1" dirty="0">
              <a:solidFill>
                <a:prstClr val="black"/>
              </a:solidFill>
              <a:latin typeface="Trebuchet MS" panose="020B0603020202020204" pitchFamily="34" charset="0"/>
            </a:endParaRPr>
          </a:p>
          <a:p>
            <a:pPr marL="0" lvl="0" indent="0" algn="just">
              <a:buNone/>
            </a:pPr>
            <a:endParaRPr lang="en-US" sz="1700" dirty="0">
              <a:solidFill>
                <a:prstClr val="black"/>
              </a:solidFill>
              <a:latin typeface="Trebuchet MS" panose="020B0603020202020204" pitchFamily="34" charset="0"/>
            </a:endParaRPr>
          </a:p>
          <a:p>
            <a:pPr marL="0" lvl="0" indent="0" algn="just">
              <a:buNone/>
            </a:pPr>
            <a:endParaRPr lang="en-US" sz="1800" dirty="0">
              <a:solidFill>
                <a:prstClr val="black"/>
              </a:solidFill>
            </a:endParaRPr>
          </a:p>
        </p:txBody>
      </p:sp>
      <p:pic>
        <p:nvPicPr>
          <p:cNvPr id="4" name="Picture 3"/>
          <p:cNvPicPr>
            <a:picLocks noChangeAspect="1"/>
          </p:cNvPicPr>
          <p:nvPr/>
        </p:nvPicPr>
        <p:blipFill>
          <a:blip r:embed="rId3"/>
          <a:stretch>
            <a:fillRect/>
          </a:stretch>
        </p:blipFill>
        <p:spPr>
          <a:xfrm>
            <a:off x="381000" y="293794"/>
            <a:ext cx="2286000" cy="603080"/>
          </a:xfrm>
          <a:prstGeom prst="rect">
            <a:avLst/>
          </a:prstGeom>
        </p:spPr>
      </p:pic>
      <p:sp>
        <p:nvSpPr>
          <p:cNvPr id="7" name="Title 1"/>
          <p:cNvSpPr txBox="1">
            <a:spLocks/>
          </p:cNvSpPr>
          <p:nvPr/>
        </p:nvSpPr>
        <p:spPr bwMode="auto">
          <a:xfrm>
            <a:off x="2133600" y="153046"/>
            <a:ext cx="5426727" cy="743828"/>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r>
              <a:rPr lang="ro-RO" dirty="0" smtClean="0"/>
              <a:t/>
            </a:r>
            <a:br>
              <a:rPr lang="ro-RO" dirty="0" smtClean="0"/>
            </a:br>
            <a:r>
              <a:rPr lang="ro-RO" dirty="0" smtClean="0"/>
              <a:t/>
            </a:r>
            <a:br>
              <a:rPr lang="ro-RO" dirty="0" smtClean="0"/>
            </a:br>
            <a:r>
              <a:rPr lang="en-US" sz="3200" b="1" dirty="0" smtClean="0">
                <a:solidFill>
                  <a:srgbClr val="002060"/>
                </a:solidFill>
                <a:effectLst>
                  <a:outerShdw blurRad="38100" dist="38100" dir="2700000" algn="tl">
                    <a:srgbClr val="000000">
                      <a:alpha val="43137"/>
                    </a:srgbClr>
                  </a:outerShdw>
                </a:effectLst>
                <a:latin typeface="Trebuchet MS" pitchFamily="34" charset="0"/>
                <a:cs typeface="Arial" charset="0"/>
              </a:rPr>
              <a:t>Monitoring indicators</a:t>
            </a:r>
            <a:r>
              <a:rPr lang="en-US" sz="3200" b="1" dirty="0" smtClean="0">
                <a:solidFill>
                  <a:srgbClr val="002060"/>
                </a:solidFill>
                <a:effectLst>
                  <a:outerShdw blurRad="38100" dist="38100" dir="2700000" algn="tl">
                    <a:srgbClr val="000000">
                      <a:alpha val="43137"/>
                    </a:srgbClr>
                  </a:outerShdw>
                </a:effectLst>
                <a:latin typeface="Trebuchet MS" pitchFamily="34" charset="0"/>
                <a:ea typeface="+mn-ea"/>
                <a:cs typeface="Arial" charset="0"/>
              </a:rPr>
              <a:t/>
            </a:r>
            <a:br>
              <a:rPr lang="en-US" sz="3200" b="1" dirty="0" smtClean="0">
                <a:solidFill>
                  <a:srgbClr val="002060"/>
                </a:solidFill>
                <a:effectLst>
                  <a:outerShdw blurRad="38100" dist="38100" dir="2700000" algn="tl">
                    <a:srgbClr val="000000">
                      <a:alpha val="43137"/>
                    </a:srgbClr>
                  </a:outerShdw>
                </a:effectLst>
                <a:latin typeface="Trebuchet MS" pitchFamily="34" charset="0"/>
                <a:ea typeface="+mn-ea"/>
                <a:cs typeface="Arial" charset="0"/>
              </a:rPr>
            </a:br>
            <a:r>
              <a:rPr lang="en-US" sz="4000" dirty="0" smtClean="0"/>
              <a:t/>
            </a:r>
            <a:br>
              <a:rPr lang="en-US" sz="4000" dirty="0" smtClean="0"/>
            </a:br>
            <a:endParaRPr lang="en-US" sz="4000" dirty="0"/>
          </a:p>
        </p:txBody>
      </p:sp>
      <p:pic>
        <p:nvPicPr>
          <p:cNvPr id="5" name="Picture 4"/>
          <p:cNvPicPr>
            <a:picLocks noChangeAspect="1"/>
          </p:cNvPicPr>
          <p:nvPr/>
        </p:nvPicPr>
        <p:blipFill>
          <a:blip r:embed="rId4"/>
          <a:stretch>
            <a:fillRect/>
          </a:stretch>
        </p:blipFill>
        <p:spPr>
          <a:xfrm>
            <a:off x="337961" y="5867400"/>
            <a:ext cx="8468078" cy="847417"/>
          </a:xfrm>
          <a:prstGeom prst="rect">
            <a:avLst/>
          </a:prstGeom>
        </p:spPr>
      </p:pic>
      <p:pic>
        <p:nvPicPr>
          <p:cNvPr id="9" name="Picture 8"/>
          <p:cNvPicPr>
            <a:picLocks noChangeAspect="1"/>
          </p:cNvPicPr>
          <p:nvPr/>
        </p:nvPicPr>
        <p:blipFill>
          <a:blip r:embed="rId5"/>
          <a:stretch>
            <a:fillRect/>
          </a:stretch>
        </p:blipFill>
        <p:spPr>
          <a:xfrm>
            <a:off x="5105400" y="2609818"/>
            <a:ext cx="3128963" cy="2589224"/>
          </a:xfrm>
          <a:prstGeom prst="rect">
            <a:avLst/>
          </a:prstGeom>
        </p:spPr>
      </p:pic>
    </p:spTree>
    <p:extLst>
      <p:ext uri="{BB962C8B-B14F-4D97-AF65-F5344CB8AC3E}">
        <p14:creationId xmlns:p14="http://schemas.microsoft.com/office/powerpoint/2010/main" val="148888810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33600" y="201399"/>
            <a:ext cx="5638800" cy="743828"/>
          </a:xfrm>
        </p:spPr>
        <p:txBody>
          <a:bodyPr/>
          <a:lstStyle/>
          <a:p>
            <a:pPr lvl="0"/>
            <a:r>
              <a:rPr lang="ro-RO" dirty="0" smtClean="0"/>
              <a:t/>
            </a:r>
            <a:br>
              <a:rPr lang="ro-RO" dirty="0" smtClean="0"/>
            </a:br>
            <a:r>
              <a:rPr lang="ro-RO" dirty="0" smtClean="0"/>
              <a:t/>
            </a:r>
            <a:br>
              <a:rPr lang="ro-RO" dirty="0" smtClean="0"/>
            </a:br>
            <a:r>
              <a:rPr lang="en-US" sz="3200" b="1" dirty="0" smtClean="0">
                <a:solidFill>
                  <a:srgbClr val="002060"/>
                </a:solidFill>
                <a:effectLst>
                  <a:outerShdw blurRad="38100" dist="38100" dir="2700000" algn="tl">
                    <a:srgbClr val="000000">
                      <a:alpha val="43137"/>
                    </a:srgbClr>
                  </a:outerShdw>
                </a:effectLst>
                <a:latin typeface="Trebuchet MS" pitchFamily="34" charset="0"/>
                <a:cs typeface="Arial" charset="0"/>
              </a:rPr>
              <a:t>Recommendations</a:t>
            </a:r>
            <a:r>
              <a:rPr lang="en-US" sz="3200" b="1" dirty="0">
                <a:solidFill>
                  <a:srgbClr val="002060"/>
                </a:solidFill>
                <a:effectLst>
                  <a:outerShdw blurRad="38100" dist="38100" dir="2700000" algn="tl">
                    <a:srgbClr val="000000">
                      <a:alpha val="43137"/>
                    </a:srgbClr>
                  </a:outerShdw>
                </a:effectLst>
                <a:latin typeface="Trebuchet MS" pitchFamily="34" charset="0"/>
                <a:ea typeface="+mn-ea"/>
                <a:cs typeface="Arial" charset="0"/>
              </a:rPr>
              <a:t/>
            </a:r>
            <a:br>
              <a:rPr lang="en-US" sz="3200" b="1" dirty="0">
                <a:solidFill>
                  <a:srgbClr val="002060"/>
                </a:solidFill>
                <a:effectLst>
                  <a:outerShdw blurRad="38100" dist="38100" dir="2700000" algn="tl">
                    <a:srgbClr val="000000">
                      <a:alpha val="43137"/>
                    </a:srgbClr>
                  </a:outerShdw>
                </a:effectLst>
                <a:latin typeface="Trebuchet MS" pitchFamily="34" charset="0"/>
                <a:ea typeface="+mn-ea"/>
                <a:cs typeface="Arial" charset="0"/>
              </a:rPr>
            </a:br>
            <a:r>
              <a:rPr lang="en-US" sz="4000" dirty="0"/>
              <a:t/>
            </a:r>
            <a:br>
              <a:rPr lang="en-US" sz="4000" dirty="0"/>
            </a:br>
            <a:endParaRPr lang="en-US" sz="4000" dirty="0"/>
          </a:p>
        </p:txBody>
      </p:sp>
      <p:sp>
        <p:nvSpPr>
          <p:cNvPr id="3" name="Content Placeholder 2"/>
          <p:cNvSpPr>
            <a:spLocks noGrp="1"/>
          </p:cNvSpPr>
          <p:nvPr>
            <p:ph idx="1"/>
          </p:nvPr>
        </p:nvSpPr>
        <p:spPr>
          <a:xfrm>
            <a:off x="304800" y="1343143"/>
            <a:ext cx="8534400" cy="4732579"/>
          </a:xfrm>
        </p:spPr>
        <p:txBody>
          <a:bodyPr/>
          <a:lstStyle/>
          <a:p>
            <a:pPr lvl="0" algn="just">
              <a:buFont typeface="Wingdings" panose="05000000000000000000" pitchFamily="2" charset="2"/>
              <a:buChar char="ü"/>
            </a:pPr>
            <a:endParaRPr lang="en-US" sz="2800" dirty="0" smtClean="0">
              <a:solidFill>
                <a:prstClr val="black"/>
              </a:solidFill>
              <a:latin typeface="Trebuchet MS" panose="020B0603020202020204" pitchFamily="34" charset="0"/>
            </a:endParaRPr>
          </a:p>
          <a:p>
            <a:pPr lvl="0" algn="just">
              <a:buFont typeface="Wingdings" panose="05000000000000000000" pitchFamily="2" charset="2"/>
              <a:buChar char="ü"/>
            </a:pPr>
            <a:r>
              <a:rPr lang="en-US" sz="2400" dirty="0" smtClean="0">
                <a:solidFill>
                  <a:prstClr val="black"/>
                </a:solidFill>
                <a:latin typeface="Trebuchet MS" panose="020B0603020202020204" pitchFamily="34" charset="0"/>
              </a:rPr>
              <a:t>Start looking at your indicators, including their deadlines</a:t>
            </a:r>
          </a:p>
          <a:p>
            <a:pPr lvl="0" algn="just">
              <a:buFont typeface="Wingdings" panose="05000000000000000000" pitchFamily="2" charset="2"/>
              <a:buChar char="ü"/>
            </a:pPr>
            <a:endParaRPr lang="en-US" sz="2400" dirty="0" smtClean="0">
              <a:solidFill>
                <a:prstClr val="black"/>
              </a:solidFill>
              <a:latin typeface="Trebuchet MS" panose="020B0603020202020204" pitchFamily="34" charset="0"/>
            </a:endParaRPr>
          </a:p>
          <a:p>
            <a:pPr lvl="0" algn="just">
              <a:buFont typeface="Wingdings" panose="05000000000000000000" pitchFamily="2" charset="2"/>
              <a:buChar char="ü"/>
            </a:pPr>
            <a:r>
              <a:rPr lang="en-US" sz="2400" dirty="0" smtClean="0">
                <a:solidFill>
                  <a:prstClr val="black"/>
                </a:solidFill>
                <a:latin typeface="Trebuchet MS" panose="020B0603020202020204" pitchFamily="34" charset="0"/>
              </a:rPr>
              <a:t>Always remember the baseline</a:t>
            </a:r>
          </a:p>
          <a:p>
            <a:pPr lvl="0" algn="just">
              <a:buFont typeface="Wingdings" panose="05000000000000000000" pitchFamily="2" charset="2"/>
              <a:buChar char="ü"/>
            </a:pPr>
            <a:endParaRPr lang="en-US" sz="2400" dirty="0" smtClean="0">
              <a:solidFill>
                <a:prstClr val="black"/>
              </a:solidFill>
              <a:latin typeface="Trebuchet MS" panose="020B0603020202020204" pitchFamily="34" charset="0"/>
            </a:endParaRPr>
          </a:p>
          <a:p>
            <a:pPr lvl="0" algn="just">
              <a:buFont typeface="Wingdings" panose="05000000000000000000" pitchFamily="2" charset="2"/>
              <a:buChar char="ü"/>
            </a:pPr>
            <a:r>
              <a:rPr lang="en-US" sz="2400" dirty="0" smtClean="0">
                <a:solidFill>
                  <a:prstClr val="black"/>
                </a:solidFill>
                <a:latin typeface="Trebuchet MS" panose="020B0603020202020204" pitchFamily="34" charset="0"/>
              </a:rPr>
              <a:t>Use reliable data</a:t>
            </a:r>
          </a:p>
          <a:p>
            <a:pPr lvl="0" algn="just">
              <a:buFont typeface="Wingdings" panose="05000000000000000000" pitchFamily="2" charset="2"/>
              <a:buChar char="ü"/>
            </a:pPr>
            <a:endParaRPr lang="en-US" sz="2400" dirty="0" smtClean="0">
              <a:solidFill>
                <a:prstClr val="black"/>
              </a:solidFill>
              <a:latin typeface="Trebuchet MS" panose="020B0603020202020204" pitchFamily="34" charset="0"/>
            </a:endParaRPr>
          </a:p>
          <a:p>
            <a:pPr lvl="0" algn="just">
              <a:buFont typeface="Wingdings" panose="05000000000000000000" pitchFamily="2" charset="2"/>
              <a:buChar char="ü"/>
            </a:pPr>
            <a:r>
              <a:rPr lang="en-US" sz="2400" dirty="0" smtClean="0">
                <a:solidFill>
                  <a:prstClr val="black"/>
                </a:solidFill>
                <a:latin typeface="Trebuchet MS" panose="020B0603020202020204" pitchFamily="34" charset="0"/>
              </a:rPr>
              <a:t>Underline YOUR project contribution</a:t>
            </a:r>
          </a:p>
          <a:p>
            <a:pPr lvl="0" algn="just">
              <a:buFont typeface="Wingdings" panose="05000000000000000000" pitchFamily="2" charset="2"/>
              <a:buChar char="ü"/>
            </a:pPr>
            <a:endParaRPr lang="en-US" sz="2400" dirty="0" smtClean="0">
              <a:solidFill>
                <a:prstClr val="black"/>
              </a:solidFill>
              <a:latin typeface="Trebuchet MS" panose="020B0603020202020204" pitchFamily="34" charset="0"/>
            </a:endParaRPr>
          </a:p>
          <a:p>
            <a:pPr lvl="0" algn="just">
              <a:buFont typeface="Wingdings" panose="05000000000000000000" pitchFamily="2" charset="2"/>
              <a:buChar char="ü"/>
            </a:pPr>
            <a:r>
              <a:rPr lang="en-US" sz="2400" dirty="0" smtClean="0">
                <a:solidFill>
                  <a:prstClr val="black"/>
                </a:solidFill>
                <a:latin typeface="Trebuchet MS" panose="020B0603020202020204" pitchFamily="34" charset="0"/>
              </a:rPr>
              <a:t>Sustainability</a:t>
            </a:r>
          </a:p>
          <a:p>
            <a:pPr lvl="0" algn="just">
              <a:buFontTx/>
              <a:buChar char="-"/>
            </a:pPr>
            <a:endParaRPr lang="en-US" sz="1800" dirty="0" smtClean="0">
              <a:solidFill>
                <a:prstClr val="black"/>
              </a:solidFill>
            </a:endParaRPr>
          </a:p>
          <a:p>
            <a:pPr lvl="0" algn="just">
              <a:buFontTx/>
              <a:buChar char="-"/>
            </a:pPr>
            <a:endParaRPr lang="en-US" sz="1800" dirty="0" smtClean="0">
              <a:solidFill>
                <a:prstClr val="black"/>
              </a:solidFill>
            </a:endParaRPr>
          </a:p>
          <a:p>
            <a:pPr marL="0" lvl="0" indent="0" algn="just">
              <a:buNone/>
            </a:pPr>
            <a:endParaRPr lang="en-US" sz="1800" dirty="0">
              <a:solidFill>
                <a:prstClr val="black"/>
              </a:solidFill>
            </a:endParaRPr>
          </a:p>
        </p:txBody>
      </p:sp>
      <p:pic>
        <p:nvPicPr>
          <p:cNvPr id="4" name="Picture 3"/>
          <p:cNvPicPr>
            <a:picLocks noChangeAspect="1"/>
          </p:cNvPicPr>
          <p:nvPr/>
        </p:nvPicPr>
        <p:blipFill>
          <a:blip r:embed="rId3"/>
          <a:stretch>
            <a:fillRect/>
          </a:stretch>
        </p:blipFill>
        <p:spPr>
          <a:xfrm>
            <a:off x="457200" y="342147"/>
            <a:ext cx="2286000" cy="603080"/>
          </a:xfrm>
          <a:prstGeom prst="rect">
            <a:avLst/>
          </a:prstGeom>
        </p:spPr>
      </p:pic>
      <p:pic>
        <p:nvPicPr>
          <p:cNvPr id="7" name="Picture 6"/>
          <p:cNvPicPr>
            <a:picLocks noChangeAspect="1"/>
          </p:cNvPicPr>
          <p:nvPr/>
        </p:nvPicPr>
        <p:blipFill>
          <a:blip r:embed="rId4"/>
          <a:stretch>
            <a:fillRect/>
          </a:stretch>
        </p:blipFill>
        <p:spPr>
          <a:xfrm>
            <a:off x="331694" y="5850972"/>
            <a:ext cx="8468078" cy="847417"/>
          </a:xfrm>
          <a:prstGeom prst="rect">
            <a:avLst/>
          </a:prstGeom>
        </p:spPr>
      </p:pic>
    </p:spTree>
    <p:extLst>
      <p:ext uri="{BB962C8B-B14F-4D97-AF65-F5344CB8AC3E}">
        <p14:creationId xmlns:p14="http://schemas.microsoft.com/office/powerpoint/2010/main" val="256196823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62726" y="1828800"/>
            <a:ext cx="8285226" cy="3124200"/>
          </a:xfrm>
          <a:prstGeom prst="rect">
            <a:avLst/>
          </a:prstGeom>
        </p:spPr>
      </p:pic>
      <p:sp>
        <p:nvSpPr>
          <p:cNvPr id="3" name="Content Placeholder 3"/>
          <p:cNvSpPr txBox="1">
            <a:spLocks/>
          </p:cNvSpPr>
          <p:nvPr/>
        </p:nvSpPr>
        <p:spPr>
          <a:xfrm>
            <a:off x="3276600" y="381000"/>
            <a:ext cx="3560826" cy="762000"/>
          </a:xfrm>
          <a:prstGeom prst="rect">
            <a:avLst/>
          </a:prstGeom>
        </p:spPr>
        <p:txBody>
          <a:bodyPr/>
          <a:lst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spcBef>
                <a:spcPct val="0"/>
              </a:spcBef>
              <a:buFont typeface="Arial" charset="0"/>
              <a:buNone/>
            </a:pPr>
            <a:r>
              <a:rPr lang="en-US" sz="3600" b="1" dirty="0" smtClean="0">
                <a:solidFill>
                  <a:srgbClr val="002060"/>
                </a:solidFill>
                <a:effectLst>
                  <a:outerShdw blurRad="38100" dist="38100" dir="2700000" algn="tl">
                    <a:srgbClr val="000000">
                      <a:alpha val="43137"/>
                    </a:srgbClr>
                  </a:outerShdw>
                </a:effectLst>
                <a:latin typeface="Trebuchet MS" pitchFamily="34" charset="0"/>
                <a:cs typeface="Arial" charset="0"/>
              </a:rPr>
              <a:t>Where? in </a:t>
            </a:r>
            <a:r>
              <a:rPr lang="en-US" sz="3600" b="1" dirty="0" err="1" smtClean="0">
                <a:solidFill>
                  <a:srgbClr val="002060"/>
                </a:solidFill>
                <a:effectLst>
                  <a:outerShdw blurRad="38100" dist="38100" dir="2700000" algn="tl">
                    <a:srgbClr val="000000">
                      <a:alpha val="43137"/>
                    </a:srgbClr>
                  </a:outerShdw>
                </a:effectLst>
                <a:latin typeface="Trebuchet MS" pitchFamily="34" charset="0"/>
                <a:cs typeface="Arial" charset="0"/>
              </a:rPr>
              <a:t>eMS</a:t>
            </a:r>
            <a:r>
              <a:rPr lang="en-US" sz="3600" b="1" dirty="0" smtClean="0">
                <a:solidFill>
                  <a:srgbClr val="002060"/>
                </a:solidFill>
                <a:effectLst>
                  <a:outerShdw blurRad="38100" dist="38100" dir="2700000" algn="tl">
                    <a:srgbClr val="000000">
                      <a:alpha val="43137"/>
                    </a:srgbClr>
                  </a:outerShdw>
                </a:effectLst>
                <a:latin typeface="Trebuchet MS" pitchFamily="34" charset="0"/>
                <a:cs typeface="Arial" charset="0"/>
              </a:rPr>
              <a:t>.  </a:t>
            </a:r>
            <a:endParaRPr lang="en-US" sz="2400" dirty="0" smtClean="0"/>
          </a:p>
          <a:p>
            <a:pPr marL="0" indent="0" algn="just">
              <a:buFont typeface="Arial" charset="0"/>
              <a:buNone/>
            </a:pPr>
            <a:endParaRPr lang="en-US" sz="2400" dirty="0"/>
          </a:p>
        </p:txBody>
      </p:sp>
      <p:pic>
        <p:nvPicPr>
          <p:cNvPr id="4" name="Picture 3"/>
          <p:cNvPicPr>
            <a:picLocks noChangeAspect="1"/>
          </p:cNvPicPr>
          <p:nvPr/>
        </p:nvPicPr>
        <p:blipFill>
          <a:blip r:embed="rId4"/>
          <a:stretch>
            <a:fillRect/>
          </a:stretch>
        </p:blipFill>
        <p:spPr>
          <a:xfrm>
            <a:off x="362726" y="5867400"/>
            <a:ext cx="8474174" cy="847417"/>
          </a:xfrm>
          <a:prstGeom prst="rect">
            <a:avLst/>
          </a:prstGeom>
        </p:spPr>
      </p:pic>
      <p:pic>
        <p:nvPicPr>
          <p:cNvPr id="5" name="Picture 4"/>
          <p:cNvPicPr>
            <a:picLocks noChangeAspect="1"/>
          </p:cNvPicPr>
          <p:nvPr/>
        </p:nvPicPr>
        <p:blipFill>
          <a:blip r:embed="rId5"/>
          <a:stretch>
            <a:fillRect/>
          </a:stretch>
        </p:blipFill>
        <p:spPr>
          <a:xfrm>
            <a:off x="457200" y="322729"/>
            <a:ext cx="2377646" cy="627942"/>
          </a:xfrm>
          <a:prstGeom prst="rect">
            <a:avLst/>
          </a:prstGeom>
        </p:spPr>
      </p:pic>
    </p:spTree>
    <p:extLst>
      <p:ext uri="{BB962C8B-B14F-4D97-AF65-F5344CB8AC3E}">
        <p14:creationId xmlns:p14="http://schemas.microsoft.com/office/powerpoint/2010/main" val="170966791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r>
              <a:rPr lang="en-US" sz="3200" b="1" dirty="0">
                <a:solidFill>
                  <a:srgbClr val="002060"/>
                </a:solidFill>
                <a:effectLst>
                  <a:outerShdw blurRad="38100" dist="38100" dir="2700000" algn="tl">
                    <a:srgbClr val="000000">
                      <a:alpha val="43137"/>
                    </a:srgbClr>
                  </a:outerShdw>
                </a:effectLst>
                <a:latin typeface="Trebuchet MS" pitchFamily="34" charset="0"/>
                <a:cs typeface="Arial" charset="0"/>
              </a:rPr>
              <a:t>Reading is cool</a:t>
            </a:r>
          </a:p>
        </p:txBody>
      </p:sp>
      <p:sp>
        <p:nvSpPr>
          <p:cNvPr id="3" name="Content Placeholder 2"/>
          <p:cNvSpPr>
            <a:spLocks noGrp="1"/>
          </p:cNvSpPr>
          <p:nvPr>
            <p:ph idx="1"/>
          </p:nvPr>
        </p:nvSpPr>
        <p:spPr>
          <a:xfrm>
            <a:off x="228600" y="1619534"/>
            <a:ext cx="3048000" cy="3232466"/>
          </a:xfrm>
        </p:spPr>
        <p:txBody>
          <a:bodyPr/>
          <a:lstStyle/>
          <a:p>
            <a:pPr>
              <a:buFont typeface="Wingdings" panose="05000000000000000000" pitchFamily="2" charset="2"/>
              <a:buChar char="ü"/>
            </a:pPr>
            <a:r>
              <a:rPr lang="en-US" sz="2400" dirty="0" smtClean="0">
                <a:latin typeface="Trebuchet MS" panose="020B0603020202020204" pitchFamily="34" charset="0"/>
              </a:rPr>
              <a:t>Financing contracts</a:t>
            </a:r>
          </a:p>
          <a:p>
            <a:pPr>
              <a:buFont typeface="Wingdings" panose="05000000000000000000" pitchFamily="2" charset="2"/>
              <a:buChar char="ü"/>
            </a:pPr>
            <a:r>
              <a:rPr lang="en-US" sz="2400" dirty="0" smtClean="0">
                <a:latin typeface="Trebuchet MS" panose="020B0603020202020204" pitchFamily="34" charset="0"/>
              </a:rPr>
              <a:t>Project Implementation Manual</a:t>
            </a:r>
          </a:p>
          <a:p>
            <a:pPr>
              <a:buFont typeface="Wingdings" panose="05000000000000000000" pitchFamily="2" charset="2"/>
              <a:buChar char="ü"/>
            </a:pPr>
            <a:r>
              <a:rPr lang="en-US" sz="2400" dirty="0" err="1" smtClean="0">
                <a:latin typeface="Trebuchet MS" panose="020B0603020202020204" pitchFamily="34" charset="0"/>
              </a:rPr>
              <a:t>eMS</a:t>
            </a:r>
            <a:r>
              <a:rPr lang="en-US" sz="2400" dirty="0" smtClean="0">
                <a:latin typeface="Trebuchet MS" panose="020B0603020202020204" pitchFamily="34" charset="0"/>
              </a:rPr>
              <a:t> Manual </a:t>
            </a:r>
          </a:p>
          <a:p>
            <a:pPr marL="0" indent="0">
              <a:buNone/>
            </a:pPr>
            <a:endParaRPr lang="en-US" sz="2400" dirty="0" smtClean="0">
              <a:latin typeface="Trebuchet MS" panose="020B0603020202020204" pitchFamily="34" charset="0"/>
            </a:endParaRPr>
          </a:p>
          <a:p>
            <a:pPr marL="0" indent="0">
              <a:buNone/>
            </a:pPr>
            <a:endParaRPr lang="en-US" sz="2400" dirty="0">
              <a:latin typeface="Trebuchet MS" panose="020B0603020202020204" pitchFamily="34" charset="0"/>
            </a:endParaRPr>
          </a:p>
          <a:p>
            <a:pPr marL="0" indent="0">
              <a:buNone/>
            </a:pPr>
            <a:endParaRPr lang="en-US" sz="2400" dirty="0" smtClean="0">
              <a:latin typeface="Trebuchet MS" panose="020B0603020202020204" pitchFamily="34" charset="0"/>
            </a:endParaRPr>
          </a:p>
          <a:p>
            <a:pPr marL="0" indent="0">
              <a:buNone/>
            </a:pPr>
            <a:endParaRPr lang="en-US" sz="2400" dirty="0">
              <a:latin typeface="Trebuchet MS" panose="020B0603020202020204" pitchFamily="34" charset="0"/>
            </a:endParaRPr>
          </a:p>
          <a:p>
            <a:pPr marL="0" indent="0">
              <a:buNone/>
            </a:pPr>
            <a:endParaRPr lang="en-US" sz="2400" dirty="0" smtClean="0">
              <a:latin typeface="Trebuchet MS" panose="020B0603020202020204" pitchFamily="34" charset="0"/>
            </a:endParaRPr>
          </a:p>
          <a:p>
            <a:pPr marL="0" indent="0">
              <a:buNone/>
            </a:pPr>
            <a:endParaRPr lang="en-US" sz="2400" dirty="0">
              <a:latin typeface="Trebuchet MS" panose="020B0603020202020204" pitchFamily="34" charset="0"/>
            </a:endParaRPr>
          </a:p>
          <a:p>
            <a:pPr marL="0" indent="0">
              <a:buNone/>
            </a:pPr>
            <a:endParaRPr lang="en-US" sz="2400" dirty="0" smtClean="0">
              <a:latin typeface="Trebuchet MS" panose="020B0603020202020204" pitchFamily="34" charset="0"/>
            </a:endParaRPr>
          </a:p>
          <a:p>
            <a:pPr marL="0" indent="0">
              <a:buNone/>
            </a:pPr>
            <a:endParaRPr lang="en-US" sz="2400" dirty="0">
              <a:latin typeface="Trebuchet MS" panose="020B0603020202020204" pitchFamily="34" charset="0"/>
            </a:endParaRPr>
          </a:p>
          <a:p>
            <a:pPr marL="0" indent="0">
              <a:buNone/>
            </a:pPr>
            <a:endParaRPr lang="en-US" sz="2400" dirty="0">
              <a:latin typeface="Trebuchet MS" panose="020B0603020202020204" pitchFamily="34" charset="0"/>
            </a:endParaRPr>
          </a:p>
        </p:txBody>
      </p:sp>
      <p:pic>
        <p:nvPicPr>
          <p:cNvPr id="6" name="Picture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488267" y="1354278"/>
            <a:ext cx="5655733" cy="3181350"/>
          </a:xfrm>
          <a:prstGeom prst="rect">
            <a:avLst/>
          </a:prstGeom>
        </p:spPr>
      </p:pic>
      <p:sp>
        <p:nvSpPr>
          <p:cNvPr id="7" name="Content Placeholder 2"/>
          <p:cNvSpPr txBox="1">
            <a:spLocks/>
          </p:cNvSpPr>
          <p:nvPr/>
        </p:nvSpPr>
        <p:spPr bwMode="auto">
          <a:xfrm>
            <a:off x="1066800" y="4852000"/>
            <a:ext cx="6816930" cy="890311"/>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US" sz="2400" dirty="0" smtClean="0">
                <a:latin typeface="Trebuchet MS" panose="020B0603020202020204" pitchFamily="34" charset="0"/>
              </a:rPr>
              <a:t>All on our </a:t>
            </a:r>
            <a:r>
              <a:rPr lang="en-US" sz="2400" dirty="0" err="1" smtClean="0">
                <a:latin typeface="Trebuchet MS" panose="020B0603020202020204" pitchFamily="34" charset="0"/>
              </a:rPr>
              <a:t>webiste</a:t>
            </a:r>
            <a:r>
              <a:rPr lang="en-US" sz="2400" dirty="0" smtClean="0">
                <a:latin typeface="Trebuchet MS" panose="020B0603020202020204" pitchFamily="34" charset="0"/>
              </a:rPr>
              <a:t>: </a:t>
            </a:r>
            <a:r>
              <a:rPr lang="en-US" sz="2400" dirty="0" smtClean="0">
                <a:latin typeface="Trebuchet MS" panose="020B0603020202020204" pitchFamily="34" charset="0"/>
                <a:hlinkClick r:id="rId3"/>
              </a:rPr>
              <a:t>www.interregrobg.eu</a:t>
            </a:r>
            <a:endParaRPr lang="en-US" sz="2400" dirty="0" smtClean="0">
              <a:latin typeface="Trebuchet MS" panose="020B0603020202020204" pitchFamily="34" charset="0"/>
            </a:endParaRPr>
          </a:p>
          <a:p>
            <a:pPr>
              <a:buFont typeface="Wingdings" panose="05000000000000000000" pitchFamily="2" charset="2"/>
              <a:buChar char="ü"/>
            </a:pPr>
            <a:endParaRPr lang="en-US" sz="2400" dirty="0" smtClean="0">
              <a:latin typeface="Trebuchet MS" panose="020B0603020202020204" pitchFamily="34" charset="0"/>
            </a:endParaRPr>
          </a:p>
          <a:p>
            <a:pPr marL="0" indent="0">
              <a:buFont typeface="Arial" charset="0"/>
              <a:buNone/>
            </a:pPr>
            <a:endParaRPr lang="en-US" sz="2400" dirty="0" smtClean="0">
              <a:latin typeface="Trebuchet MS" panose="020B0603020202020204" pitchFamily="34" charset="0"/>
            </a:endParaRPr>
          </a:p>
          <a:p>
            <a:pPr marL="0" indent="0">
              <a:buFont typeface="Arial" charset="0"/>
              <a:buNone/>
            </a:pPr>
            <a:endParaRPr lang="en-US" sz="2400" dirty="0" smtClean="0">
              <a:latin typeface="Trebuchet MS" panose="020B0603020202020204" pitchFamily="34" charset="0"/>
            </a:endParaRPr>
          </a:p>
          <a:p>
            <a:pPr marL="0" indent="0">
              <a:buFont typeface="Arial" charset="0"/>
              <a:buNone/>
            </a:pPr>
            <a:endParaRPr lang="en-US" sz="2400" dirty="0" smtClean="0">
              <a:latin typeface="Trebuchet MS" panose="020B0603020202020204" pitchFamily="34" charset="0"/>
            </a:endParaRPr>
          </a:p>
          <a:p>
            <a:pPr marL="0" indent="0">
              <a:buFont typeface="Arial" charset="0"/>
              <a:buNone/>
            </a:pPr>
            <a:endParaRPr lang="en-US" sz="2400" dirty="0" smtClean="0">
              <a:latin typeface="Trebuchet MS" panose="020B0603020202020204" pitchFamily="34" charset="0"/>
            </a:endParaRPr>
          </a:p>
          <a:p>
            <a:pPr marL="0" indent="0">
              <a:buFont typeface="Arial" charset="0"/>
              <a:buNone/>
            </a:pPr>
            <a:endParaRPr lang="en-US" sz="2400" dirty="0" smtClean="0">
              <a:latin typeface="Trebuchet MS" panose="020B0603020202020204" pitchFamily="34" charset="0"/>
            </a:endParaRPr>
          </a:p>
          <a:p>
            <a:pPr marL="0" indent="0">
              <a:buFont typeface="Arial" charset="0"/>
              <a:buNone/>
            </a:pPr>
            <a:endParaRPr lang="en-US" sz="2400" dirty="0" smtClean="0">
              <a:latin typeface="Trebuchet MS" panose="020B0603020202020204" pitchFamily="34" charset="0"/>
            </a:endParaRPr>
          </a:p>
          <a:p>
            <a:pPr marL="0" indent="0">
              <a:buFont typeface="Arial" charset="0"/>
              <a:buNone/>
            </a:pPr>
            <a:endParaRPr lang="en-US" sz="2400" dirty="0" smtClean="0">
              <a:latin typeface="Trebuchet MS" panose="020B0603020202020204" pitchFamily="34" charset="0"/>
            </a:endParaRPr>
          </a:p>
          <a:p>
            <a:pPr marL="0" indent="0">
              <a:buFont typeface="Arial" charset="0"/>
              <a:buNone/>
            </a:pPr>
            <a:endParaRPr lang="en-US" sz="2400" dirty="0" smtClean="0">
              <a:latin typeface="Trebuchet MS" panose="020B0603020202020204" pitchFamily="34" charset="0"/>
            </a:endParaRPr>
          </a:p>
          <a:p>
            <a:pPr marL="0" indent="0">
              <a:buFont typeface="Arial" charset="0"/>
              <a:buNone/>
            </a:pPr>
            <a:endParaRPr lang="en-US" sz="2400" dirty="0">
              <a:latin typeface="Trebuchet MS" panose="020B0603020202020204" pitchFamily="34" charset="0"/>
            </a:endParaRPr>
          </a:p>
        </p:txBody>
      </p:sp>
      <p:pic>
        <p:nvPicPr>
          <p:cNvPr id="8" name="Picture 7"/>
          <p:cNvPicPr>
            <a:picLocks noChangeAspect="1"/>
          </p:cNvPicPr>
          <p:nvPr/>
        </p:nvPicPr>
        <p:blipFill>
          <a:blip r:embed="rId4"/>
          <a:stretch>
            <a:fillRect/>
          </a:stretch>
        </p:blipFill>
        <p:spPr>
          <a:xfrm>
            <a:off x="337961" y="5867400"/>
            <a:ext cx="8468078" cy="847417"/>
          </a:xfrm>
          <a:prstGeom prst="rect">
            <a:avLst/>
          </a:prstGeom>
        </p:spPr>
      </p:pic>
      <p:pic>
        <p:nvPicPr>
          <p:cNvPr id="9" name="Picture 8"/>
          <p:cNvPicPr>
            <a:picLocks noChangeAspect="1"/>
          </p:cNvPicPr>
          <p:nvPr/>
        </p:nvPicPr>
        <p:blipFill>
          <a:blip r:embed="rId5"/>
          <a:stretch>
            <a:fillRect/>
          </a:stretch>
        </p:blipFill>
        <p:spPr>
          <a:xfrm>
            <a:off x="457200" y="338823"/>
            <a:ext cx="2286198" cy="603556"/>
          </a:xfrm>
          <a:prstGeom prst="rect">
            <a:avLst/>
          </a:prstGeom>
        </p:spPr>
      </p:pic>
    </p:spTree>
    <p:extLst>
      <p:ext uri="{BB962C8B-B14F-4D97-AF65-F5344CB8AC3E}">
        <p14:creationId xmlns:p14="http://schemas.microsoft.com/office/powerpoint/2010/main" val="422971301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stretch>
            <a:fillRect/>
          </a:stretch>
        </p:blipFill>
        <p:spPr>
          <a:xfrm>
            <a:off x="76200" y="1876244"/>
            <a:ext cx="4696691" cy="2924355"/>
          </a:xfrm>
          <a:prstGeom prst="rect">
            <a:avLst/>
          </a:prstGeom>
        </p:spPr>
      </p:pic>
      <p:pic>
        <p:nvPicPr>
          <p:cNvPr id="5" name="Picture 4"/>
          <p:cNvPicPr>
            <a:picLocks noChangeAspect="1"/>
          </p:cNvPicPr>
          <p:nvPr/>
        </p:nvPicPr>
        <p:blipFill>
          <a:blip r:embed="rId3"/>
          <a:stretch>
            <a:fillRect/>
          </a:stretch>
        </p:blipFill>
        <p:spPr>
          <a:xfrm>
            <a:off x="4772891" y="1813490"/>
            <a:ext cx="4302009" cy="2971800"/>
          </a:xfrm>
          <a:prstGeom prst="rect">
            <a:avLst/>
          </a:prstGeom>
        </p:spPr>
      </p:pic>
      <p:pic>
        <p:nvPicPr>
          <p:cNvPr id="3" name="Picture 2"/>
          <p:cNvPicPr>
            <a:picLocks noChangeAspect="1"/>
          </p:cNvPicPr>
          <p:nvPr/>
        </p:nvPicPr>
        <p:blipFill>
          <a:blip r:embed="rId4"/>
          <a:stretch>
            <a:fillRect/>
          </a:stretch>
        </p:blipFill>
        <p:spPr>
          <a:xfrm>
            <a:off x="447675" y="304800"/>
            <a:ext cx="2371725" cy="629923"/>
          </a:xfrm>
          <a:prstGeom prst="rect">
            <a:avLst/>
          </a:prstGeom>
        </p:spPr>
      </p:pic>
      <p:pic>
        <p:nvPicPr>
          <p:cNvPr id="2" name="Picture 1"/>
          <p:cNvPicPr>
            <a:picLocks noChangeAspect="1"/>
          </p:cNvPicPr>
          <p:nvPr/>
        </p:nvPicPr>
        <p:blipFill>
          <a:blip r:embed="rId5"/>
          <a:stretch>
            <a:fillRect/>
          </a:stretch>
        </p:blipFill>
        <p:spPr>
          <a:xfrm>
            <a:off x="304800" y="5867400"/>
            <a:ext cx="8474174" cy="847417"/>
          </a:xfrm>
          <a:prstGeom prst="rect">
            <a:avLst/>
          </a:prstGeom>
        </p:spPr>
      </p:pic>
    </p:spTree>
    <p:extLst>
      <p:ext uri="{BB962C8B-B14F-4D97-AF65-F5344CB8AC3E}">
        <p14:creationId xmlns:p14="http://schemas.microsoft.com/office/powerpoint/2010/main" val="252414933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47105" y="2024618"/>
            <a:ext cx="4793876" cy="1752600"/>
          </a:xfrm>
          <a:prstGeom prst="rect">
            <a:avLst/>
          </a:prstGeom>
        </p:spPr>
      </p:pic>
      <p:pic>
        <p:nvPicPr>
          <p:cNvPr id="3" name="Picture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715000" y="2689790"/>
            <a:ext cx="2957752" cy="3087893"/>
          </a:xfrm>
          <a:prstGeom prst="rect">
            <a:avLst/>
          </a:prstGeom>
        </p:spPr>
      </p:pic>
      <p:sp>
        <p:nvSpPr>
          <p:cNvPr id="4" name="Content Placeholder 3"/>
          <p:cNvSpPr txBox="1">
            <a:spLocks/>
          </p:cNvSpPr>
          <p:nvPr/>
        </p:nvSpPr>
        <p:spPr>
          <a:xfrm>
            <a:off x="232455" y="991676"/>
            <a:ext cx="8604576" cy="762000"/>
          </a:xfrm>
          <a:prstGeom prst="rect">
            <a:avLst/>
          </a:prstGeom>
        </p:spPr>
        <p:txBody>
          <a:bodyPr/>
          <a:lst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spcBef>
                <a:spcPct val="0"/>
              </a:spcBef>
              <a:buFont typeface="Arial" charset="0"/>
              <a:buNone/>
            </a:pPr>
            <a:r>
              <a:rPr lang="en-US" sz="3600" b="1" dirty="0" smtClean="0">
                <a:solidFill>
                  <a:srgbClr val="002060"/>
                </a:solidFill>
                <a:effectLst>
                  <a:outerShdw blurRad="38100" dist="38100" dir="2700000" algn="tl">
                    <a:srgbClr val="000000">
                      <a:alpha val="43137"/>
                    </a:srgbClr>
                  </a:outerShdw>
                </a:effectLst>
                <a:latin typeface="Trebuchet MS" pitchFamily="34" charset="0"/>
                <a:cs typeface="Arial" charset="0"/>
              </a:rPr>
              <a:t>Why and when do we need reports?</a:t>
            </a:r>
            <a:endParaRPr lang="en-US" sz="2400" dirty="0" smtClean="0"/>
          </a:p>
          <a:p>
            <a:pPr marL="0" indent="0" algn="just">
              <a:buFont typeface="Arial" charset="0"/>
              <a:buNone/>
            </a:pPr>
            <a:endParaRPr lang="en-US" sz="2400" dirty="0"/>
          </a:p>
        </p:txBody>
      </p:sp>
      <p:sp>
        <p:nvSpPr>
          <p:cNvPr id="7" name="Content Placeholder 3"/>
          <p:cNvSpPr txBox="1">
            <a:spLocks/>
          </p:cNvSpPr>
          <p:nvPr/>
        </p:nvSpPr>
        <p:spPr>
          <a:xfrm>
            <a:off x="5410200" y="2031233"/>
            <a:ext cx="2895600" cy="762000"/>
          </a:xfrm>
          <a:prstGeom prst="rect">
            <a:avLst/>
          </a:prstGeom>
        </p:spPr>
        <p:txBody>
          <a:bodyPr/>
          <a:lst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spcBef>
                <a:spcPct val="0"/>
              </a:spcBef>
              <a:buFont typeface="Arial" charset="0"/>
              <a:buNone/>
            </a:pPr>
            <a:r>
              <a:rPr lang="en-US" sz="3600" b="1" dirty="0" smtClean="0">
                <a:solidFill>
                  <a:srgbClr val="00B050"/>
                </a:solidFill>
                <a:effectLst>
                  <a:outerShdw blurRad="38100" dist="38100" dir="2700000" algn="tl">
                    <a:srgbClr val="000000">
                      <a:alpha val="43137"/>
                    </a:srgbClr>
                  </a:outerShdw>
                </a:effectLst>
                <a:latin typeface="Trebuchet MS" pitchFamily="34" charset="0"/>
                <a:cs typeface="Arial" charset="0"/>
              </a:rPr>
              <a:t>Anytime</a:t>
            </a:r>
            <a:endParaRPr lang="en-US" sz="2400" dirty="0" smtClean="0">
              <a:solidFill>
                <a:srgbClr val="00B050"/>
              </a:solidFill>
            </a:endParaRPr>
          </a:p>
          <a:p>
            <a:pPr marL="0" indent="0" algn="just">
              <a:buFont typeface="Arial" charset="0"/>
              <a:buNone/>
            </a:pPr>
            <a:endParaRPr lang="en-US" sz="2400" dirty="0"/>
          </a:p>
        </p:txBody>
      </p:sp>
      <p:sp>
        <p:nvSpPr>
          <p:cNvPr id="8" name="Content Placeholder 3"/>
          <p:cNvSpPr txBox="1">
            <a:spLocks/>
          </p:cNvSpPr>
          <p:nvPr/>
        </p:nvSpPr>
        <p:spPr>
          <a:xfrm>
            <a:off x="953343" y="4648200"/>
            <a:ext cx="3581400" cy="762000"/>
          </a:xfrm>
          <a:prstGeom prst="rect">
            <a:avLst/>
          </a:prstGeom>
        </p:spPr>
        <p:txBody>
          <a:bodyPr/>
          <a:lst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spcBef>
                <a:spcPct val="0"/>
              </a:spcBef>
              <a:buFont typeface="Arial" charset="0"/>
              <a:buNone/>
            </a:pPr>
            <a:r>
              <a:rPr lang="en-US" sz="3600" b="1" dirty="0" smtClean="0">
                <a:solidFill>
                  <a:srgbClr val="00B050"/>
                </a:solidFill>
                <a:effectLst>
                  <a:outerShdw blurRad="38100" dist="38100" dir="2700000" algn="tl">
                    <a:srgbClr val="000000">
                      <a:alpha val="43137"/>
                    </a:srgbClr>
                  </a:outerShdw>
                </a:effectLst>
                <a:latin typeface="Trebuchet MS" pitchFamily="34" charset="0"/>
                <a:cs typeface="Arial" charset="0"/>
              </a:rPr>
              <a:t>Every 6 months</a:t>
            </a:r>
            <a:endParaRPr lang="en-US" sz="2400" dirty="0" smtClean="0">
              <a:solidFill>
                <a:srgbClr val="00B050"/>
              </a:solidFill>
            </a:endParaRPr>
          </a:p>
          <a:p>
            <a:pPr marL="0" indent="0" algn="just">
              <a:buFont typeface="Arial" charset="0"/>
              <a:buNone/>
            </a:pPr>
            <a:endParaRPr lang="en-US" sz="2400" dirty="0"/>
          </a:p>
        </p:txBody>
      </p:sp>
      <p:pic>
        <p:nvPicPr>
          <p:cNvPr id="5" name="Picture 4"/>
          <p:cNvPicPr>
            <a:picLocks noChangeAspect="1"/>
          </p:cNvPicPr>
          <p:nvPr/>
        </p:nvPicPr>
        <p:blipFill>
          <a:blip r:embed="rId5"/>
          <a:stretch>
            <a:fillRect/>
          </a:stretch>
        </p:blipFill>
        <p:spPr>
          <a:xfrm>
            <a:off x="588583" y="5965314"/>
            <a:ext cx="7867936" cy="786793"/>
          </a:xfrm>
          <a:prstGeom prst="rect">
            <a:avLst/>
          </a:prstGeom>
        </p:spPr>
      </p:pic>
    </p:spTree>
    <p:extLst>
      <p:ext uri="{BB962C8B-B14F-4D97-AF65-F5344CB8AC3E}">
        <p14:creationId xmlns:p14="http://schemas.microsoft.com/office/powerpoint/2010/main" val="37799180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3"/>
          <p:cNvSpPr>
            <a:spLocks noChangeArrowheads="1"/>
          </p:cNvSpPr>
          <p:nvPr/>
        </p:nvSpPr>
        <p:spPr bwMode="auto">
          <a:xfrm>
            <a:off x="152400" y="152400"/>
            <a:ext cx="1447800" cy="990600"/>
          </a:xfrm>
          <a:prstGeom prst="rect">
            <a:avLst/>
          </a:prstGeom>
          <a:solidFill>
            <a:schemeClr val="bg1"/>
          </a:solidFill>
          <a:ln w="9525">
            <a:noFill/>
            <a:miter lim="800000"/>
            <a:headEnd/>
            <a:tailEnd/>
          </a:ln>
        </p:spPr>
        <p:txBody>
          <a:bodyPr wrap="none" anchor="ctr"/>
          <a:lstStyle/>
          <a:p>
            <a:endParaRPr lang="ro-RO">
              <a:solidFill>
                <a:srgbClr val="000000"/>
              </a:solidFill>
            </a:endParaRPr>
          </a:p>
        </p:txBody>
      </p:sp>
      <p:sp>
        <p:nvSpPr>
          <p:cNvPr id="15363" name="Rectangle 22"/>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ro-RO">
              <a:solidFill>
                <a:srgbClr val="000000"/>
              </a:solidFill>
            </a:endParaRPr>
          </a:p>
        </p:txBody>
      </p:sp>
      <p:sp>
        <p:nvSpPr>
          <p:cNvPr id="9" name="Rectangle 8"/>
          <p:cNvSpPr/>
          <p:nvPr/>
        </p:nvSpPr>
        <p:spPr>
          <a:xfrm>
            <a:off x="533400" y="1676400"/>
            <a:ext cx="8229600" cy="1034129"/>
          </a:xfrm>
          <a:prstGeom prst="rect">
            <a:avLst/>
          </a:prstGeom>
        </p:spPr>
        <p:txBody>
          <a:bodyPr wrap="square">
            <a:spAutoFit/>
          </a:bodyPr>
          <a:lstStyle/>
          <a:p>
            <a:pPr algn="ctr"/>
            <a:endParaRPr lang="en-US" sz="3600" b="1" dirty="0" smtClean="0">
              <a:solidFill>
                <a:srgbClr val="002060"/>
              </a:solidFill>
              <a:effectLst>
                <a:outerShdw blurRad="38100" dist="38100" dir="2700000" algn="tl">
                  <a:srgbClr val="000000">
                    <a:alpha val="43137"/>
                  </a:srgbClr>
                </a:outerShdw>
              </a:effectLst>
              <a:latin typeface="Trebuchet MS" pitchFamily="34" charset="0"/>
            </a:endParaRPr>
          </a:p>
          <a:p>
            <a:pPr algn="ctr">
              <a:lnSpc>
                <a:spcPct val="90000"/>
              </a:lnSpc>
              <a:defRPr/>
            </a:pPr>
            <a:endParaRPr lang="en-US" sz="2800" b="1" dirty="0">
              <a:effectLst>
                <a:outerShdw blurRad="38100" dist="38100" dir="2700000" algn="tl">
                  <a:srgbClr val="C0C0C0"/>
                </a:outerShdw>
              </a:effectLst>
            </a:endParaRPr>
          </a:p>
        </p:txBody>
      </p:sp>
      <p:sp>
        <p:nvSpPr>
          <p:cNvPr id="2"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pic>
        <p:nvPicPr>
          <p:cNvPr id="7" name="Picture 6"/>
          <p:cNvPicPr>
            <a:picLocks noChangeAspect="1"/>
          </p:cNvPicPr>
          <p:nvPr/>
        </p:nvPicPr>
        <p:blipFill>
          <a:blip r:embed="rId3"/>
          <a:stretch>
            <a:fillRect/>
          </a:stretch>
        </p:blipFill>
        <p:spPr>
          <a:xfrm>
            <a:off x="419100" y="273571"/>
            <a:ext cx="2362200" cy="627394"/>
          </a:xfrm>
          <a:prstGeom prst="rect">
            <a:avLst/>
          </a:prstGeom>
        </p:spPr>
      </p:pic>
      <p:sp>
        <p:nvSpPr>
          <p:cNvPr id="11" name="Content Placeholder 3"/>
          <p:cNvSpPr txBox="1">
            <a:spLocks/>
          </p:cNvSpPr>
          <p:nvPr/>
        </p:nvSpPr>
        <p:spPr bwMode="auto">
          <a:xfrm>
            <a:off x="533400" y="1214606"/>
            <a:ext cx="2895600" cy="461661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just">
              <a:buFont typeface="Arial" charset="0"/>
              <a:buNone/>
            </a:pPr>
            <a:endParaRPr lang="en-US" sz="2400" dirty="0"/>
          </a:p>
          <a:p>
            <a:pPr marL="0" indent="0" algn="just">
              <a:buFont typeface="Arial" charset="0"/>
              <a:buNone/>
            </a:pPr>
            <a:r>
              <a:rPr lang="en-US" sz="2400" b="1" dirty="0" smtClean="0">
                <a:latin typeface="Trebuchet MS" panose="020B0603020202020204" pitchFamily="34" charset="0"/>
              </a:rPr>
              <a:t>Partner report</a:t>
            </a:r>
          </a:p>
          <a:p>
            <a:pPr marL="0" indent="0" algn="just">
              <a:buFont typeface="Arial" charset="0"/>
              <a:buNone/>
            </a:pPr>
            <a:endParaRPr lang="en-US" sz="2400" b="1" dirty="0" smtClean="0">
              <a:latin typeface="Trebuchet MS" panose="020B0603020202020204" pitchFamily="34" charset="0"/>
            </a:endParaRPr>
          </a:p>
          <a:p>
            <a:pPr marL="0" indent="0" algn="just">
              <a:buFont typeface="Arial" charset="0"/>
              <a:buNone/>
            </a:pPr>
            <a:r>
              <a:rPr lang="en-US" sz="2400" dirty="0" smtClean="0">
                <a:latin typeface="Trebuchet MS" panose="020B0603020202020204" pitchFamily="34" charset="0"/>
              </a:rPr>
              <a:t>-by </a:t>
            </a:r>
            <a:r>
              <a:rPr lang="en-US" sz="2400" dirty="0" smtClean="0">
                <a:solidFill>
                  <a:srgbClr val="00B050"/>
                </a:solidFill>
                <a:latin typeface="Trebuchet MS" panose="020B0603020202020204" pitchFamily="34" charset="0"/>
              </a:rPr>
              <a:t>each partner</a:t>
            </a:r>
          </a:p>
          <a:p>
            <a:pPr marL="0" indent="0" algn="just">
              <a:buFont typeface="Arial" charset="0"/>
              <a:buNone/>
            </a:pPr>
            <a:endParaRPr lang="en-US" sz="2400" dirty="0">
              <a:solidFill>
                <a:srgbClr val="00B050"/>
              </a:solidFill>
              <a:latin typeface="Trebuchet MS" panose="020B0603020202020204" pitchFamily="34" charset="0"/>
            </a:endParaRPr>
          </a:p>
          <a:p>
            <a:pPr marL="0" indent="0" algn="just">
              <a:buFont typeface="Arial" charset="0"/>
              <a:buNone/>
            </a:pPr>
            <a:endParaRPr lang="en-US" sz="2400" dirty="0" smtClean="0">
              <a:solidFill>
                <a:srgbClr val="00B050"/>
              </a:solidFill>
              <a:latin typeface="Trebuchet MS" panose="020B0603020202020204" pitchFamily="34" charset="0"/>
            </a:endParaRPr>
          </a:p>
          <a:p>
            <a:pPr marL="0" indent="0" algn="just">
              <a:buFont typeface="Arial" charset="0"/>
              <a:buNone/>
            </a:pPr>
            <a:endParaRPr lang="en-US" sz="2400" dirty="0" smtClean="0">
              <a:latin typeface="Trebuchet MS" panose="020B0603020202020204" pitchFamily="34" charset="0"/>
            </a:endParaRPr>
          </a:p>
          <a:p>
            <a:pPr marL="0" indent="0" algn="just">
              <a:buFont typeface="Arial" charset="0"/>
              <a:buNone/>
            </a:pPr>
            <a:r>
              <a:rPr lang="en-US" sz="2400" dirty="0" smtClean="0">
                <a:latin typeface="Trebuchet MS" panose="020B0603020202020204" pitchFamily="34" charset="0"/>
              </a:rPr>
              <a:t>Min. </a:t>
            </a:r>
            <a:r>
              <a:rPr lang="en-US" sz="2400" dirty="0" smtClean="0">
                <a:solidFill>
                  <a:srgbClr val="FF0000"/>
                </a:solidFill>
                <a:latin typeface="Trebuchet MS" panose="020B0603020202020204" pitchFamily="34" charset="0"/>
              </a:rPr>
              <a:t>5.000</a:t>
            </a:r>
            <a:r>
              <a:rPr lang="en-US" sz="2400" dirty="0" smtClean="0">
                <a:latin typeface="Trebuchet MS" panose="020B0603020202020204" pitchFamily="34" charset="0"/>
              </a:rPr>
              <a:t>* euro</a:t>
            </a:r>
          </a:p>
          <a:p>
            <a:pPr marL="0" indent="0" algn="just">
              <a:buFont typeface="Arial" charset="0"/>
              <a:buNone/>
            </a:pPr>
            <a:endParaRPr lang="en-US" sz="2400" dirty="0"/>
          </a:p>
          <a:p>
            <a:pPr marL="0" indent="0" algn="just">
              <a:buFont typeface="Arial" charset="0"/>
              <a:buNone/>
            </a:pPr>
            <a:endParaRPr lang="en-US" sz="2400" dirty="0"/>
          </a:p>
        </p:txBody>
      </p:sp>
      <p:sp>
        <p:nvSpPr>
          <p:cNvPr id="16" name="Content Placeholder 3"/>
          <p:cNvSpPr txBox="1">
            <a:spLocks/>
          </p:cNvSpPr>
          <p:nvPr/>
        </p:nvSpPr>
        <p:spPr bwMode="auto">
          <a:xfrm>
            <a:off x="5181600" y="1269303"/>
            <a:ext cx="3365808" cy="450721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just">
              <a:buFont typeface="Arial" charset="0"/>
              <a:buNone/>
            </a:pPr>
            <a:endParaRPr lang="en-US" sz="2400" dirty="0"/>
          </a:p>
          <a:p>
            <a:pPr marL="0" indent="0" algn="just">
              <a:buFont typeface="Arial" charset="0"/>
              <a:buNone/>
            </a:pPr>
            <a:r>
              <a:rPr lang="en-US" sz="2400" b="1" dirty="0" smtClean="0">
                <a:latin typeface="Trebuchet MS" panose="020B0603020202020204" pitchFamily="34" charset="0"/>
              </a:rPr>
              <a:t>Project report</a:t>
            </a:r>
          </a:p>
          <a:p>
            <a:pPr marL="0" indent="0" algn="just">
              <a:buFont typeface="Arial" charset="0"/>
              <a:buNone/>
            </a:pPr>
            <a:endParaRPr lang="en-US" sz="2400" b="1" dirty="0" smtClean="0">
              <a:latin typeface="Trebuchet MS" panose="020B0603020202020204" pitchFamily="34" charset="0"/>
            </a:endParaRPr>
          </a:p>
          <a:p>
            <a:pPr marL="0" indent="0" algn="just">
              <a:buFont typeface="Arial" charset="0"/>
              <a:buNone/>
            </a:pPr>
            <a:r>
              <a:rPr lang="en-US" sz="2400" dirty="0" smtClean="0">
                <a:latin typeface="Trebuchet MS" panose="020B0603020202020204" pitchFamily="34" charset="0"/>
              </a:rPr>
              <a:t>-by </a:t>
            </a:r>
            <a:r>
              <a:rPr lang="en-US" sz="2400" dirty="0" smtClean="0">
                <a:solidFill>
                  <a:srgbClr val="00B050"/>
                </a:solidFill>
                <a:latin typeface="Trebuchet MS" panose="020B0603020202020204" pitchFamily="34" charset="0"/>
              </a:rPr>
              <a:t>Lead Beneficiary </a:t>
            </a:r>
          </a:p>
          <a:p>
            <a:pPr marL="0" indent="0" algn="just">
              <a:buFont typeface="Arial" charset="0"/>
              <a:buNone/>
            </a:pPr>
            <a:r>
              <a:rPr lang="en-US" sz="2400" dirty="0" smtClean="0">
                <a:latin typeface="Trebuchet MS" panose="020B0603020202020204" pitchFamily="34" charset="0"/>
              </a:rPr>
              <a:t>(aggregated for all partners)</a:t>
            </a:r>
          </a:p>
          <a:p>
            <a:pPr marL="0" indent="0" algn="just">
              <a:buFont typeface="Arial" charset="0"/>
              <a:buNone/>
            </a:pPr>
            <a:endParaRPr lang="en-US" sz="2400" dirty="0" smtClean="0">
              <a:latin typeface="Trebuchet MS" panose="020B0603020202020204" pitchFamily="34" charset="0"/>
            </a:endParaRPr>
          </a:p>
          <a:p>
            <a:pPr marL="0" indent="0" algn="just">
              <a:buFont typeface="Arial" charset="0"/>
              <a:buNone/>
            </a:pPr>
            <a:r>
              <a:rPr lang="en-US" sz="2400" dirty="0" smtClean="0">
                <a:latin typeface="Trebuchet MS" panose="020B0603020202020204" pitchFamily="34" charset="0"/>
              </a:rPr>
              <a:t>Min.</a:t>
            </a:r>
            <a:r>
              <a:rPr lang="en-US" sz="2400" dirty="0" smtClean="0">
                <a:solidFill>
                  <a:srgbClr val="FF0000"/>
                </a:solidFill>
                <a:latin typeface="Trebuchet MS" panose="020B0603020202020204" pitchFamily="34" charset="0"/>
              </a:rPr>
              <a:t> 10.000 </a:t>
            </a:r>
            <a:r>
              <a:rPr lang="en-US" sz="2400" dirty="0" smtClean="0">
                <a:latin typeface="Trebuchet MS" panose="020B0603020202020204" pitchFamily="34" charset="0"/>
              </a:rPr>
              <a:t>euro</a:t>
            </a:r>
          </a:p>
          <a:p>
            <a:pPr marL="0" indent="0" algn="just">
              <a:buFont typeface="Arial" charset="0"/>
              <a:buNone/>
            </a:pPr>
            <a:endParaRPr lang="en-US" sz="2400" dirty="0"/>
          </a:p>
          <a:p>
            <a:pPr marL="0" indent="0" algn="just">
              <a:buFont typeface="Arial" charset="0"/>
              <a:buNone/>
            </a:pPr>
            <a:endParaRPr lang="en-US" sz="2400" dirty="0"/>
          </a:p>
        </p:txBody>
      </p:sp>
      <p:pic>
        <p:nvPicPr>
          <p:cNvPr id="3" name="Picture 2"/>
          <p:cNvPicPr>
            <a:picLocks noChangeAspect="1"/>
          </p:cNvPicPr>
          <p:nvPr/>
        </p:nvPicPr>
        <p:blipFill>
          <a:blip r:embed="rId4"/>
          <a:stretch>
            <a:fillRect/>
          </a:stretch>
        </p:blipFill>
        <p:spPr>
          <a:xfrm>
            <a:off x="334913" y="5814605"/>
            <a:ext cx="8474174" cy="847417"/>
          </a:xfrm>
          <a:prstGeom prst="rect">
            <a:avLst/>
          </a:prstGeom>
        </p:spPr>
      </p:pic>
    </p:spTree>
    <p:extLst>
      <p:ext uri="{BB962C8B-B14F-4D97-AF65-F5344CB8AC3E}">
        <p14:creationId xmlns:p14="http://schemas.microsoft.com/office/powerpoint/2010/main" val="1700005245"/>
      </p:ext>
    </p:extLst>
  </p:cSld>
  <p:clrMapOvr>
    <a:masterClrMapping/>
  </p:clrMapOvr>
  <p:transition advClick="0">
    <p:cover dir="d"/>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971800" y="392105"/>
            <a:ext cx="3879940" cy="533401"/>
          </a:xfrm>
        </p:spPr>
        <p:txBody>
          <a:bodyPr/>
          <a:lstStyle/>
          <a:p>
            <a:pPr lvl="0"/>
            <a:r>
              <a:rPr lang="ro-RO" sz="3600" b="1" dirty="0" smtClean="0">
                <a:solidFill>
                  <a:srgbClr val="002060"/>
                </a:solidFill>
                <a:effectLst>
                  <a:outerShdw blurRad="38100" dist="38100" dir="2700000" algn="tl">
                    <a:srgbClr val="000000">
                      <a:alpha val="43137"/>
                    </a:srgbClr>
                  </a:outerShdw>
                </a:effectLst>
                <a:latin typeface="Trebuchet MS" pitchFamily="34" charset="0"/>
                <a:ea typeface="+mn-ea"/>
                <a:cs typeface="Arial" charset="0"/>
              </a:rPr>
              <a:t/>
            </a:r>
            <a:br>
              <a:rPr lang="ro-RO" sz="3600" b="1" dirty="0" smtClean="0">
                <a:solidFill>
                  <a:srgbClr val="002060"/>
                </a:solidFill>
                <a:effectLst>
                  <a:outerShdw blurRad="38100" dist="38100" dir="2700000" algn="tl">
                    <a:srgbClr val="000000">
                      <a:alpha val="43137"/>
                    </a:srgbClr>
                  </a:outerShdw>
                </a:effectLst>
                <a:latin typeface="Trebuchet MS" pitchFamily="34" charset="0"/>
                <a:ea typeface="+mn-ea"/>
                <a:cs typeface="Arial" charset="0"/>
              </a:rPr>
            </a:br>
            <a:r>
              <a:rPr lang="ro-RO" sz="3600" b="1" dirty="0">
                <a:solidFill>
                  <a:srgbClr val="002060"/>
                </a:solidFill>
                <a:effectLst>
                  <a:outerShdw blurRad="38100" dist="38100" dir="2700000" algn="tl">
                    <a:srgbClr val="000000">
                      <a:alpha val="43137"/>
                    </a:srgbClr>
                  </a:outerShdw>
                </a:effectLst>
                <a:latin typeface="Trebuchet MS" pitchFamily="34" charset="0"/>
                <a:ea typeface="+mn-ea"/>
                <a:cs typeface="Arial" charset="0"/>
              </a:rPr>
              <a:t/>
            </a:r>
            <a:br>
              <a:rPr lang="ro-RO" sz="3600" b="1" dirty="0">
                <a:solidFill>
                  <a:srgbClr val="002060"/>
                </a:solidFill>
                <a:effectLst>
                  <a:outerShdw blurRad="38100" dist="38100" dir="2700000" algn="tl">
                    <a:srgbClr val="000000">
                      <a:alpha val="43137"/>
                    </a:srgbClr>
                  </a:outerShdw>
                </a:effectLst>
                <a:latin typeface="Trebuchet MS" pitchFamily="34" charset="0"/>
                <a:ea typeface="+mn-ea"/>
                <a:cs typeface="Arial" charset="0"/>
              </a:rPr>
            </a:br>
            <a:r>
              <a:rPr lang="en-US" sz="3600" b="1" dirty="0" smtClean="0">
                <a:solidFill>
                  <a:srgbClr val="00B050"/>
                </a:solidFill>
                <a:effectLst>
                  <a:outerShdw blurRad="38100" dist="38100" dir="2700000" algn="tl">
                    <a:srgbClr val="000000">
                      <a:alpha val="43137"/>
                    </a:srgbClr>
                  </a:outerShdw>
                </a:effectLst>
                <a:latin typeface="Trebuchet MS" pitchFamily="34" charset="0"/>
                <a:ea typeface="+mn-ea"/>
                <a:cs typeface="Arial" charset="0"/>
              </a:rPr>
              <a:t>Partner</a:t>
            </a:r>
            <a:r>
              <a:rPr lang="en-US" sz="3600" b="1" dirty="0" smtClean="0">
                <a:solidFill>
                  <a:srgbClr val="002060"/>
                </a:solidFill>
                <a:effectLst>
                  <a:outerShdw blurRad="38100" dist="38100" dir="2700000" algn="tl">
                    <a:srgbClr val="000000">
                      <a:alpha val="43137"/>
                    </a:srgbClr>
                  </a:outerShdw>
                </a:effectLst>
                <a:latin typeface="Trebuchet MS" pitchFamily="34" charset="0"/>
                <a:ea typeface="+mn-ea"/>
                <a:cs typeface="Arial" charset="0"/>
              </a:rPr>
              <a:t> </a:t>
            </a:r>
            <a:r>
              <a:rPr lang="en-US" sz="3600" b="1" dirty="0">
                <a:solidFill>
                  <a:srgbClr val="002060"/>
                </a:solidFill>
                <a:effectLst>
                  <a:outerShdw blurRad="38100" dist="38100" dir="2700000" algn="tl">
                    <a:srgbClr val="000000">
                      <a:alpha val="43137"/>
                    </a:srgbClr>
                  </a:outerShdw>
                </a:effectLst>
                <a:latin typeface="Trebuchet MS" pitchFamily="34" charset="0"/>
                <a:ea typeface="+mn-ea"/>
                <a:cs typeface="Arial" charset="0"/>
              </a:rPr>
              <a:t>reports</a:t>
            </a:r>
            <a:r>
              <a:rPr lang="ro-RO" sz="3600" b="1" dirty="0">
                <a:solidFill>
                  <a:srgbClr val="002060"/>
                </a:solidFill>
                <a:effectLst>
                  <a:outerShdw blurRad="38100" dist="38100" dir="2700000" algn="tl">
                    <a:srgbClr val="000000">
                      <a:alpha val="43137"/>
                    </a:srgbClr>
                  </a:outerShdw>
                </a:effectLst>
                <a:latin typeface="Trebuchet MS" pitchFamily="34" charset="0"/>
                <a:ea typeface="+mn-ea"/>
                <a:cs typeface="Arial" charset="0"/>
              </a:rPr>
              <a:t/>
            </a:r>
            <a:br>
              <a:rPr lang="ro-RO" sz="3600" b="1" dirty="0">
                <a:solidFill>
                  <a:srgbClr val="002060"/>
                </a:solidFill>
                <a:effectLst>
                  <a:outerShdw blurRad="38100" dist="38100" dir="2700000" algn="tl">
                    <a:srgbClr val="000000">
                      <a:alpha val="43137"/>
                    </a:srgbClr>
                  </a:outerShdw>
                </a:effectLst>
                <a:latin typeface="Trebuchet MS" pitchFamily="34" charset="0"/>
                <a:ea typeface="+mn-ea"/>
                <a:cs typeface="Arial" charset="0"/>
              </a:rPr>
            </a:br>
            <a:r>
              <a:rPr lang="ro-RO" dirty="0" smtClean="0"/>
              <a:t/>
            </a:r>
            <a:br>
              <a:rPr lang="ro-RO" dirty="0" smtClean="0"/>
            </a:br>
            <a:endParaRPr lang="en-US" dirty="0"/>
          </a:p>
        </p:txBody>
      </p:sp>
      <p:pic>
        <p:nvPicPr>
          <p:cNvPr id="4" name="Picture 3"/>
          <p:cNvPicPr>
            <a:picLocks noChangeAspect="1"/>
          </p:cNvPicPr>
          <p:nvPr/>
        </p:nvPicPr>
        <p:blipFill>
          <a:blip r:embed="rId3"/>
          <a:stretch>
            <a:fillRect/>
          </a:stretch>
        </p:blipFill>
        <p:spPr>
          <a:xfrm>
            <a:off x="457200" y="332900"/>
            <a:ext cx="2209800" cy="586917"/>
          </a:xfrm>
          <a:prstGeom prst="rect">
            <a:avLst/>
          </a:prstGeom>
        </p:spPr>
      </p:pic>
      <p:pic>
        <p:nvPicPr>
          <p:cNvPr id="9" name="Picture 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16154" y="1360258"/>
            <a:ext cx="7391400" cy="4157663"/>
          </a:xfrm>
          <a:prstGeom prst="rect">
            <a:avLst/>
          </a:prstGeom>
        </p:spPr>
      </p:pic>
      <p:pic>
        <p:nvPicPr>
          <p:cNvPr id="3" name="Picture 2"/>
          <p:cNvPicPr>
            <a:picLocks noChangeAspect="1"/>
          </p:cNvPicPr>
          <p:nvPr/>
        </p:nvPicPr>
        <p:blipFill>
          <a:blip r:embed="rId5"/>
          <a:stretch>
            <a:fillRect/>
          </a:stretch>
        </p:blipFill>
        <p:spPr>
          <a:xfrm>
            <a:off x="274767" y="5964051"/>
            <a:ext cx="8474174" cy="847417"/>
          </a:xfrm>
          <a:prstGeom prst="rect">
            <a:avLst/>
          </a:prstGeom>
        </p:spPr>
      </p:pic>
    </p:spTree>
    <p:extLst>
      <p:ext uri="{BB962C8B-B14F-4D97-AF65-F5344CB8AC3E}">
        <p14:creationId xmlns:p14="http://schemas.microsoft.com/office/powerpoint/2010/main" val="107819506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0" y="284163"/>
            <a:ext cx="3810000" cy="741047"/>
          </a:xfrm>
        </p:spPr>
        <p:txBody>
          <a:bodyPr/>
          <a:lstStyle/>
          <a:p>
            <a:r>
              <a:rPr lang="ro-RO" sz="4000" b="1" dirty="0">
                <a:solidFill>
                  <a:srgbClr val="00B050"/>
                </a:solidFill>
                <a:effectLst>
                  <a:outerShdw blurRad="38100" dist="38100" dir="2700000" algn="tl">
                    <a:srgbClr val="000000">
                      <a:alpha val="43137"/>
                    </a:srgbClr>
                  </a:outerShdw>
                </a:effectLst>
                <a:latin typeface="Trebuchet MS" pitchFamily="34" charset="0"/>
                <a:cs typeface="Arial" charset="0"/>
              </a:rPr>
              <a:t>Project</a:t>
            </a:r>
            <a:r>
              <a:rPr lang="ro-RO" sz="4000" dirty="0" smtClean="0">
                <a:latin typeface="Trebuchet MS" panose="020B0603020202020204" pitchFamily="34" charset="0"/>
              </a:rPr>
              <a:t> </a:t>
            </a:r>
            <a:r>
              <a:rPr lang="en-US" sz="4000" b="1" dirty="0">
                <a:solidFill>
                  <a:srgbClr val="002060"/>
                </a:solidFill>
                <a:effectLst>
                  <a:outerShdw blurRad="38100" dist="38100" dir="2700000" algn="tl">
                    <a:srgbClr val="000000">
                      <a:alpha val="43137"/>
                    </a:srgbClr>
                  </a:outerShdw>
                </a:effectLst>
                <a:latin typeface="Trebuchet MS" pitchFamily="34" charset="0"/>
                <a:cs typeface="Arial" charset="0"/>
              </a:rPr>
              <a:t>r</a:t>
            </a:r>
            <a:r>
              <a:rPr lang="ro-RO" sz="4000" b="1" dirty="0" err="1" smtClean="0">
                <a:solidFill>
                  <a:srgbClr val="002060"/>
                </a:solidFill>
                <a:effectLst>
                  <a:outerShdw blurRad="38100" dist="38100" dir="2700000" algn="tl">
                    <a:srgbClr val="000000">
                      <a:alpha val="43137"/>
                    </a:srgbClr>
                  </a:outerShdw>
                </a:effectLst>
                <a:latin typeface="Trebuchet MS" pitchFamily="34" charset="0"/>
                <a:cs typeface="Arial" charset="0"/>
              </a:rPr>
              <a:t>eport</a:t>
            </a:r>
            <a:r>
              <a:rPr lang="en-US" sz="4000" b="1" dirty="0" smtClean="0">
                <a:solidFill>
                  <a:srgbClr val="002060"/>
                </a:solidFill>
                <a:effectLst>
                  <a:outerShdw blurRad="38100" dist="38100" dir="2700000" algn="tl">
                    <a:srgbClr val="000000">
                      <a:alpha val="43137"/>
                    </a:srgbClr>
                  </a:outerShdw>
                </a:effectLst>
                <a:latin typeface="Trebuchet MS" pitchFamily="34" charset="0"/>
                <a:cs typeface="Arial" charset="0"/>
              </a:rPr>
              <a:t>s</a:t>
            </a:r>
            <a:endParaRPr lang="en-US" sz="4000" b="1" dirty="0">
              <a:solidFill>
                <a:srgbClr val="002060"/>
              </a:solidFill>
              <a:effectLst>
                <a:outerShdw blurRad="38100" dist="38100" dir="2700000" algn="tl">
                  <a:srgbClr val="000000">
                    <a:alpha val="43137"/>
                  </a:srgbClr>
                </a:outerShdw>
              </a:effectLst>
              <a:latin typeface="Trebuchet MS" pitchFamily="34" charset="0"/>
              <a:cs typeface="Arial" charset="0"/>
            </a:endParaRPr>
          </a:p>
        </p:txBody>
      </p:sp>
      <p:sp>
        <p:nvSpPr>
          <p:cNvPr id="3" name="Content Placeholder 2"/>
          <p:cNvSpPr>
            <a:spLocks noGrp="1"/>
          </p:cNvSpPr>
          <p:nvPr>
            <p:ph idx="1"/>
          </p:nvPr>
        </p:nvSpPr>
        <p:spPr>
          <a:xfrm>
            <a:off x="314325" y="1191884"/>
            <a:ext cx="8610600" cy="560716"/>
          </a:xfrm>
        </p:spPr>
        <p:txBody>
          <a:bodyPr/>
          <a:lstStyle/>
          <a:p>
            <a:pPr marL="0" indent="0" algn="just">
              <a:buNone/>
            </a:pPr>
            <a:r>
              <a:rPr lang="ro-RO" sz="1900" b="1" dirty="0" err="1" smtClean="0">
                <a:latin typeface="Trebuchet MS" panose="020B0603020202020204" pitchFamily="34" charset="0"/>
              </a:rPr>
              <a:t>eMS</a:t>
            </a:r>
            <a:r>
              <a:rPr lang="ro-RO" sz="1900" b="1" dirty="0" smtClean="0">
                <a:latin typeface="Trebuchet MS" panose="020B0603020202020204" pitchFamily="34" charset="0"/>
              </a:rPr>
              <a:t> tutorial </a:t>
            </a:r>
            <a:r>
              <a:rPr lang="en-US" sz="1900" dirty="0">
                <a:latin typeface="Trebuchet MS" panose="020B0603020202020204" pitchFamily="34" charset="0"/>
                <a:hlinkClick r:id="rId3"/>
              </a:rPr>
              <a:t>https://www.youtube.com/watch?v=l4y-lFHgOaI&amp;t=5s</a:t>
            </a:r>
            <a:endParaRPr lang="en-US" sz="1900" b="1" dirty="0">
              <a:latin typeface="Trebuchet MS" panose="020B0603020202020204" pitchFamily="34" charset="0"/>
            </a:endParaRPr>
          </a:p>
        </p:txBody>
      </p:sp>
      <p:pic>
        <p:nvPicPr>
          <p:cNvPr id="4" name="Picture 3"/>
          <p:cNvPicPr>
            <a:picLocks noChangeAspect="1"/>
          </p:cNvPicPr>
          <p:nvPr/>
        </p:nvPicPr>
        <p:blipFill>
          <a:blip r:embed="rId4"/>
          <a:stretch>
            <a:fillRect/>
          </a:stretch>
        </p:blipFill>
        <p:spPr>
          <a:xfrm>
            <a:off x="457200" y="339727"/>
            <a:ext cx="2362200" cy="629920"/>
          </a:xfrm>
          <a:prstGeom prst="rect">
            <a:avLst/>
          </a:prstGeom>
        </p:spPr>
      </p:pic>
      <p:pic>
        <p:nvPicPr>
          <p:cNvPr id="7" name="Picture 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923925" y="1782463"/>
            <a:ext cx="7391400" cy="4157663"/>
          </a:xfrm>
          <a:prstGeom prst="rect">
            <a:avLst/>
          </a:prstGeom>
        </p:spPr>
      </p:pic>
      <p:pic>
        <p:nvPicPr>
          <p:cNvPr id="8" name="Picture 7"/>
          <p:cNvPicPr>
            <a:picLocks noChangeAspect="1"/>
          </p:cNvPicPr>
          <p:nvPr/>
        </p:nvPicPr>
        <p:blipFill>
          <a:blip r:embed="rId6"/>
          <a:stretch>
            <a:fillRect/>
          </a:stretch>
        </p:blipFill>
        <p:spPr>
          <a:xfrm>
            <a:off x="314325" y="5940126"/>
            <a:ext cx="8474174" cy="847417"/>
          </a:xfrm>
          <a:prstGeom prst="rect">
            <a:avLst/>
          </a:prstGeom>
        </p:spPr>
      </p:pic>
    </p:spTree>
    <p:extLst>
      <p:ext uri="{BB962C8B-B14F-4D97-AF65-F5344CB8AC3E}">
        <p14:creationId xmlns:p14="http://schemas.microsoft.com/office/powerpoint/2010/main" val="241988099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34513" y="1473671"/>
            <a:ext cx="8274968" cy="4842190"/>
          </a:xfrm>
        </p:spPr>
        <p:txBody>
          <a:bodyPr/>
          <a:lstStyle/>
          <a:p>
            <a:pPr marL="0" indent="0" algn="just">
              <a:buNone/>
            </a:pPr>
            <a:endParaRPr lang="en-US" sz="1600" dirty="0" smtClean="0">
              <a:latin typeface="Trebuchet MS" panose="020B0603020202020204" pitchFamily="34" charset="0"/>
            </a:endParaRPr>
          </a:p>
          <a:p>
            <a:pPr marL="0" indent="0" algn="ctr">
              <a:buNone/>
            </a:pPr>
            <a:r>
              <a:rPr lang="en-US" sz="2400" b="1" i="1" dirty="0" smtClean="0">
                <a:solidFill>
                  <a:srgbClr val="00B050"/>
                </a:solidFill>
                <a:latin typeface="Trebuchet MS" panose="020B0603020202020204" pitchFamily="34" charset="0"/>
              </a:rPr>
              <a:t>key word is </a:t>
            </a:r>
            <a:r>
              <a:rPr lang="en-US" sz="2400" b="1" i="1" dirty="0" smtClean="0">
                <a:solidFill>
                  <a:srgbClr val="FF0000"/>
                </a:solidFill>
                <a:latin typeface="Trebuchet MS" panose="020B0603020202020204" pitchFamily="34" charset="0"/>
              </a:rPr>
              <a:t>net</a:t>
            </a:r>
            <a:r>
              <a:rPr lang="en-US" sz="2400" b="1" i="1" dirty="0" smtClean="0">
                <a:solidFill>
                  <a:srgbClr val="00B050"/>
                </a:solidFill>
                <a:latin typeface="Trebuchet MS" panose="020B0603020202020204" pitchFamily="34" charset="0"/>
              </a:rPr>
              <a:t> revenue</a:t>
            </a:r>
          </a:p>
          <a:p>
            <a:pPr marL="0" indent="0" algn="just">
              <a:buNone/>
            </a:pPr>
            <a:endParaRPr lang="en-US" sz="2400" dirty="0">
              <a:latin typeface="Trebuchet MS" panose="020B0603020202020204" pitchFamily="34" charset="0"/>
            </a:endParaRPr>
          </a:p>
          <a:p>
            <a:pPr marL="0" indent="0" algn="just">
              <a:buNone/>
            </a:pPr>
            <a:r>
              <a:rPr lang="ro-RO" sz="2400" b="1" i="1" dirty="0" smtClean="0">
                <a:latin typeface="Trebuchet MS" panose="020B0603020202020204" pitchFamily="34" charset="0"/>
              </a:rPr>
              <a:t>1</a:t>
            </a:r>
            <a:r>
              <a:rPr lang="ro-RO" sz="2400" b="1" i="1" dirty="0">
                <a:latin typeface="Trebuchet MS" panose="020B0603020202020204" pitchFamily="34" charset="0"/>
              </a:rPr>
              <a:t>. </a:t>
            </a:r>
            <a:r>
              <a:rPr lang="en-US" sz="2400" b="1" i="1" dirty="0">
                <a:latin typeface="Trebuchet MS" panose="020B0603020202020204" pitchFamily="34" charset="0"/>
              </a:rPr>
              <a:t>Projects for which it is objectively impossible to estimate the net revenue in advance </a:t>
            </a:r>
            <a:endParaRPr lang="en-US" sz="2400" dirty="0">
              <a:latin typeface="Trebuchet MS" panose="020B0603020202020204" pitchFamily="34" charset="0"/>
            </a:endParaRPr>
          </a:p>
          <a:p>
            <a:pPr marL="0" indent="0" algn="just">
              <a:buNone/>
            </a:pPr>
            <a:endParaRPr lang="en-US" sz="2400" dirty="0">
              <a:latin typeface="Trebuchet MS" panose="020B0603020202020204" pitchFamily="34" charset="0"/>
            </a:endParaRPr>
          </a:p>
          <a:p>
            <a:pPr marL="0" indent="0" algn="just">
              <a:buNone/>
            </a:pPr>
            <a:r>
              <a:rPr lang="ro-RO" sz="2400" b="1" i="1" dirty="0" smtClean="0">
                <a:latin typeface="Trebuchet MS" panose="020B0603020202020204" pitchFamily="34" charset="0"/>
              </a:rPr>
              <a:t>2.</a:t>
            </a:r>
            <a:r>
              <a:rPr lang="en-US" sz="2400" b="1" i="1" dirty="0">
                <a:latin typeface="Trebuchet MS" panose="020B0603020202020204" pitchFamily="34" charset="0"/>
              </a:rPr>
              <a:t>Projects for which the deducted discounted net revenue was initially underestimated </a:t>
            </a:r>
          </a:p>
          <a:p>
            <a:pPr algn="just"/>
            <a:endParaRPr lang="en-US" sz="2400" dirty="0" smtClean="0">
              <a:latin typeface="Trebuchet MS" panose="020B0603020202020204" pitchFamily="34" charset="0"/>
            </a:endParaRPr>
          </a:p>
          <a:p>
            <a:endParaRPr lang="en-US" sz="2400" dirty="0">
              <a:latin typeface="Trebuchet MS" panose="020B0603020202020204" pitchFamily="34" charset="0"/>
            </a:endParaRPr>
          </a:p>
        </p:txBody>
      </p:sp>
      <p:sp>
        <p:nvSpPr>
          <p:cNvPr id="5" name="Title 4"/>
          <p:cNvSpPr>
            <a:spLocks noGrp="1"/>
          </p:cNvSpPr>
          <p:nvPr>
            <p:ph type="title"/>
          </p:nvPr>
        </p:nvSpPr>
        <p:spPr>
          <a:xfrm>
            <a:off x="2063938" y="1097099"/>
            <a:ext cx="5016117" cy="523220"/>
          </a:xfrm>
          <a:prstGeom prst="rect">
            <a:avLst/>
          </a:prstGeom>
        </p:spPr>
        <p:txBody>
          <a:bodyPr wrap="none">
            <a:spAutoFit/>
          </a:bodyPr>
          <a:lstStyle/>
          <a:p>
            <a:r>
              <a:rPr lang="en-US" sz="2800" b="1" dirty="0">
                <a:solidFill>
                  <a:srgbClr val="002060"/>
                </a:solidFill>
                <a:latin typeface="Trebuchet MS" panose="020B0603020202020204" pitchFamily="34" charset="0"/>
              </a:rPr>
              <a:t>Revenue generating projects</a:t>
            </a:r>
          </a:p>
        </p:txBody>
      </p:sp>
      <p:pic>
        <p:nvPicPr>
          <p:cNvPr id="4" name="Picture 3"/>
          <p:cNvPicPr>
            <a:picLocks noChangeAspect="1"/>
          </p:cNvPicPr>
          <p:nvPr/>
        </p:nvPicPr>
        <p:blipFill>
          <a:blip r:embed="rId3"/>
          <a:stretch>
            <a:fillRect/>
          </a:stretch>
        </p:blipFill>
        <p:spPr>
          <a:xfrm>
            <a:off x="457200" y="309089"/>
            <a:ext cx="2365453" cy="634039"/>
          </a:xfrm>
          <a:prstGeom prst="rect">
            <a:avLst/>
          </a:prstGeom>
        </p:spPr>
      </p:pic>
      <p:pic>
        <p:nvPicPr>
          <p:cNvPr id="7" name="Picture 6"/>
          <p:cNvPicPr>
            <a:picLocks noChangeAspect="1"/>
          </p:cNvPicPr>
          <p:nvPr/>
        </p:nvPicPr>
        <p:blipFill>
          <a:blip r:embed="rId4"/>
          <a:stretch>
            <a:fillRect/>
          </a:stretch>
        </p:blipFill>
        <p:spPr>
          <a:xfrm>
            <a:off x="334910" y="5845016"/>
            <a:ext cx="8474174" cy="847417"/>
          </a:xfrm>
          <a:prstGeom prst="rect">
            <a:avLst/>
          </a:prstGeom>
        </p:spPr>
      </p:pic>
    </p:spTree>
    <p:extLst>
      <p:ext uri="{BB962C8B-B14F-4D97-AF65-F5344CB8AC3E}">
        <p14:creationId xmlns:p14="http://schemas.microsoft.com/office/powerpoint/2010/main" val="303769636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0" y="2738897"/>
            <a:ext cx="4133850" cy="470861"/>
          </a:xfrm>
        </p:spPr>
        <p:txBody>
          <a:bodyPr/>
          <a:lstStyle/>
          <a:p>
            <a:r>
              <a:rPr lang="en-US" sz="2800" b="1" dirty="0" smtClean="0">
                <a:solidFill>
                  <a:srgbClr val="002060"/>
                </a:solidFill>
                <a:latin typeface="Trebuchet MS" pitchFamily="34" charset="0"/>
                <a:cs typeface="Arial" charset="0"/>
              </a:rPr>
              <a:t>Revenue generating projects are closely monitored</a:t>
            </a:r>
            <a:endParaRPr lang="en-US" sz="2800" dirty="0"/>
          </a:p>
        </p:txBody>
      </p:sp>
      <p:pic>
        <p:nvPicPr>
          <p:cNvPr id="5" name="Picture 4"/>
          <p:cNvPicPr>
            <a:picLocks noChangeAspect="1"/>
          </p:cNvPicPr>
          <p:nvPr/>
        </p:nvPicPr>
        <p:blipFill>
          <a:blip r:embed="rId3"/>
          <a:stretch>
            <a:fillRect/>
          </a:stretch>
        </p:blipFill>
        <p:spPr>
          <a:xfrm>
            <a:off x="457200" y="312738"/>
            <a:ext cx="2365453" cy="634039"/>
          </a:xfrm>
          <a:prstGeom prst="rect">
            <a:avLst/>
          </a:prstGeom>
        </p:spPr>
      </p:pic>
      <p:pic>
        <p:nvPicPr>
          <p:cNvPr id="7" name="Picture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115921" y="1752600"/>
            <a:ext cx="4579855" cy="3165348"/>
          </a:xfrm>
          <a:prstGeom prst="rect">
            <a:avLst/>
          </a:prstGeom>
        </p:spPr>
      </p:pic>
      <p:pic>
        <p:nvPicPr>
          <p:cNvPr id="3" name="Picture 2"/>
          <p:cNvPicPr>
            <a:picLocks noChangeAspect="1"/>
          </p:cNvPicPr>
          <p:nvPr/>
        </p:nvPicPr>
        <p:blipFill>
          <a:blip r:embed="rId5"/>
          <a:stretch>
            <a:fillRect/>
          </a:stretch>
        </p:blipFill>
        <p:spPr>
          <a:xfrm>
            <a:off x="304800" y="5862651"/>
            <a:ext cx="8474174" cy="847417"/>
          </a:xfrm>
          <a:prstGeom prst="rect">
            <a:avLst/>
          </a:prstGeom>
        </p:spPr>
      </p:pic>
    </p:spTree>
    <p:extLst>
      <p:ext uri="{BB962C8B-B14F-4D97-AF65-F5344CB8AC3E}">
        <p14:creationId xmlns:p14="http://schemas.microsoft.com/office/powerpoint/2010/main" val="2946626686"/>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9878</TotalTime>
  <Words>4017</Words>
  <Application>Microsoft Office PowerPoint</Application>
  <PresentationFormat>On-screen Show (4:3)</PresentationFormat>
  <Paragraphs>308</Paragraphs>
  <Slides>20</Slides>
  <Notes>18</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20</vt:i4>
      </vt:variant>
    </vt:vector>
  </HeadingPairs>
  <TitlesOfParts>
    <vt:vector size="27" baseType="lpstr">
      <vt:lpstr>Arial</vt:lpstr>
      <vt:lpstr>Calibri</vt:lpstr>
      <vt:lpstr>Times New Roman</vt:lpstr>
      <vt:lpstr>Trebuchet MS</vt:lpstr>
      <vt:lpstr>Verdana</vt:lpstr>
      <vt:lpstr>Wingdings</vt:lpstr>
      <vt:lpstr>Office Theme</vt:lpstr>
      <vt:lpstr>PowerPoint Presentation</vt:lpstr>
      <vt:lpstr>PowerPoint Presentation</vt:lpstr>
      <vt:lpstr>PowerPoint Presentation</vt:lpstr>
      <vt:lpstr>PowerPoint Presentation</vt:lpstr>
      <vt:lpstr>PowerPoint Presentation</vt:lpstr>
      <vt:lpstr>  Partner reports  </vt:lpstr>
      <vt:lpstr>Project reports</vt:lpstr>
      <vt:lpstr>Revenue generating projects</vt:lpstr>
      <vt:lpstr>Revenue generating projects are closely monitored</vt:lpstr>
      <vt:lpstr>PROJECT PROCUREMENTS</vt:lpstr>
      <vt:lpstr>PowerPoint Presentation</vt:lpstr>
      <vt:lpstr>PUBLIC PROCUREMENTS</vt:lpstr>
      <vt:lpstr>SPENDING FORECAST</vt:lpstr>
      <vt:lpstr>   Indicators   </vt:lpstr>
      <vt:lpstr>   </vt:lpstr>
      <vt:lpstr>   </vt:lpstr>
      <vt:lpstr>   </vt:lpstr>
      <vt:lpstr>   </vt:lpstr>
      <vt:lpstr>  Recommendations  </vt:lpstr>
      <vt:lpstr>Reading is cool</vt:lpstr>
    </vt:vector>
  </TitlesOfParts>
  <Company>MRQ</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GL2</dc:title>
  <dc:creator>vmp</dc:creator>
  <cp:lastModifiedBy>bogdan.musat</cp:lastModifiedBy>
  <cp:revision>928</cp:revision>
  <cp:lastPrinted>2019-11-14T08:52:19Z</cp:lastPrinted>
  <dcterms:created xsi:type="dcterms:W3CDTF">2007-11-21T13:10:07Z</dcterms:created>
  <dcterms:modified xsi:type="dcterms:W3CDTF">2019-11-14T08:52:21Z</dcterms:modified>
</cp:coreProperties>
</file>