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42" r:id="rId2"/>
    <p:sldId id="443" r:id="rId3"/>
    <p:sldId id="449" r:id="rId4"/>
    <p:sldId id="390" r:id="rId5"/>
    <p:sldId id="450" r:id="rId6"/>
    <p:sldId id="451" r:id="rId7"/>
    <p:sldId id="452" r:id="rId8"/>
    <p:sldId id="453" r:id="rId9"/>
    <p:sldId id="454" r:id="rId10"/>
    <p:sldId id="321" r:id="rId11"/>
  </p:sldIdLst>
  <p:sldSz cx="9144000" cy="6858000" type="screen4x3"/>
  <p:notesSz cx="6973888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62" userDrawn="1">
          <p15:clr>
            <a:srgbClr val="A4A3A4"/>
          </p15:clr>
        </p15:guide>
        <p15:guide id="2" pos="2177" userDrawn="1">
          <p15:clr>
            <a:srgbClr val="A4A3A4"/>
          </p15:clr>
        </p15:guide>
        <p15:guide id="3" orient="horz" pos="3129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ina.cretu" initials="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>
        <p:scale>
          <a:sx n="81" d="100"/>
          <a:sy n="81" d="100"/>
        </p:scale>
        <p:origin x="-1531" y="-23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2941"/>
        <p:guide orient="horz" pos="2910"/>
        <p:guide pos="2234"/>
        <p:guide pos="219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0347" y="2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22.02.2016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455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0347" y="8773455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0347" y="2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22.02.2016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2150"/>
            <a:ext cx="4624388" cy="3467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6737" y="4388215"/>
            <a:ext cx="5580416" cy="4154672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3455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0347" y="8773455"/>
            <a:ext cx="3021910" cy="461135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80572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13889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677133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61008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83317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4750" y="692150"/>
            <a:ext cx="4624388" cy="3467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99586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9.png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7511" y="1312484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GREȘELI FRECVENTE ÎNTÂLNITE LA </a:t>
            </a: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APLICAȚIILE DEPUSE ÎN CADRUL PRIMULUI APEL</a:t>
            </a:r>
            <a:endParaRPr lang="en-US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994" y="178406"/>
            <a:ext cx="1110012" cy="964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1070">
        <p15:prstTrans prst="peelOff"/>
      </p:transition>
    </mc:Choice>
    <mc:Fallback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374093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30379" y="1871246"/>
            <a:ext cx="79248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		Vă dorim succes și 		nicio greșeală!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pic>
        <p:nvPicPr>
          <p:cNvPr id="6146" name="Picture 2" descr="http://cdn.innovativelanguage.com/wordlists/media/thumb/8178_fit5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05" y="2988365"/>
            <a:ext cx="2262188" cy="2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52400" y="734055"/>
            <a:ext cx="8991600" cy="71779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  <a:latin typeface="Trebuchet MS" pitchFamily="34" charset="0"/>
              </a:rPr>
              <a:t>ADMISIBILITATE</a:t>
            </a:r>
            <a:endParaRPr lang="en-US" sz="3600" b="1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100" y="1451845"/>
            <a:ext cx="3657929" cy="5140440"/>
          </a:xfrm>
          <a:prstGeom prst="rect">
            <a:avLst/>
          </a:prstGeom>
        </p:spPr>
      </p:pic>
      <p:sp>
        <p:nvSpPr>
          <p:cNvPr id="24" name="Title 2"/>
          <p:cNvSpPr>
            <a:spLocks noGrp="1"/>
          </p:cNvSpPr>
          <p:nvPr>
            <p:ph type="title" idx="4294967295"/>
          </p:nvPr>
        </p:nvSpPr>
        <p:spPr>
          <a:xfrm>
            <a:off x="4572001" y="1547652"/>
            <a:ext cx="3733800" cy="4700747"/>
          </a:xfrm>
        </p:spPr>
        <p:txBody>
          <a:bodyPr/>
          <a:lstStyle/>
          <a:p>
            <a:pPr algn="just"/>
            <a:r>
              <a:rPr lang="ro-RO" sz="1800" b="1" dirty="0" smtClean="0">
                <a:latin typeface="Trebuchet MS" pitchFamily="34" charset="0"/>
              </a:rPr>
              <a:t>1. Informațiile de pe prima pagină a aplicației lipită pe pachet diferă de informațiile de pe prima pagină din interiorul pachetului.</a:t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2. Lipsa unei copii pe format hârtie a aplicației depuse.</a:t>
            </a:r>
            <a:br>
              <a:rPr lang="ro-RO" sz="1800" b="1" dirty="0" smtClean="0">
                <a:latin typeface="Trebuchet MS" pitchFamily="34" charset="0"/>
              </a:rPr>
            </a:br>
            <a:r>
              <a:rPr lang="ro-RO" sz="1800" b="1" dirty="0">
                <a:latin typeface="Trebuchet MS" pitchFamily="34" charset="0"/>
              </a:rPr>
              <a:t/>
            </a:r>
            <a:br>
              <a:rPr lang="ro-RO" sz="1800" b="1" dirty="0">
                <a:latin typeface="Trebuchet MS" pitchFamily="34" charset="0"/>
              </a:rPr>
            </a:br>
            <a:r>
              <a:rPr lang="ro-RO" sz="1800" b="1" dirty="0" smtClean="0">
                <a:latin typeface="Trebuchet MS" pitchFamily="34" charset="0"/>
              </a:rPr>
              <a:t>3. CD-ul atașat nu conține niciun document scanat/ nu conține toate documentele atașate la aplicație.</a:t>
            </a:r>
            <a:endParaRPr lang="en-US" sz="1800" b="1" dirty="0" smtClean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1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ADMISIBILITATE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3074" name="Picture 2" descr="http://www.yanskladman.com/images/cd.gif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380044"/>
            <a:ext cx="1326589" cy="122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1762622" y="3385182"/>
            <a:ext cx="701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4. Anexele nu sunt numerotate în versiunea electronică.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5. Diferență între informațiile din secținea </a:t>
            </a:r>
            <a:r>
              <a:rPr lang="ro-RO" sz="1800" b="1" i="1" dirty="0" smtClean="0"/>
              <a:t>1.3 Informații despre aplicant </a:t>
            </a:r>
            <a:r>
              <a:rPr lang="ro-RO" sz="1800" b="1" dirty="0" smtClean="0"/>
              <a:t>și anexa </a:t>
            </a:r>
            <a:r>
              <a:rPr lang="ro-RO" sz="1800" b="1" i="1" dirty="0" smtClean="0"/>
              <a:t>A.6 Declarația de parteneriat </a:t>
            </a:r>
            <a:r>
              <a:rPr lang="ro-RO" sz="1800" b="1" dirty="0" smtClean="0"/>
              <a:t>în ce privește structura parteneriatului.</a:t>
            </a:r>
          </a:p>
          <a:p>
            <a:endParaRPr lang="ro-RO" sz="1800" b="1" i="1" dirty="0"/>
          </a:p>
          <a:p>
            <a:r>
              <a:rPr lang="ro-RO" sz="1800" b="1" dirty="0" smtClean="0"/>
              <a:t>6. Anexele emise de părți terțe, nu sunt depuse și cu o traducere în limba engleză sau documentele legale sunt depuse numai în limba engleză, fără să fie depuse și în copie.</a:t>
            </a:r>
          </a:p>
          <a:p>
            <a:endParaRPr lang="ro-RO" sz="1800" b="1" dirty="0"/>
          </a:p>
          <a:p>
            <a:r>
              <a:rPr lang="ro-RO" sz="1800" b="1" dirty="0" smtClean="0"/>
              <a:t>7. OPIS-ul nu a fost completat sau a fost completat incomplet.</a:t>
            </a:r>
          </a:p>
          <a:p>
            <a:endParaRPr lang="ro-RO" sz="1800" b="1" dirty="0"/>
          </a:p>
          <a:p>
            <a:r>
              <a:rPr lang="ro-RO" sz="1800" b="1" dirty="0" smtClean="0"/>
              <a:t>8. Pentru proiectele declarate ca generatoare de venituri nu a fost atașată și analiza cost beneficiu și vice-versa.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084" name="Picture 12" descr="http://contenthub-static.s3.amazonaws.com/blog/wp-content/uploads/2013/12/English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74519">
            <a:off x="316967" y="3817103"/>
            <a:ext cx="1645120" cy="109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72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ADMISIBILITATE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1600200" y="3616570"/>
            <a:ext cx="71728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800" b="1" dirty="0" smtClean="0"/>
              <a:t>9</a:t>
            </a:r>
            <a:r>
              <a:rPr lang="ro-RO" sz="1800" b="1" dirty="0" smtClean="0"/>
              <a:t>. </a:t>
            </a:r>
            <a:r>
              <a:rPr lang="en-US" sz="1800" b="1" dirty="0" err="1" smtClean="0"/>
              <a:t>Documente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tehnice</a:t>
            </a:r>
            <a:r>
              <a:rPr lang="en-US" sz="1800" b="1" dirty="0" smtClean="0"/>
              <a:t> </a:t>
            </a:r>
            <a:r>
              <a:rPr lang="ro-RO" sz="1800" b="1" dirty="0" smtClean="0"/>
              <a:t>lipsă sau parțial incomplete, în cazul proiectelor de investiție.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10. Aplicantul care efectuează investiția nu este proprietarul terenului și nu prezintă un acord explicit că îi este permisă efectuarea investiției </a:t>
            </a:r>
            <a:r>
              <a:rPr lang="ro-RO" sz="1800" b="1" i="1" dirty="0" smtClean="0"/>
              <a:t>(Anexa 8 – Documente privind proprietatea).</a:t>
            </a:r>
          </a:p>
          <a:p>
            <a:endParaRPr lang="ro-RO" sz="1800" b="1" i="1" dirty="0"/>
          </a:p>
          <a:p>
            <a:r>
              <a:rPr lang="ro-RO" sz="1800" b="1" dirty="0" smtClean="0"/>
              <a:t>11. Lipsa </a:t>
            </a:r>
            <a:r>
              <a:rPr lang="en-US" sz="1800" b="1" dirty="0" smtClean="0"/>
              <a:t>  </a:t>
            </a:r>
            <a:r>
              <a:rPr lang="en-US" sz="1800" b="1" dirty="0" err="1" smtClean="0"/>
              <a:t>studiului</a:t>
            </a:r>
            <a:r>
              <a:rPr lang="en-US" sz="1800" b="1" dirty="0" smtClean="0"/>
              <a:t> de </a:t>
            </a:r>
            <a:r>
              <a:rPr lang="en-US" sz="1800" b="1" dirty="0" err="1" smtClean="0"/>
              <a:t>fezabilitate</a:t>
            </a:r>
            <a:r>
              <a:rPr lang="en-US" sz="1800" b="1" dirty="0" smtClean="0"/>
              <a:t> /</a:t>
            </a:r>
            <a:r>
              <a:rPr lang="en-US" sz="1800" b="1" dirty="0" err="1" smtClean="0"/>
              <a:t>documente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tehnice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echivalente</a:t>
            </a:r>
            <a:r>
              <a:rPr lang="en-US" sz="1800" b="1" dirty="0" smtClean="0"/>
              <a:t> </a:t>
            </a:r>
            <a:r>
              <a:rPr lang="en-US" sz="1800" b="1" dirty="0"/>
              <a:t>-</a:t>
            </a:r>
            <a:r>
              <a:rPr lang="ro-RO" sz="1800" b="1" dirty="0" smtClean="0"/>
              <a:t> Anexa 9 (atașarea doar a Listelor de cantități).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1026" name="Picture 2" descr="http://www.endsystems.co.uk/wp-content/uploads/technical-documentation-700x5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39970"/>
            <a:ext cx="1219200" cy="87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3.imimg.com/data3/IP/XY/MY-4681645/bill-of-quantities-250x250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71" y="4998847"/>
            <a:ext cx="1773757" cy="11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ELIGIBILITATE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581400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1. Organisme sau filiale ale acestora care nu au personalitate juridică au aplicat în cadrul primului apel.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2. În aplicație nu a fost demonstrată contribuția la indicatorii de rezultat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Contribuția nu a fost cuantificată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Contribuția a fost cuantificată în altă secțiune decât secțiunea 2.2 Obiectivele proiectului și rezultate așteptate și secțiunea 2.4 Output-urile proiectului</a:t>
            </a:r>
          </a:p>
          <a:p>
            <a:pPr marL="342900" indent="-342900">
              <a:buAutoNum type="alphaLcPeriod"/>
            </a:pPr>
            <a:r>
              <a:rPr lang="ro-RO" sz="1800" b="1" i="1" dirty="0" smtClean="0"/>
              <a:t>c. Contribuția făcea referire la alte obiective specifice și nu la acelea la care proiectul se adresa.</a:t>
            </a:r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3. Informațiile din secțiunile 2.2. și 2.4 au fost inversate sau suprapuse.</a:t>
            </a:r>
          </a:p>
          <a:p>
            <a:pPr marL="342900" indent="-342900">
              <a:buAutoNum type="alphaLcPeriod"/>
            </a:pPr>
            <a:endParaRPr lang="ro-RO" sz="1800" b="1" i="1" dirty="0" smtClean="0"/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2050" name="Picture 2" descr="http://www.problem-solving-for-business.com/image-files/key-performance-indicato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2" y="5181600"/>
            <a:ext cx="1930400" cy="139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22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8004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ELIGIBILITATE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581400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4. Informații contradictorii referitoare la Axa prioritară asupra căreia ar fi trebuit să se adreseze aplicația.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5. Lipsa informațiilor referitoare la descrierea activităților organizate în afara ariei eligibile sau sunt prezentate în cadrul altor secțiuni. </a:t>
            </a:r>
            <a:endParaRPr lang="ro-RO" sz="1800" b="1" i="1" dirty="0" smtClean="0"/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6. Suprapunerea sarcinilor alocate echipei de management și termenii de referință pentru serviciile ce se externalizează.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                                     7. Metoda de selecție și mărimea grupurilor țintă nu sunt decsrise clar.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8. Activitățile propuse nu sunt în concordanță cu obiectivul specific al Programului, căruia se adresează.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076" name="Picture 4" descr="http://blog.churchinsight.com/Images/content/769/4444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3800"/>
            <a:ext cx="1872586" cy="130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3757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VERIFICARE TEHNICĂ ȘI FINANCIARĂ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4098" name="Picture 2" descr="http://smilz.net/wp-content/uploads/2013/08/Offer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4177"/>
            <a:ext cx="3698804" cy="247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o-RO" sz="1800" b="1" dirty="0" smtClean="0"/>
              <a:t>1. Lipsa justificării achizționării a diverselor echipamente sau pentru externalizarea unor servicii.</a:t>
            </a:r>
          </a:p>
          <a:p>
            <a:endParaRPr lang="ro-RO" sz="1800" b="1" dirty="0" smtClean="0"/>
          </a:p>
          <a:p>
            <a:r>
              <a:rPr lang="ro-RO" sz="1800" b="1" dirty="0" smtClean="0"/>
              <a:t>		2. Lipsa justificării achiziționării unor echipamente/servicii cu 		alți parametrii decât cei prevăzuți în Anexa C – Lista de plafoane. </a:t>
            </a:r>
            <a:endParaRPr lang="ro-RO" sz="1800" b="1" i="1" dirty="0" smtClean="0"/>
          </a:p>
          <a:p>
            <a:pPr marL="342900" indent="-342900">
              <a:buAutoNum type="alphaLcPeriod"/>
            </a:pPr>
            <a:endParaRPr lang="ro-RO" sz="1800" b="1" i="1" dirty="0"/>
          </a:p>
          <a:p>
            <a:r>
              <a:rPr lang="ro-RO" sz="1800" b="1" i="1" dirty="0" smtClean="0"/>
              <a:t>			3. Nerespectarea plafoanelor prevăzute în Anexa C: 			utilizarea plafoanelor pentru partenerii din Bulgaria de către cei din România și invers.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4. Neprezentarea a 3 oferte sau o evaluare independentă pentru achiziționarea unor echipamente sau servicii care nu sunt cuprinse in Anexa C – Lista de plafoane.</a:t>
            </a:r>
          </a:p>
          <a:p>
            <a:endParaRPr lang="ro-RO" sz="1800" b="1" i="1" dirty="0"/>
          </a:p>
          <a:p>
            <a:r>
              <a:rPr lang="ro-RO" sz="1800" b="1" i="1" dirty="0" smtClean="0"/>
              <a:t>5. Depunerea unor oferte cu caracteristici tehnice diferite..</a:t>
            </a:r>
          </a:p>
          <a:p>
            <a:endParaRPr lang="ro-RO" sz="1800" b="1" dirty="0"/>
          </a:p>
          <a:p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91029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VERIFICARE TEHNICĂ ȘI FINANCIARĂ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o-RO" sz="1800" b="1" dirty="0" smtClean="0"/>
              <a:t>6. Încadrarea incorectă în buget a unor cheltuieli/ nerespecatrea </a:t>
            </a:r>
          </a:p>
          <a:p>
            <a:pPr algn="l"/>
            <a:r>
              <a:rPr lang="ro-RO" sz="1800" b="1" dirty="0" smtClean="0"/>
              <a:t>prevederilor din Lista de cheltuieli eligibile referitor la încadrarea în diverse categorii bugetare.</a:t>
            </a:r>
          </a:p>
          <a:p>
            <a:pPr algn="l"/>
            <a:endParaRPr lang="ro-RO" sz="1800" b="1" dirty="0" smtClean="0"/>
          </a:p>
          <a:p>
            <a:pPr algn="l"/>
            <a:r>
              <a:rPr lang="ro-RO" sz="1800" b="1" dirty="0" smtClean="0"/>
              <a:t>7. Neincluderea cheltuielilor referitoare la </a:t>
            </a:r>
          </a:p>
          <a:p>
            <a:pPr algn="l"/>
            <a:r>
              <a:rPr lang="ro-RO" sz="1800" b="1" dirty="0" smtClean="0"/>
              <a:t>project management în categoria bugetară aferentă </a:t>
            </a:r>
          </a:p>
          <a:p>
            <a:pPr algn="l"/>
            <a:r>
              <a:rPr lang="en-US" sz="1800" b="1" i="1" dirty="0" smtClean="0"/>
              <a:t>“</a:t>
            </a:r>
            <a:r>
              <a:rPr lang="en-US" sz="1800" b="1" i="1" dirty="0"/>
              <a:t>Out of which external expertise and services related </a:t>
            </a:r>
            <a:endParaRPr lang="ro-RO" sz="1800" b="1" i="1" dirty="0" smtClean="0"/>
          </a:p>
          <a:p>
            <a:pPr algn="l"/>
            <a:r>
              <a:rPr lang="en-US" sz="1800" b="1" i="1" dirty="0" smtClean="0"/>
              <a:t>to </a:t>
            </a:r>
            <a:r>
              <a:rPr lang="en-US" sz="1800" b="1" i="1" dirty="0"/>
              <a:t>the project management”</a:t>
            </a:r>
            <a:r>
              <a:rPr lang="ro-RO" sz="1800" b="1" i="1" dirty="0" smtClean="0"/>
              <a:t> </a:t>
            </a:r>
            <a:r>
              <a:rPr lang="ro-RO" sz="1800" b="1" dirty="0" smtClean="0"/>
              <a:t>. </a:t>
            </a:r>
            <a:endParaRPr lang="ro-RO" sz="1800" b="1" i="1" dirty="0" smtClean="0"/>
          </a:p>
          <a:p>
            <a:pPr marL="342900" indent="-342900" algn="l">
              <a:buAutoNum type="alphaLcPeriod"/>
            </a:pPr>
            <a:endParaRPr lang="ro-RO" sz="1800" b="1" i="1" dirty="0"/>
          </a:p>
          <a:p>
            <a:pPr algn="l"/>
            <a:r>
              <a:rPr lang="ro-RO" sz="1800" b="1" dirty="0" smtClean="0"/>
              <a:t>8. Necesitatea 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realiz</a:t>
            </a:r>
            <a:r>
              <a:rPr lang="ro-RO" sz="1800" b="1" dirty="0" smtClean="0"/>
              <a:t>ă</a:t>
            </a:r>
            <a:r>
              <a:rPr lang="en-US" sz="1800" b="1" dirty="0" err="1" smtClean="0"/>
              <a:t>rii</a:t>
            </a:r>
            <a:r>
              <a:rPr lang="en-US" sz="1800" b="1" dirty="0" smtClean="0"/>
              <a:t>  </a:t>
            </a:r>
            <a:r>
              <a:rPr lang="ro-RO" sz="1800" b="1" dirty="0" smtClean="0"/>
              <a:t>unor activități nu e descrisă la secțiunea </a:t>
            </a:r>
            <a:r>
              <a:rPr lang="ro-RO" sz="1800" b="1" dirty="0"/>
              <a:t>aferentă </a:t>
            </a:r>
            <a:r>
              <a:rPr lang="ro-RO" sz="1800" b="1" i="1" dirty="0"/>
              <a:t>2.3- Project activities.</a:t>
            </a:r>
            <a:endParaRPr lang="ro-RO" sz="1800" b="1" i="1" dirty="0" smtClean="0"/>
          </a:p>
          <a:p>
            <a:pPr algn="l"/>
            <a:endParaRPr lang="ro-RO" sz="1800" b="1" dirty="0"/>
          </a:p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5124" name="Picture 4" descr="https://electionssk1.blob.core.windows.net/photos/expenses%20%28Medium%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52285"/>
            <a:ext cx="2819400" cy="188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836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91177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www.interregrobg.eu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sp>
        <p:nvSpPr>
          <p:cNvPr id="23" name="Title 1"/>
          <p:cNvSpPr txBox="1">
            <a:spLocks/>
          </p:cNvSpPr>
          <p:nvPr/>
        </p:nvSpPr>
        <p:spPr bwMode="auto">
          <a:xfrm>
            <a:off x="685800" y="3812589"/>
            <a:ext cx="8087222" cy="94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AutoNum type="alphaLcPeriod"/>
            </a:pPr>
            <a:endParaRPr lang="ro-RO" sz="1800" b="1" i="1" dirty="0"/>
          </a:p>
          <a:p>
            <a:pPr algn="l"/>
            <a:endParaRPr lang="ro-RO" sz="1800" b="1" dirty="0"/>
          </a:p>
          <a:p>
            <a:pPr algn="l"/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88" y="1667884"/>
            <a:ext cx="8075933" cy="418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006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14116</TotalTime>
  <Words>505</Words>
  <Application>Microsoft Office PowerPoint</Application>
  <PresentationFormat>On-screen Show (4:3)</PresentationFormat>
  <Paragraphs>83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ADMISIBILITATE</vt:lpstr>
      <vt:lpstr>ADMISIBILITATE  </vt:lpstr>
      <vt:lpstr>ADMISIBILITATE  </vt:lpstr>
      <vt:lpstr>ELIGIBILITATE  </vt:lpstr>
      <vt:lpstr>ELIGIBILITATE  </vt:lpstr>
      <vt:lpstr>VERIFICARE TEHNICĂ ȘI FINANCIARĂ  </vt:lpstr>
      <vt:lpstr>VERIFICARE TEHNICĂ ȘI FINANCIARĂ  </vt:lpstr>
      <vt:lpstr>www.interregrobg.eu  </vt:lpstr>
      <vt:lpstr>PowerPoint Presentation</vt:lpstr>
    </vt:vector>
  </TitlesOfParts>
  <Company>MRQ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Ana Varnaiote</cp:lastModifiedBy>
  <cp:revision>1022</cp:revision>
  <cp:lastPrinted>2016-02-22T12:20:38Z</cp:lastPrinted>
  <dcterms:created xsi:type="dcterms:W3CDTF">2007-11-21T13:10:07Z</dcterms:created>
  <dcterms:modified xsi:type="dcterms:W3CDTF">2016-02-22T12:20:48Z</dcterms:modified>
</cp:coreProperties>
</file>