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442" r:id="rId2"/>
    <p:sldId id="443" r:id="rId3"/>
    <p:sldId id="390" r:id="rId4"/>
    <p:sldId id="449" r:id="rId5"/>
    <p:sldId id="450" r:id="rId6"/>
    <p:sldId id="402" r:id="rId7"/>
    <p:sldId id="409" r:id="rId8"/>
    <p:sldId id="428" r:id="rId9"/>
    <p:sldId id="403" r:id="rId10"/>
    <p:sldId id="426" r:id="rId11"/>
    <p:sldId id="427" r:id="rId12"/>
    <p:sldId id="435" r:id="rId13"/>
    <p:sldId id="448" r:id="rId14"/>
    <p:sldId id="413" r:id="rId15"/>
    <p:sldId id="416" r:id="rId16"/>
    <p:sldId id="434" r:id="rId17"/>
    <p:sldId id="417" r:id="rId18"/>
    <p:sldId id="418" r:id="rId19"/>
    <p:sldId id="420" r:id="rId20"/>
    <p:sldId id="429" r:id="rId21"/>
    <p:sldId id="445" r:id="rId22"/>
    <p:sldId id="321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11" userDrawn="1">
          <p15:clr>
            <a:srgbClr val="A4A3A4"/>
          </p15:clr>
        </p15:guide>
        <p15:guide id="2" pos="2197" userDrawn="1">
          <p15:clr>
            <a:srgbClr val="A4A3A4"/>
          </p15:clr>
        </p15:guide>
        <p15:guide id="3" orient="horz" pos="2881" userDrawn="1">
          <p15:clr>
            <a:srgbClr val="A4A3A4"/>
          </p15:clr>
        </p15:guide>
        <p15:guide id="4" pos="216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C2812"/>
    <a:srgbClr val="003366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070" autoAdjust="0"/>
  </p:normalViewPr>
  <p:slideViewPr>
    <p:cSldViewPr>
      <p:cViewPr varScale="1">
        <p:scale>
          <a:sx n="89" d="100"/>
          <a:sy n="89" d="100"/>
        </p:scale>
        <p:origin x="1315" y="-9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2911"/>
        <p:guide pos="2197"/>
        <p:guide orient="horz" pos="2881"/>
        <p:guide pos="216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694" cy="456538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702" y="2"/>
            <a:ext cx="2971694" cy="456538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55070D7-6F45-4867-8562-F18679E49EE9}" type="datetimeFigureOut">
              <a:rPr lang="ro-RO"/>
              <a:pPr>
                <a:defRPr/>
              </a:pPr>
              <a:t>22.02.2016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992"/>
            <a:ext cx="2971694" cy="456538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702" y="8685992"/>
            <a:ext cx="2971694" cy="456538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694" cy="456538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702" y="2"/>
            <a:ext cx="2971694" cy="456538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13F57D-D02A-4DF3-828D-8246D1119CE6}" type="datetimeFigureOut">
              <a:rPr lang="ro-RO"/>
              <a:pPr>
                <a:defRPr/>
              </a:pPr>
              <a:t>22.02.2016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1413" y="685800"/>
            <a:ext cx="4575175" cy="34321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22" tIns="45562" rIns="91122" bIns="45562" rtlCol="0" anchor="ctr"/>
          <a:lstStyle/>
          <a:p>
            <a:pPr lvl="0"/>
            <a:endParaRPr lang="ro-RO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159" y="4344469"/>
            <a:ext cx="5487684" cy="4113254"/>
          </a:xfrm>
          <a:prstGeom prst="rect">
            <a:avLst/>
          </a:prstGeom>
        </p:spPr>
        <p:txBody>
          <a:bodyPr vert="horz" lIns="91122" tIns="45562" rIns="91122" bIns="45562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992"/>
            <a:ext cx="2971694" cy="456538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702" y="8685992"/>
            <a:ext cx="2971694" cy="456538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910639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0699351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42291324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34757261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39448938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3753591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4794546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40613905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2248634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15935720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985841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430998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183452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40529866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27430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385172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670779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418081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862734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8966700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596577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1413" y="685800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4046482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7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5.jpe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8.pn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9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5.jpe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0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0.png"/><Relationship Id="rId4" Type="http://schemas.openxmlformats.org/officeDocument/2006/relationships/image" Target="../media/image21.png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5.jpe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5.jpe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ROBGProgramme" TargetMode="External"/><Relationship Id="rId13" Type="http://schemas.openxmlformats.org/officeDocument/2006/relationships/image" Target="../media/image10.png"/><Relationship Id="rId3" Type="http://schemas.openxmlformats.org/officeDocument/2006/relationships/hyperlink" Target="mailto:robg@mdrap.ro" TargetMode="External"/><Relationship Id="rId7" Type="http://schemas.openxmlformats.org/officeDocument/2006/relationships/hyperlink" Target="https://www.facebook.com/RomaniaBulgariaCbcProgramme" TargetMode="External"/><Relationship Id="rId12" Type="http://schemas.openxmlformats.org/officeDocument/2006/relationships/image" Target="../media/image27.png"/><Relationship Id="rId17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nterregrobg.eu/" TargetMode="External"/><Relationship Id="rId11" Type="http://schemas.openxmlformats.org/officeDocument/2006/relationships/image" Target="../media/image26.png"/><Relationship Id="rId5" Type="http://schemas.openxmlformats.org/officeDocument/2006/relationships/hyperlink" Target="mailto:helpdesk_robg@calarasicbc.ro" TargetMode="External"/><Relationship Id="rId15" Type="http://schemas.openxmlformats.org/officeDocument/2006/relationships/image" Target="../media/image6.png"/><Relationship Id="rId10" Type="http://schemas.openxmlformats.org/officeDocument/2006/relationships/image" Target="../media/image25.jpeg"/><Relationship Id="rId4" Type="http://schemas.openxmlformats.org/officeDocument/2006/relationships/hyperlink" Target="mailto:NA-RO-BG@mrrb.government.bg" TargetMode="External"/><Relationship Id="rId9" Type="http://schemas.openxmlformats.org/officeDocument/2006/relationships/hyperlink" Target="https://www.youtube.com/channel/UCtgRgCcdOK5D2ZsBJrMPXew" TargetMode="External"/><Relationship Id="rId1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9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3400" y="1713085"/>
            <a:ext cx="82296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INTERREG V-A </a:t>
            </a:r>
            <a:endParaRPr lang="ro-RO" sz="4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Rom</a:t>
            </a:r>
            <a:r>
              <a:rPr lang="ro-RO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â</a:t>
            </a:r>
            <a:r>
              <a:rPr lang="en-US" sz="4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nia</a:t>
            </a:r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-Bulgaria</a:t>
            </a:r>
            <a:endParaRPr lang="ro-RO" sz="4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ro-RO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ro-RO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en-US" sz="4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AL DOILEA APEL DE PROIECTE</a:t>
            </a:r>
          </a:p>
          <a:p>
            <a:pPr algn="ctr"/>
            <a:endParaRPr lang="en-US" sz="4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97" y="228601"/>
            <a:ext cx="2926404" cy="1047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994" y="178406"/>
            <a:ext cx="1110012" cy="96459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304" y="223812"/>
            <a:ext cx="1010709" cy="98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6491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70">
        <p15:prstTrans prst="peelOff"/>
      </p:transition>
    </mc:Choice>
    <mc:Fallback xmlns="">
      <p:transition spd="slow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479" y="6096000"/>
            <a:ext cx="580017" cy="667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096" y="897841"/>
            <a:ext cx="8001000" cy="900113"/>
          </a:xfrm>
        </p:spPr>
        <p:txBody>
          <a:bodyPr/>
          <a:lstStyle/>
          <a:p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REGULILE APELULUI DE PROIECTE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ro-RO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ligibilitatea cheltuielilor (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II)</a:t>
            </a: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-32304" y="1614488"/>
            <a:ext cx="9067800" cy="4983163"/>
          </a:xfrm>
        </p:spPr>
        <p:txBody>
          <a:bodyPr/>
          <a:lstStyle/>
          <a:p>
            <a:pPr marL="231775" indent="-177800" algn="just">
              <a:buFont typeface="Arial" pitchFamily="34" charset="0"/>
              <a:buChar char="•"/>
            </a:pPr>
            <a:r>
              <a:rPr lang="ro-RO" sz="1700" dirty="0" smtClean="0">
                <a:solidFill>
                  <a:srgbClr val="00B050"/>
                </a:solidFill>
                <a:latin typeface="Trebuchet MS" pitchFamily="34" charset="0"/>
              </a:rPr>
              <a:t>Angajate</a:t>
            </a:r>
            <a:r>
              <a:rPr lang="en-US" sz="17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B050"/>
                </a:solidFill>
                <a:latin typeface="Trebuchet MS" pitchFamily="34" charset="0"/>
              </a:rPr>
              <a:t>între</a:t>
            </a:r>
            <a:r>
              <a:rPr lang="en-US" sz="1700" dirty="0">
                <a:solidFill>
                  <a:srgbClr val="00B050"/>
                </a:solidFill>
                <a:latin typeface="Trebuchet MS" pitchFamily="34" charset="0"/>
              </a:rPr>
              <a:t> data de </a:t>
            </a:r>
            <a:r>
              <a:rPr lang="en-US" sz="1700" dirty="0" err="1" smtClean="0">
                <a:solidFill>
                  <a:srgbClr val="00B050"/>
                </a:solidFill>
                <a:latin typeface="Trebuchet MS" pitchFamily="34" charset="0"/>
              </a:rPr>
              <a:t>selecție</a:t>
            </a:r>
            <a:r>
              <a:rPr lang="ro-RO" sz="1700" dirty="0" smtClean="0">
                <a:solidFill>
                  <a:srgbClr val="00B050"/>
                </a:solidFill>
                <a:latin typeface="Trebuchet MS" pitchFamily="34" charset="0"/>
              </a:rPr>
              <a:t> și</a:t>
            </a:r>
            <a:r>
              <a:rPr lang="en-US" sz="17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dirty="0">
                <a:solidFill>
                  <a:srgbClr val="00B050"/>
                </a:solidFill>
                <a:latin typeface="Trebuchet MS" pitchFamily="34" charset="0"/>
              </a:rPr>
              <a:t>ultima </a:t>
            </a:r>
            <a:r>
              <a:rPr lang="en-US" sz="1700" dirty="0" err="1">
                <a:solidFill>
                  <a:srgbClr val="00B050"/>
                </a:solidFill>
                <a:latin typeface="Trebuchet MS" pitchFamily="34" charset="0"/>
              </a:rPr>
              <a:t>zi</a:t>
            </a:r>
            <a:r>
              <a:rPr lang="en-US" sz="1700" dirty="0">
                <a:solidFill>
                  <a:srgbClr val="00B050"/>
                </a:solidFill>
                <a:latin typeface="Trebuchet MS" pitchFamily="34" charset="0"/>
              </a:rPr>
              <a:t> a </a:t>
            </a:r>
            <a:r>
              <a:rPr lang="en-US" sz="1700" dirty="0" err="1">
                <a:solidFill>
                  <a:srgbClr val="00B050"/>
                </a:solidFill>
                <a:latin typeface="Trebuchet MS" pitchFamily="34" charset="0"/>
              </a:rPr>
              <a:t>perioadei</a:t>
            </a:r>
            <a:r>
              <a:rPr lang="en-US" sz="1700" dirty="0">
                <a:solidFill>
                  <a:srgbClr val="00B050"/>
                </a:solidFill>
                <a:latin typeface="Trebuchet MS" pitchFamily="34" charset="0"/>
              </a:rPr>
              <a:t> de </a:t>
            </a:r>
            <a:r>
              <a:rPr lang="ro-RO" sz="1700" dirty="0" smtClean="0">
                <a:solidFill>
                  <a:srgbClr val="00B050"/>
                </a:solidFill>
                <a:latin typeface="Trebuchet MS" pitchFamily="34" charset="0"/>
              </a:rPr>
              <a:t>implementare</a:t>
            </a:r>
            <a:r>
              <a:rPr lang="ro-RO" sz="1700" dirty="0">
                <a:solidFill>
                  <a:srgbClr val="00B050"/>
                </a:solidFill>
                <a:latin typeface="Trebuchet MS" pitchFamily="34" charset="0"/>
              </a:rPr>
              <a:t>.</a:t>
            </a:r>
            <a:endParaRPr lang="ro-RO" sz="1700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231775" indent="-177800" algn="just">
              <a:buFont typeface="Arial" pitchFamily="34" charset="0"/>
              <a:buChar char="•"/>
            </a:pPr>
            <a:r>
              <a:rPr lang="ro-RO" sz="1700" b="1" dirty="0" smtClean="0">
                <a:solidFill>
                  <a:srgbClr val="002060"/>
                </a:solidFill>
                <a:latin typeface="Trebuchet MS" pitchFamily="34" charset="0"/>
              </a:rPr>
              <a:t>Angajate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=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Cheltuielile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sunt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ro-RO" sz="1700" dirty="0" smtClean="0">
                <a:solidFill>
                  <a:srgbClr val="002060"/>
                </a:solidFill>
                <a:latin typeface="Trebuchet MS" pitchFamily="34" charset="0"/>
              </a:rPr>
              <a:t>considerate angajate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în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cazul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în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care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activitatea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care a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generat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cheltuielile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a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fost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ro-RO" sz="1700" dirty="0" smtClean="0">
                <a:solidFill>
                  <a:srgbClr val="002060"/>
                </a:solidFill>
                <a:latin typeface="Trebuchet MS" pitchFamily="34" charset="0"/>
              </a:rPr>
              <a:t>finalizată sau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serviciile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prevăzute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în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contract au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fost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ro-RO" sz="1700" dirty="0" smtClean="0">
                <a:solidFill>
                  <a:srgbClr val="002060"/>
                </a:solidFill>
                <a:latin typeface="Trebuchet MS" pitchFamily="34" charset="0"/>
              </a:rPr>
              <a:t>prestate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. </a:t>
            </a:r>
            <a:endParaRPr lang="ro-RO" sz="1700" dirty="0" smtClean="0">
              <a:solidFill>
                <a:srgbClr val="002060"/>
              </a:solidFill>
              <a:latin typeface="Trebuchet MS" pitchFamily="34" charset="0"/>
            </a:endParaRPr>
          </a:p>
          <a:p>
            <a:pPr marL="231775" indent="-177800" algn="just">
              <a:buFont typeface="Arial" pitchFamily="34" charset="0"/>
              <a:buChar char="•"/>
            </a:pPr>
            <a:r>
              <a:rPr lang="en-US" sz="1700" dirty="0" err="1" smtClean="0">
                <a:solidFill>
                  <a:srgbClr val="002060"/>
                </a:solidFill>
                <a:latin typeface="Trebuchet MS" pitchFamily="34" charset="0"/>
              </a:rPr>
              <a:t>În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schimb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, </a:t>
            </a:r>
            <a:r>
              <a:rPr lang="en-US" sz="1700" dirty="0" err="1" smtClean="0">
                <a:solidFill>
                  <a:srgbClr val="002060"/>
                </a:solidFill>
                <a:latin typeface="Trebuchet MS" pitchFamily="34" charset="0"/>
              </a:rPr>
              <a:t>cheltuielile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ro-RO" sz="1700" dirty="0" smtClean="0">
                <a:solidFill>
                  <a:srgbClr val="002060"/>
                </a:solidFill>
                <a:latin typeface="Trebuchet MS" pitchFamily="34" charset="0"/>
              </a:rPr>
              <a:t>sunt considerate </a:t>
            </a:r>
            <a:r>
              <a:rPr lang="en-US" sz="1700" dirty="0" err="1" smtClean="0">
                <a:solidFill>
                  <a:srgbClr val="002060"/>
                </a:solidFill>
                <a:latin typeface="Trebuchet MS" pitchFamily="34" charset="0"/>
              </a:rPr>
              <a:t>plătite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ro-RO" sz="1700" dirty="0" smtClean="0">
                <a:solidFill>
                  <a:srgbClr val="002060"/>
                </a:solidFill>
                <a:latin typeface="Trebuchet MS" pitchFamily="34" charset="0"/>
              </a:rPr>
              <a:t>când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suma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corespunzătoare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a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fost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debitată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din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conturile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beneficiarului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și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 smtClean="0">
                <a:solidFill>
                  <a:srgbClr val="002060"/>
                </a:solidFill>
                <a:latin typeface="Trebuchet MS" pitchFamily="34" charset="0"/>
              </a:rPr>
              <a:t>transferat</a:t>
            </a:r>
            <a:r>
              <a:rPr lang="ro-RO" sz="1700" dirty="0" smtClean="0">
                <a:solidFill>
                  <a:srgbClr val="002060"/>
                </a:solidFill>
                <a:latin typeface="Trebuchet MS" pitchFamily="34" charset="0"/>
              </a:rPr>
              <a:t>ă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în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conturile</a:t>
            </a:r>
            <a:r>
              <a:rPr lang="en-US" sz="17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700" dirty="0" err="1">
                <a:solidFill>
                  <a:srgbClr val="002060"/>
                </a:solidFill>
                <a:latin typeface="Trebuchet MS" pitchFamily="34" charset="0"/>
              </a:rPr>
              <a:t>contractantului</a:t>
            </a:r>
            <a:r>
              <a:rPr lang="en-US" sz="1700" dirty="0" smtClean="0">
                <a:solidFill>
                  <a:srgbClr val="002060"/>
                </a:solidFill>
                <a:latin typeface="Trebuchet MS" pitchFamily="34" charset="0"/>
              </a:rPr>
              <a:t>.</a:t>
            </a:r>
            <a:endParaRPr lang="en-US" sz="1700" dirty="0">
              <a:solidFill>
                <a:srgbClr val="002060"/>
              </a:solidFill>
              <a:latin typeface="Trebuchet MS" pitchFamily="34" charset="0"/>
            </a:endParaRPr>
          </a:p>
          <a:p>
            <a:pPr marL="231775" indent="-177800" algn="just">
              <a:buFont typeface="Arial" pitchFamily="34" charset="0"/>
              <a:buChar char="•"/>
            </a:pPr>
            <a:r>
              <a:rPr lang="ro-RO" sz="1700" dirty="0" smtClean="0">
                <a:solidFill>
                  <a:srgbClr val="0070C0"/>
                </a:solidFill>
                <a:latin typeface="Trebuchet MS" pitchFamily="34" charset="0"/>
              </a:rPr>
              <a:t>Nu depășesc plafoanele stabilite la nivelul Programului</a:t>
            </a:r>
            <a:r>
              <a:rPr lang="en-US" sz="1700" dirty="0" smtClean="0">
                <a:solidFill>
                  <a:srgbClr val="0070C0"/>
                </a:solidFill>
                <a:latin typeface="Trebuchet MS" pitchFamily="34" charset="0"/>
              </a:rPr>
              <a:t> </a:t>
            </a:r>
            <a:r>
              <a:rPr lang="ro-RO" sz="1700" dirty="0" smtClean="0">
                <a:solidFill>
                  <a:srgbClr val="0070C0"/>
                </a:solidFill>
                <a:latin typeface="Trebuchet MS" pitchFamily="34" charset="0"/>
              </a:rPr>
              <a:t>– Anexa C. din Ghidul </a:t>
            </a:r>
            <a:r>
              <a:rPr lang="ro-RO" sz="1700" dirty="0" err="1" smtClean="0">
                <a:solidFill>
                  <a:srgbClr val="0070C0"/>
                </a:solidFill>
                <a:latin typeface="Trebuchet MS" pitchFamily="34" charset="0"/>
              </a:rPr>
              <a:t>Aplicantului</a:t>
            </a:r>
            <a:r>
              <a:rPr lang="ro-RO" sz="1700" dirty="0" smtClean="0">
                <a:solidFill>
                  <a:srgbClr val="0070C0"/>
                </a:solidFill>
                <a:latin typeface="Trebuchet MS" pitchFamily="34" charset="0"/>
              </a:rPr>
              <a:t>.</a:t>
            </a:r>
            <a:endParaRPr lang="en-US" sz="1700" dirty="0" smtClean="0">
              <a:solidFill>
                <a:srgbClr val="0070C0"/>
              </a:solidFill>
              <a:latin typeface="Trebuchet MS" pitchFamily="34" charset="0"/>
            </a:endParaRPr>
          </a:p>
          <a:p>
            <a:pPr marL="573088" lvl="1" indent="-231775" algn="just">
              <a:buFont typeface="Wingdings" pitchFamily="2" charset="2"/>
              <a:buChar char="Ø"/>
            </a:pPr>
            <a:r>
              <a:rPr lang="en-US" sz="1700" dirty="0">
                <a:solidFill>
                  <a:srgbClr val="C00000"/>
                </a:solidFill>
                <a:latin typeface="Trebuchet MS" pitchFamily="34" charset="0"/>
              </a:rPr>
              <a:t>Nu </a:t>
            </a:r>
            <a:r>
              <a:rPr lang="ro-RO" sz="1700" dirty="0" smtClean="0">
                <a:solidFill>
                  <a:srgbClr val="C00000"/>
                </a:solidFill>
                <a:latin typeface="Trebuchet MS" pitchFamily="34" charset="0"/>
              </a:rPr>
              <a:t>sunt </a:t>
            </a:r>
            <a:r>
              <a:rPr lang="en-US" sz="1700" dirty="0" err="1" smtClean="0">
                <a:solidFill>
                  <a:srgbClr val="C00000"/>
                </a:solidFill>
                <a:latin typeface="Trebuchet MS" pitchFamily="34" charset="0"/>
              </a:rPr>
              <a:t>costuri</a:t>
            </a:r>
            <a:r>
              <a:rPr lang="en-US" sz="1700" dirty="0" smtClean="0">
                <a:solidFill>
                  <a:srgbClr val="C00000"/>
                </a:solidFill>
                <a:latin typeface="Trebuchet MS" pitchFamily="34" charset="0"/>
              </a:rPr>
              <a:t> </a:t>
            </a:r>
            <a:r>
              <a:rPr lang="en-US" sz="1700" dirty="0">
                <a:solidFill>
                  <a:srgbClr val="C00000"/>
                </a:solidFill>
                <a:latin typeface="Trebuchet MS" pitchFamily="34" charset="0"/>
              </a:rPr>
              <a:t>standard</a:t>
            </a:r>
            <a:r>
              <a:rPr lang="en-US" sz="1700" dirty="0">
                <a:latin typeface="Trebuchet MS" pitchFamily="34" charset="0"/>
              </a:rPr>
              <a:t>, </a:t>
            </a:r>
            <a:r>
              <a:rPr lang="ro-RO" sz="1700" dirty="0" smtClean="0">
                <a:latin typeface="Trebuchet MS" pitchFamily="34" charset="0"/>
              </a:rPr>
              <a:t>sunt </a:t>
            </a:r>
            <a:r>
              <a:rPr lang="en-US" sz="1700" dirty="0" err="1" smtClean="0">
                <a:latin typeface="Trebuchet MS" pitchFamily="34" charset="0"/>
              </a:rPr>
              <a:t>plafoane</a:t>
            </a:r>
            <a:r>
              <a:rPr lang="ro-RO" sz="1700" dirty="0" smtClean="0">
                <a:latin typeface="Trebuchet MS" pitchFamily="34" charset="0"/>
              </a:rPr>
              <a:t> maximale de costuri</a:t>
            </a:r>
            <a:r>
              <a:rPr lang="en-US" sz="1700" dirty="0" smtClean="0">
                <a:latin typeface="Trebuchet MS" pitchFamily="34" charset="0"/>
              </a:rPr>
              <a:t>! </a:t>
            </a:r>
            <a:r>
              <a:rPr lang="en-US" sz="1700" dirty="0" err="1">
                <a:latin typeface="Trebuchet MS" pitchFamily="34" charset="0"/>
              </a:rPr>
              <a:t>Ati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putea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plăti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mai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mult</a:t>
            </a:r>
            <a:r>
              <a:rPr lang="en-US" sz="1700" dirty="0">
                <a:latin typeface="Trebuchet MS" pitchFamily="34" charset="0"/>
              </a:rPr>
              <a:t>, </a:t>
            </a:r>
            <a:r>
              <a:rPr lang="en-US" sz="1700" dirty="0" err="1">
                <a:latin typeface="Trebuchet MS" pitchFamily="34" charset="0"/>
              </a:rPr>
              <a:t>dar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ro-RO" sz="1700" dirty="0" smtClean="0">
                <a:latin typeface="Trebuchet MS" pitchFamily="34" charset="0"/>
              </a:rPr>
              <a:t>programul va </a:t>
            </a:r>
            <a:r>
              <a:rPr lang="en-US" sz="1700" dirty="0" err="1" smtClean="0">
                <a:latin typeface="Trebuchet MS" pitchFamily="34" charset="0"/>
              </a:rPr>
              <a:t>rambursa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ro-RO" sz="1700" dirty="0" smtClean="0">
                <a:latin typeface="Trebuchet MS" pitchFamily="34" charset="0"/>
              </a:rPr>
              <a:t>cheltuielile </a:t>
            </a:r>
            <a:r>
              <a:rPr lang="en-US" sz="1700" dirty="0" err="1" smtClean="0">
                <a:latin typeface="Trebuchet MS" pitchFamily="34" charset="0"/>
              </a:rPr>
              <a:t>în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limita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stabilită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ro-RO" sz="1700" dirty="0" smtClean="0">
                <a:latin typeface="Trebuchet MS" pitchFamily="34" charset="0"/>
              </a:rPr>
              <a:t>prin </a:t>
            </a:r>
            <a:r>
              <a:rPr lang="en-US" sz="1700" dirty="0" err="1" smtClean="0">
                <a:latin typeface="Trebuchet MS" pitchFamily="34" charset="0"/>
              </a:rPr>
              <a:t>plafon</a:t>
            </a:r>
            <a:r>
              <a:rPr lang="ro-RO" sz="1700" dirty="0" smtClean="0">
                <a:latin typeface="Trebuchet MS" pitchFamily="34" charset="0"/>
              </a:rPr>
              <a:t>.</a:t>
            </a:r>
            <a:endParaRPr lang="en-US" sz="1700" dirty="0" smtClean="0">
              <a:latin typeface="Trebuchet MS" pitchFamily="34" charset="0"/>
            </a:endParaRPr>
          </a:p>
          <a:p>
            <a:pPr marL="573088" lvl="1" indent="-231775" algn="just">
              <a:buFont typeface="Wingdings" pitchFamily="2" charset="2"/>
              <a:buChar char="Ø"/>
            </a:pPr>
            <a:r>
              <a:rPr lang="en-US" sz="1700" dirty="0" err="1">
                <a:latin typeface="Trebuchet MS" pitchFamily="34" charset="0"/>
              </a:rPr>
              <a:t>Plafoanele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sunt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prețurile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pieței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și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ro-RO" sz="1700" dirty="0" smtClean="0">
                <a:latin typeface="Trebuchet MS" pitchFamily="34" charset="0"/>
              </a:rPr>
              <a:t>pot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>
                <a:latin typeface="Trebuchet MS" pitchFamily="34" charset="0"/>
              </a:rPr>
              <a:t>fi </a:t>
            </a:r>
            <a:r>
              <a:rPr lang="en-US" sz="1700" dirty="0" err="1">
                <a:latin typeface="Trebuchet MS" pitchFamily="34" charset="0"/>
              </a:rPr>
              <a:t>actualizate</a:t>
            </a:r>
            <a:r>
              <a:rPr lang="en-US" sz="1700" dirty="0">
                <a:latin typeface="Trebuchet MS" pitchFamily="34" charset="0"/>
              </a:rPr>
              <a:t>, </a:t>
            </a:r>
            <a:r>
              <a:rPr lang="en-US" sz="1700" dirty="0" err="1">
                <a:latin typeface="Trebuchet MS" pitchFamily="34" charset="0"/>
              </a:rPr>
              <a:t>dacă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este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cazul</a:t>
            </a:r>
            <a:r>
              <a:rPr lang="ro-RO" sz="1700" dirty="0" smtClean="0">
                <a:latin typeface="Trebuchet MS" pitchFamily="34" charset="0"/>
              </a:rPr>
              <a:t>.</a:t>
            </a:r>
            <a:endParaRPr lang="en-US" sz="1700" dirty="0" smtClean="0">
              <a:latin typeface="Trebuchet MS" pitchFamily="34" charset="0"/>
            </a:endParaRPr>
          </a:p>
          <a:p>
            <a:pPr marL="573088" lvl="1" indent="-231775" algn="just">
              <a:buFont typeface="Wingdings" pitchFamily="2" charset="2"/>
              <a:buChar char="Ø"/>
            </a:pPr>
            <a:r>
              <a:rPr lang="en-US" sz="1700" dirty="0" smtClean="0">
                <a:latin typeface="Trebuchet MS" pitchFamily="34" charset="0"/>
              </a:rPr>
              <a:t>1</a:t>
            </a:r>
            <a:r>
              <a:rPr lang="ro-RO" sz="1700" dirty="0" smtClean="0">
                <a:latin typeface="Trebuchet MS" pitchFamily="34" charset="0"/>
              </a:rPr>
              <a:t>. </a:t>
            </a:r>
            <a:r>
              <a:rPr lang="en-US" sz="1700" dirty="0" err="1" smtClean="0">
                <a:latin typeface="Trebuchet MS" pitchFamily="34" charset="0"/>
              </a:rPr>
              <a:t>În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cazul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în</a:t>
            </a:r>
            <a:r>
              <a:rPr lang="en-US" sz="1700" dirty="0">
                <a:latin typeface="Trebuchet MS" pitchFamily="34" charset="0"/>
              </a:rPr>
              <a:t> care un element </a:t>
            </a:r>
            <a:r>
              <a:rPr lang="en-US" sz="1700" dirty="0" err="1">
                <a:latin typeface="Trebuchet MS" pitchFamily="34" charset="0"/>
              </a:rPr>
              <a:t>este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pe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lista</a:t>
            </a:r>
            <a:r>
              <a:rPr lang="en-US" sz="1700" dirty="0">
                <a:latin typeface="Trebuchet MS" pitchFamily="34" charset="0"/>
              </a:rPr>
              <a:t>, </a:t>
            </a:r>
            <a:r>
              <a:rPr lang="en-US" sz="1700" dirty="0" err="1">
                <a:latin typeface="Trebuchet MS" pitchFamily="34" charset="0"/>
              </a:rPr>
              <a:t>folositi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plafonul</a:t>
            </a:r>
            <a:r>
              <a:rPr lang="en-US" sz="1700" dirty="0">
                <a:latin typeface="Trebuchet MS" pitchFamily="34" charset="0"/>
              </a:rPr>
              <a:t>! </a:t>
            </a:r>
            <a:r>
              <a:rPr lang="en-US" sz="1700" dirty="0" err="1">
                <a:latin typeface="Trebuchet MS" pitchFamily="34" charset="0"/>
              </a:rPr>
              <a:t>Numai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u="sng" dirty="0" err="1">
                <a:solidFill>
                  <a:srgbClr val="FF0000"/>
                </a:solidFill>
                <a:latin typeface="Trebuchet MS" pitchFamily="34" charset="0"/>
              </a:rPr>
              <a:t>dacă</a:t>
            </a:r>
            <a:r>
              <a:rPr lang="en-US" sz="1700" u="sng" dirty="0">
                <a:solidFill>
                  <a:srgbClr val="FF0000"/>
                </a:solidFill>
                <a:latin typeface="Trebuchet MS" pitchFamily="34" charset="0"/>
              </a:rPr>
              <a:t> nu </a:t>
            </a:r>
            <a:r>
              <a:rPr lang="en-US" sz="1700" u="sng" dirty="0" err="1" smtClean="0">
                <a:solidFill>
                  <a:srgbClr val="FF0000"/>
                </a:solidFill>
                <a:latin typeface="Trebuchet MS" pitchFamily="34" charset="0"/>
              </a:rPr>
              <a:t>este</a:t>
            </a:r>
            <a:r>
              <a:rPr lang="ro-RO" sz="1700" u="sng" dirty="0" smtClean="0">
                <a:solidFill>
                  <a:srgbClr val="FF0000"/>
                </a:solidFill>
                <a:latin typeface="Trebuchet MS" pitchFamily="34" charset="0"/>
              </a:rPr>
              <a:t>.</a:t>
            </a:r>
          </a:p>
          <a:p>
            <a:pPr marL="573088" lvl="1" indent="-231775" algn="just">
              <a:buFont typeface="Wingdings" pitchFamily="2" charset="2"/>
              <a:buChar char="Ø"/>
            </a:pPr>
            <a:r>
              <a:rPr lang="en-US" sz="1700" dirty="0">
                <a:latin typeface="Trebuchet MS" pitchFamily="34" charset="0"/>
              </a:rPr>
              <a:t>2. </a:t>
            </a:r>
            <a:r>
              <a:rPr lang="en-US" sz="1700" dirty="0" err="1" smtClean="0">
                <a:latin typeface="Trebuchet MS" pitchFamily="34" charset="0"/>
              </a:rPr>
              <a:t>Prezent</a:t>
            </a:r>
            <a:r>
              <a:rPr lang="ro-RO" sz="1700" dirty="0" smtClean="0">
                <a:latin typeface="Trebuchet MS" pitchFamily="34" charset="0"/>
              </a:rPr>
              <a:t>ați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>
                <a:latin typeface="Trebuchet MS" pitchFamily="34" charset="0"/>
              </a:rPr>
              <a:t>3 </a:t>
            </a:r>
            <a:r>
              <a:rPr lang="en-US" sz="1700" dirty="0" err="1">
                <a:latin typeface="Trebuchet MS" pitchFamily="34" charset="0"/>
              </a:rPr>
              <a:t>oferte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smtClean="0">
                <a:latin typeface="Trebuchet MS" pitchFamily="34" charset="0"/>
              </a:rPr>
              <a:t>(</a:t>
            </a:r>
            <a:r>
              <a:rPr lang="ro-RO" sz="1700" dirty="0" smtClean="0">
                <a:latin typeface="Trebuchet MS" pitchFamily="34" charset="0"/>
              </a:rPr>
              <a:t> este </a:t>
            </a:r>
            <a:r>
              <a:rPr lang="en-US" sz="1700" dirty="0" err="1" smtClean="0">
                <a:latin typeface="Trebuchet MS" pitchFamily="34" charset="0"/>
              </a:rPr>
              <a:t>recomandat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să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utilizați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func</a:t>
            </a:r>
            <a:r>
              <a:rPr lang="ro-RO" sz="1700" dirty="0" smtClean="0">
                <a:latin typeface="Trebuchet MS" pitchFamily="34" charset="0"/>
              </a:rPr>
              <a:t>ția</a:t>
            </a:r>
            <a:r>
              <a:rPr lang="en-US" sz="1700" dirty="0" smtClean="0">
                <a:latin typeface="Trebuchet MS" pitchFamily="34" charset="0"/>
              </a:rPr>
              <a:t> “print </a:t>
            </a:r>
            <a:r>
              <a:rPr lang="ro-RO" sz="1700" dirty="0" smtClean="0">
                <a:latin typeface="Trebuchet MS" pitchFamily="34" charset="0"/>
              </a:rPr>
              <a:t>s</a:t>
            </a:r>
            <a:r>
              <a:rPr lang="en-US" sz="1700" dirty="0" err="1" smtClean="0">
                <a:latin typeface="Trebuchet MS" pitchFamily="34" charset="0"/>
              </a:rPr>
              <a:t>creen</a:t>
            </a:r>
            <a:r>
              <a:rPr lang="en-US" sz="1700" dirty="0" smtClean="0">
                <a:latin typeface="Trebuchet MS" pitchFamily="34" charset="0"/>
              </a:rPr>
              <a:t>” </a:t>
            </a:r>
            <a:r>
              <a:rPr lang="en-US" sz="1700" dirty="0">
                <a:latin typeface="Trebuchet MS" pitchFamily="34" charset="0"/>
              </a:rPr>
              <a:t>de </a:t>
            </a:r>
            <a:r>
              <a:rPr lang="en-US" sz="1700" dirty="0" err="1">
                <a:latin typeface="Trebuchet MS" pitchFamily="34" charset="0"/>
              </a:rPr>
              <a:t>pe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paginile</a:t>
            </a:r>
            <a:r>
              <a:rPr lang="en-US" sz="1700" dirty="0" smtClean="0">
                <a:latin typeface="Trebuchet MS" pitchFamily="34" charset="0"/>
              </a:rPr>
              <a:t> web ale </a:t>
            </a:r>
            <a:r>
              <a:rPr lang="en-US" sz="1700" dirty="0" err="1" smtClean="0">
                <a:latin typeface="Trebuchet MS" pitchFamily="34" charset="0"/>
              </a:rPr>
              <a:t>unor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furnizori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ro-RO" sz="1700" dirty="0" smtClean="0">
                <a:latin typeface="Trebuchet MS" pitchFamily="34" charset="0"/>
              </a:rPr>
              <a:t>cunoscuți pe piață).</a:t>
            </a:r>
            <a:endParaRPr lang="en-US" sz="1700" dirty="0" smtClean="0">
              <a:latin typeface="Trebuchet MS" pitchFamily="34" charset="0"/>
            </a:endParaRPr>
          </a:p>
          <a:p>
            <a:pPr marL="231775" indent="-177800" algn="just">
              <a:buFont typeface="Arial" pitchFamily="34" charset="0"/>
              <a:buChar char="•"/>
            </a:pPr>
            <a:r>
              <a:rPr lang="ro-RO" sz="1700" dirty="0" smtClean="0">
                <a:latin typeface="Trebuchet MS" pitchFamily="34" charset="0"/>
              </a:rPr>
              <a:t>Î</a:t>
            </a:r>
            <a:r>
              <a:rPr lang="en-US" sz="1700" dirty="0" smtClean="0">
                <a:latin typeface="Trebuchet MS" pitchFamily="34" charset="0"/>
              </a:rPr>
              <a:t>n </a:t>
            </a:r>
            <a:r>
              <a:rPr lang="en-US" sz="1700" dirty="0" err="1">
                <a:latin typeface="Trebuchet MS" pitchFamily="34" charset="0"/>
              </a:rPr>
              <a:t>cazul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ro-RO" sz="1700" dirty="0" smtClean="0">
                <a:latin typeface="Trebuchet MS" pitchFamily="34" charset="0"/>
              </a:rPr>
              <a:t>în care </a:t>
            </a:r>
            <a:r>
              <a:rPr lang="en-US" sz="1700" dirty="0" err="1" smtClean="0">
                <a:latin typeface="Trebuchet MS" pitchFamily="34" charset="0"/>
              </a:rPr>
              <a:t>opțiun</a:t>
            </a:r>
            <a:r>
              <a:rPr lang="ro-RO" sz="1700" dirty="0" smtClean="0">
                <a:latin typeface="Trebuchet MS" pitchFamily="34" charset="0"/>
              </a:rPr>
              <a:t>ile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>
                <a:latin typeface="Trebuchet MS" pitchFamily="34" charset="0"/>
              </a:rPr>
              <a:t>1 </a:t>
            </a:r>
            <a:r>
              <a:rPr lang="en-US" sz="1700" dirty="0" err="1">
                <a:latin typeface="Trebuchet MS" pitchFamily="34" charset="0"/>
              </a:rPr>
              <a:t>sau</a:t>
            </a:r>
            <a:r>
              <a:rPr lang="en-US" sz="1700" dirty="0">
                <a:latin typeface="Trebuchet MS" pitchFamily="34" charset="0"/>
              </a:rPr>
              <a:t> 2 nu </a:t>
            </a:r>
            <a:r>
              <a:rPr lang="en-US" sz="1700" dirty="0" err="1">
                <a:latin typeface="Trebuchet MS" pitchFamily="34" charset="0"/>
              </a:rPr>
              <a:t>sunt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disponibile</a:t>
            </a:r>
            <a:r>
              <a:rPr lang="en-US" sz="1700" dirty="0">
                <a:latin typeface="Trebuchet MS" pitchFamily="34" charset="0"/>
              </a:rPr>
              <a:t>, </a:t>
            </a:r>
            <a:r>
              <a:rPr lang="en-US" sz="1700" dirty="0" err="1">
                <a:latin typeface="Trebuchet MS" pitchFamily="34" charset="0"/>
              </a:rPr>
              <a:t>numai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atunci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prezent</a:t>
            </a:r>
            <a:r>
              <a:rPr lang="ro-RO" sz="1700" dirty="0" smtClean="0">
                <a:latin typeface="Trebuchet MS" pitchFamily="34" charset="0"/>
              </a:rPr>
              <a:t>ați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ro-RO" sz="1700" dirty="0" smtClean="0">
                <a:latin typeface="Trebuchet MS" pitchFamily="34" charset="0"/>
              </a:rPr>
              <a:t>o evaluare independentă de cost (tradusă în limba engleză atunci când este redactată în limba română).</a:t>
            </a:r>
            <a:endParaRPr lang="en-US" sz="1700" dirty="0" smtClean="0">
              <a:latin typeface="Trebuchet MS" pitchFamily="34" charset="0"/>
            </a:endParaRPr>
          </a:p>
        </p:txBody>
      </p:sp>
      <p:pic>
        <p:nvPicPr>
          <p:cNvPr id="6" name="Picture 5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52400" y="243105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336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275" y="840619"/>
            <a:ext cx="8229600" cy="1143000"/>
          </a:xfrm>
        </p:spPr>
        <p:txBody>
          <a:bodyPr/>
          <a:lstStyle/>
          <a:p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REGULILE APELULUI DE PROIECTE</a:t>
            </a:r>
            <a: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en-US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ro-RO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ligibilitatea cheltuielilor (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III)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785820" y="1983619"/>
            <a:ext cx="7344196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en-US" sz="2000" b="1" dirty="0" err="1">
                <a:latin typeface="Trebuchet MS" pitchFamily="34" charset="0"/>
              </a:rPr>
              <a:t>Categorii</a:t>
            </a:r>
            <a:r>
              <a:rPr lang="en-US" sz="2000" b="1" dirty="0">
                <a:latin typeface="Trebuchet MS" pitchFamily="34" charset="0"/>
              </a:rPr>
              <a:t> de </a:t>
            </a:r>
            <a:r>
              <a:rPr lang="en-US" sz="2000" b="1" dirty="0" err="1">
                <a:latin typeface="Trebuchet MS" pitchFamily="34" charset="0"/>
              </a:rPr>
              <a:t>cheltuieli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eligibile</a:t>
            </a:r>
            <a:r>
              <a:rPr lang="en-US" sz="2000" b="1" dirty="0">
                <a:latin typeface="Trebuchet MS" pitchFamily="34" charset="0"/>
              </a:rPr>
              <a:t>: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 smtClean="0">
                <a:latin typeface="Trebuchet MS" pitchFamily="34" charset="0"/>
              </a:rPr>
              <a:t>Regulamentul delegat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ro-RO" sz="2000" dirty="0" smtClean="0">
                <a:latin typeface="Trebuchet MS" pitchFamily="34" charset="0"/>
              </a:rPr>
              <a:t>al </a:t>
            </a:r>
            <a:r>
              <a:rPr lang="ro-RO" sz="2000" dirty="0">
                <a:latin typeface="Trebuchet MS" pitchFamily="34" charset="0"/>
              </a:rPr>
              <a:t>C</a:t>
            </a:r>
            <a:r>
              <a:rPr lang="ro-RO" sz="2000" dirty="0" smtClean="0">
                <a:latin typeface="Trebuchet MS" pitchFamily="34" charset="0"/>
              </a:rPr>
              <a:t>omisiei </a:t>
            </a:r>
            <a:r>
              <a:rPr lang="en-US" sz="2000" dirty="0" smtClean="0">
                <a:latin typeface="Trebuchet MS" pitchFamily="34" charset="0"/>
              </a:rPr>
              <a:t>(U</a:t>
            </a:r>
            <a:r>
              <a:rPr lang="ro-RO" sz="2000" dirty="0" smtClean="0">
                <a:latin typeface="Trebuchet MS" pitchFamily="34" charset="0"/>
              </a:rPr>
              <a:t>E</a:t>
            </a:r>
            <a:r>
              <a:rPr lang="en-US" sz="2000" dirty="0" smtClean="0">
                <a:latin typeface="Trebuchet MS" pitchFamily="34" charset="0"/>
              </a:rPr>
              <a:t>) N</a:t>
            </a:r>
            <a:r>
              <a:rPr lang="ro-RO" sz="2000" dirty="0" smtClean="0">
                <a:latin typeface="Trebuchet MS" pitchFamily="34" charset="0"/>
              </a:rPr>
              <a:t>r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en-US" sz="2000" dirty="0">
                <a:latin typeface="Trebuchet MS" pitchFamily="34" charset="0"/>
              </a:rPr>
              <a:t>481/2014</a:t>
            </a:r>
          </a:p>
          <a:p>
            <a:pPr lvl="1" algn="just">
              <a:buFont typeface="Wingdings" pitchFamily="2" charset="2"/>
              <a:buChar char="ü"/>
            </a:pPr>
            <a:r>
              <a:rPr lang="en-US" sz="2000" dirty="0" err="1">
                <a:latin typeface="Trebuchet MS" pitchFamily="34" charset="0"/>
              </a:rPr>
              <a:t>Costurile</a:t>
            </a:r>
            <a:r>
              <a:rPr lang="en-US" sz="2000" dirty="0">
                <a:latin typeface="Trebuchet MS" pitchFamily="34" charset="0"/>
              </a:rPr>
              <a:t> de </a:t>
            </a:r>
            <a:r>
              <a:rPr lang="en-US" sz="2000" dirty="0" smtClean="0">
                <a:latin typeface="Trebuchet MS" pitchFamily="34" charset="0"/>
              </a:rPr>
              <a:t>personal</a:t>
            </a:r>
            <a:endParaRPr lang="en-US" sz="2000" dirty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en-US" sz="2000" dirty="0" err="1">
                <a:latin typeface="Trebuchet MS" pitchFamily="34" charset="0"/>
              </a:rPr>
              <a:t>Cheltuielile</a:t>
            </a:r>
            <a:r>
              <a:rPr lang="en-US" sz="2000" dirty="0">
                <a:latin typeface="Trebuchet MS" pitchFamily="34" charset="0"/>
              </a:rPr>
              <a:t> de </a:t>
            </a:r>
            <a:r>
              <a:rPr lang="en-US" sz="2000" dirty="0" err="1">
                <a:latin typeface="Trebuchet MS" pitchFamily="34" charset="0"/>
              </a:rPr>
              <a:t>birou</a:t>
            </a:r>
            <a:r>
              <a:rPr lang="en-US" sz="2000" dirty="0">
                <a:latin typeface="Trebuchet MS" pitchFamily="34" charset="0"/>
              </a:rPr>
              <a:t> </a:t>
            </a:r>
            <a:r>
              <a:rPr lang="en-US" sz="2000" dirty="0" err="1">
                <a:latin typeface="Trebuchet MS" pitchFamily="34" charset="0"/>
              </a:rPr>
              <a:t>și</a:t>
            </a:r>
            <a:r>
              <a:rPr lang="en-US" sz="2000" dirty="0">
                <a:latin typeface="Trebuchet MS" pitchFamily="34" charset="0"/>
              </a:rPr>
              <a:t> </a:t>
            </a:r>
            <a:r>
              <a:rPr lang="en-US" sz="2000" dirty="0" smtClean="0">
                <a:latin typeface="Trebuchet MS" pitchFamily="34" charset="0"/>
              </a:rPr>
              <a:t>administrative</a:t>
            </a:r>
            <a:endParaRPr lang="en-US" sz="2000" dirty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en-US" sz="2000" dirty="0" err="1">
                <a:latin typeface="Trebuchet MS" pitchFamily="34" charset="0"/>
              </a:rPr>
              <a:t>Cheltuielile</a:t>
            </a:r>
            <a:r>
              <a:rPr lang="en-US" sz="2000" dirty="0">
                <a:latin typeface="Trebuchet MS" pitchFamily="34" charset="0"/>
              </a:rPr>
              <a:t> de </a:t>
            </a:r>
            <a:r>
              <a:rPr lang="en-US" sz="2000" dirty="0" err="1">
                <a:latin typeface="Trebuchet MS" pitchFamily="34" charset="0"/>
              </a:rPr>
              <a:t>deplasare</a:t>
            </a:r>
            <a:r>
              <a:rPr lang="en-US" sz="2000" dirty="0">
                <a:latin typeface="Trebuchet MS" pitchFamily="34" charset="0"/>
              </a:rPr>
              <a:t> </a:t>
            </a:r>
            <a:r>
              <a:rPr lang="en-US" sz="2000" dirty="0" err="1">
                <a:latin typeface="Trebuchet MS" pitchFamily="34" charset="0"/>
              </a:rPr>
              <a:t>și</a:t>
            </a:r>
            <a:r>
              <a:rPr lang="en-US" sz="2000" dirty="0">
                <a:latin typeface="Trebuchet MS" pitchFamily="34" charset="0"/>
              </a:rPr>
              <a:t> </a:t>
            </a:r>
            <a:r>
              <a:rPr lang="en-US" sz="2000" dirty="0" err="1">
                <a:latin typeface="Trebuchet MS" pitchFamily="34" charset="0"/>
              </a:rPr>
              <a:t>cazare</a:t>
            </a:r>
            <a:endParaRPr lang="en-US" sz="2000" dirty="0">
              <a:latin typeface="Trebuchet MS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en-US" sz="2000" dirty="0" err="1" smtClean="0">
                <a:latin typeface="Trebuchet MS" pitchFamily="34" charset="0"/>
              </a:rPr>
              <a:t>Expertiza</a:t>
            </a:r>
            <a:r>
              <a:rPr lang="ro-RO" sz="2000" dirty="0" smtClean="0">
                <a:latin typeface="Trebuchet MS" pitchFamily="34" charset="0"/>
              </a:rPr>
              <a:t> externă și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en-US" sz="2000" dirty="0" err="1" smtClean="0">
                <a:latin typeface="Trebuchet MS" pitchFamily="34" charset="0"/>
              </a:rPr>
              <a:t>costuri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ro-RO" sz="2000" dirty="0" smtClean="0">
                <a:latin typeface="Trebuchet MS" pitchFamily="34" charset="0"/>
              </a:rPr>
              <a:t>servicii</a:t>
            </a:r>
            <a:endParaRPr lang="en-US" sz="2000" dirty="0">
              <a:latin typeface="Trebuchet MS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ro-RO" sz="2000" dirty="0" err="1" smtClean="0">
                <a:latin typeface="Trebuchet MS" pitchFamily="34" charset="0"/>
              </a:rPr>
              <a:t>C</a:t>
            </a:r>
            <a:r>
              <a:rPr lang="en-US" sz="2000" dirty="0" err="1" smtClean="0">
                <a:latin typeface="Trebuchet MS" pitchFamily="34" charset="0"/>
              </a:rPr>
              <a:t>heltuieli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ro-RO" sz="2000" dirty="0" smtClean="0">
                <a:latin typeface="Trebuchet MS" pitchFamily="34" charset="0"/>
              </a:rPr>
              <a:t>cu </a:t>
            </a:r>
            <a:r>
              <a:rPr lang="en-US" sz="2000" dirty="0" err="1" smtClean="0">
                <a:latin typeface="Trebuchet MS" pitchFamily="34" charset="0"/>
              </a:rPr>
              <a:t>echipament</a:t>
            </a:r>
            <a:r>
              <a:rPr lang="ro-RO" sz="2000" dirty="0" smtClean="0">
                <a:latin typeface="Trebuchet MS" pitchFamily="34" charset="0"/>
              </a:rPr>
              <a:t>ele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dirty="0" smtClean="0">
                <a:latin typeface="Trebuchet MS" pitchFamily="34" charset="0"/>
              </a:rPr>
              <a:t>Reguli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en-US" sz="2000" dirty="0" err="1">
                <a:latin typeface="Trebuchet MS" pitchFamily="34" charset="0"/>
              </a:rPr>
              <a:t>suplimentare</a:t>
            </a:r>
            <a:r>
              <a:rPr lang="en-US" sz="2000" dirty="0">
                <a:latin typeface="Trebuchet MS" pitchFamily="34" charset="0"/>
              </a:rPr>
              <a:t> </a:t>
            </a:r>
            <a:r>
              <a:rPr lang="en-US" sz="2000" dirty="0" err="1">
                <a:latin typeface="Trebuchet MS" pitchFamily="34" charset="0"/>
              </a:rPr>
              <a:t>stabilite</a:t>
            </a:r>
            <a:r>
              <a:rPr lang="en-US" sz="2000" dirty="0">
                <a:latin typeface="Trebuchet MS" pitchFamily="34" charset="0"/>
              </a:rPr>
              <a:t> la </a:t>
            </a:r>
            <a:r>
              <a:rPr lang="en-US" sz="2000" dirty="0" err="1" smtClean="0">
                <a:latin typeface="Trebuchet MS" pitchFamily="34" charset="0"/>
              </a:rPr>
              <a:t>nivel</a:t>
            </a:r>
            <a:r>
              <a:rPr lang="ro-RO" sz="2000" dirty="0" smtClean="0">
                <a:latin typeface="Trebuchet MS" pitchFamily="34" charset="0"/>
              </a:rPr>
              <a:t>ul programului</a:t>
            </a:r>
            <a:endParaRPr lang="ro-RO" sz="2000" dirty="0">
              <a:latin typeface="Trebuchet MS" pitchFamily="34" charset="0"/>
            </a:endParaRP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ro-RO" sz="2000" dirty="0" smtClean="0">
                <a:latin typeface="Trebuchet MS" pitchFamily="34" charset="0"/>
              </a:rPr>
              <a:t>Infrastructură și lucrări </a:t>
            </a:r>
            <a:endParaRPr lang="en-US" sz="2000" dirty="0" smtClean="0">
              <a:latin typeface="Trebuchet MS" pitchFamily="34" charset="0"/>
            </a:endParaRPr>
          </a:p>
          <a:p>
            <a:pPr marL="0" indent="0" algn="just">
              <a:buNone/>
            </a:pPr>
            <a:endParaRPr lang="en-US" sz="2000" dirty="0">
              <a:latin typeface="Trebuchet MS" pitchFamily="34" charset="0"/>
            </a:endParaRPr>
          </a:p>
          <a:p>
            <a:pPr marL="0" indent="0" algn="just">
              <a:buNone/>
            </a:pPr>
            <a:endParaRPr lang="en-US" sz="1900" b="1" dirty="0">
              <a:latin typeface="Trebuchet MS" pitchFamily="34" charset="0"/>
            </a:endParaRPr>
          </a:p>
          <a:p>
            <a:pPr marL="457200" lvl="1" indent="0">
              <a:buNone/>
            </a:pPr>
            <a:endParaRPr lang="en-US" sz="2000" dirty="0" smtClean="0">
              <a:latin typeface="Trebuchet MS" pitchFamily="34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361" y="4063786"/>
            <a:ext cx="1080281" cy="108510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512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873109"/>
            <a:ext cx="8229600" cy="671052"/>
          </a:xfrm>
        </p:spPr>
        <p:txBody>
          <a:bodyPr/>
          <a:lstStyle/>
          <a:p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REGULILE APELULUI DE PROIECTE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ro-RO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ligibilitatea cheltuielilor 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(IV)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34439" y="1484808"/>
            <a:ext cx="9151322" cy="5373191"/>
          </a:xfrm>
        </p:spPr>
        <p:txBody>
          <a:bodyPr/>
          <a:lstStyle/>
          <a:p>
            <a:pPr marL="0" indent="0" algn="just">
              <a:buNone/>
            </a:pPr>
            <a:endParaRPr lang="en-US" sz="1800" b="1" dirty="0" smtClean="0">
              <a:latin typeface="Trebuchet MS" pitchFamily="34" charset="0"/>
            </a:endParaRPr>
          </a:p>
          <a:p>
            <a:pPr marL="0" indent="0" algn="just">
              <a:buNone/>
            </a:pPr>
            <a:endParaRPr lang="en-US" sz="1800" b="1" dirty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ro-RO" sz="1800" b="1" dirty="0" smtClean="0">
                <a:latin typeface="Trebuchet MS" pitchFamily="34" charset="0"/>
              </a:rPr>
              <a:t>Rambursarea cheltuielilor:</a:t>
            </a:r>
            <a:endParaRPr lang="en-US" sz="1800" b="1" dirty="0" smtClean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en-US" sz="1800" b="1" dirty="0">
                <a:latin typeface="Trebuchet MS" pitchFamily="34" charset="0"/>
              </a:rPr>
              <a:t>A</a:t>
            </a:r>
            <a:r>
              <a:rPr lang="en-US" sz="1800" b="1" dirty="0" smtClean="0">
                <a:latin typeface="Trebuchet MS" pitchFamily="34" charset="0"/>
              </a:rPr>
              <a:t>. </a:t>
            </a:r>
            <a:r>
              <a:rPr lang="ro-RO" sz="1800" b="1" dirty="0" smtClean="0">
                <a:latin typeface="Trebuchet MS" pitchFamily="34" charset="0"/>
              </a:rPr>
              <a:t>Prin utilizarea de </a:t>
            </a:r>
            <a:r>
              <a:rPr lang="en-US" sz="1800" b="1" dirty="0" smtClean="0">
                <a:solidFill>
                  <a:srgbClr val="00B050"/>
                </a:solidFill>
                <a:latin typeface="Trebuchet MS" pitchFamily="34" charset="0"/>
              </a:rPr>
              <a:t>rate </a:t>
            </a:r>
            <a:r>
              <a:rPr lang="en-US" sz="1800" b="1" dirty="0" err="1">
                <a:solidFill>
                  <a:srgbClr val="00B050"/>
                </a:solidFill>
                <a:latin typeface="Trebuchet MS" pitchFamily="34" charset="0"/>
              </a:rPr>
              <a:t>forfetare</a:t>
            </a:r>
            <a:r>
              <a:rPr lang="en-US" sz="1800" b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b="1" dirty="0">
                <a:latin typeface="Trebuchet MS" pitchFamily="34" charset="0"/>
              </a:rPr>
              <a:t>(calculate </a:t>
            </a:r>
            <a:r>
              <a:rPr lang="en-US" sz="1800" b="1" dirty="0" err="1">
                <a:latin typeface="Trebuchet MS" pitchFamily="34" charset="0"/>
              </a:rPr>
              <a:t>pe</a:t>
            </a:r>
            <a:r>
              <a:rPr lang="en-US" sz="1800" b="1" dirty="0">
                <a:latin typeface="Trebuchet MS" pitchFamily="34" charset="0"/>
              </a:rPr>
              <a:t> </a:t>
            </a:r>
            <a:r>
              <a:rPr lang="en-US" sz="1800" b="1" dirty="0" err="1">
                <a:latin typeface="Trebuchet MS" pitchFamily="34" charset="0"/>
              </a:rPr>
              <a:t>baza</a:t>
            </a:r>
            <a:r>
              <a:rPr lang="en-US" sz="1800" b="1" dirty="0">
                <a:latin typeface="Trebuchet MS" pitchFamily="34" charset="0"/>
              </a:rPr>
              <a:t> </a:t>
            </a:r>
            <a:r>
              <a:rPr lang="en-US" sz="1800" b="1" dirty="0" err="1">
                <a:latin typeface="Trebuchet MS" pitchFamily="34" charset="0"/>
              </a:rPr>
              <a:t>costurilor</a:t>
            </a:r>
            <a:r>
              <a:rPr lang="en-US" sz="1800" b="1" dirty="0">
                <a:latin typeface="Trebuchet MS" pitchFamily="34" charset="0"/>
              </a:rPr>
              <a:t> </a:t>
            </a:r>
            <a:r>
              <a:rPr lang="en-US" sz="1800" b="1" dirty="0" err="1">
                <a:latin typeface="Trebuchet MS" pitchFamily="34" charset="0"/>
              </a:rPr>
              <a:t>directe</a:t>
            </a:r>
            <a:r>
              <a:rPr lang="en-US" sz="1800" b="1" dirty="0">
                <a:latin typeface="Trebuchet MS" pitchFamily="34" charset="0"/>
              </a:rPr>
              <a:t>, </a:t>
            </a:r>
            <a:r>
              <a:rPr lang="ro-RO" sz="1800" b="1" dirty="0" smtClean="0">
                <a:latin typeface="Trebuchet MS" pitchFamily="34" charset="0"/>
              </a:rPr>
              <a:t>costul de </a:t>
            </a:r>
            <a:r>
              <a:rPr lang="en-US" sz="1800" b="1" dirty="0" smtClean="0">
                <a:latin typeface="Trebuchet MS" pitchFamily="34" charset="0"/>
              </a:rPr>
              <a:t>management </a:t>
            </a:r>
            <a:r>
              <a:rPr lang="en-US" sz="1800" b="1" dirty="0">
                <a:latin typeface="Trebuchet MS" pitchFamily="34" charset="0"/>
              </a:rPr>
              <a:t>de </a:t>
            </a:r>
            <a:r>
              <a:rPr lang="en-US" sz="1800" b="1" dirty="0" err="1">
                <a:latin typeface="Trebuchet MS" pitchFamily="34" charset="0"/>
              </a:rPr>
              <a:t>proiect</a:t>
            </a:r>
            <a:r>
              <a:rPr lang="en-US" sz="1800" b="1" dirty="0">
                <a:latin typeface="Trebuchet MS" pitchFamily="34" charset="0"/>
              </a:rPr>
              <a:t> </a:t>
            </a:r>
            <a:r>
              <a:rPr lang="en-US" sz="1800" b="1" dirty="0" err="1">
                <a:latin typeface="Trebuchet MS" pitchFamily="34" charset="0"/>
              </a:rPr>
              <a:t>exclus</a:t>
            </a:r>
            <a:r>
              <a:rPr lang="en-US" sz="1800" b="1" dirty="0">
                <a:latin typeface="Trebuchet MS" pitchFamily="34" charset="0"/>
              </a:rPr>
              <a:t>)</a:t>
            </a:r>
            <a:endParaRPr lang="en-US" sz="1800" dirty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o-RO" sz="1800" dirty="0" smtClean="0">
                <a:solidFill>
                  <a:srgbClr val="00B050"/>
                </a:solidFill>
                <a:latin typeface="Trebuchet MS" pitchFamily="34" charset="0"/>
              </a:rPr>
              <a:t>Cheltuieli cu personalul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: 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max. 15% </a:t>
            </a:r>
            <a:r>
              <a:rPr lang="ro-RO" sz="1800" dirty="0" smtClean="0">
                <a:solidFill>
                  <a:srgbClr val="002060"/>
                </a:solidFill>
                <a:latin typeface="Trebuchet MS" pitchFamily="34" charset="0"/>
              </a:rPr>
              <a:t>proiecte tip 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“soft”, max. 5% </a:t>
            </a:r>
            <a:r>
              <a:rPr lang="ro-RO" sz="1800" dirty="0" smtClean="0">
                <a:solidFill>
                  <a:srgbClr val="002060"/>
                </a:solidFill>
                <a:latin typeface="Trebuchet MS" pitchFamily="34" charset="0"/>
              </a:rPr>
              <a:t>proiecte 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tip “hard”</a:t>
            </a:r>
            <a:endParaRPr lang="en-US" sz="1800" dirty="0">
              <a:solidFill>
                <a:srgbClr val="002060"/>
              </a:solidFill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o-RO" sz="1800" dirty="0" smtClean="0">
                <a:solidFill>
                  <a:srgbClr val="00B050"/>
                </a:solidFill>
                <a:latin typeface="Trebuchet MS" pitchFamily="34" charset="0"/>
              </a:rPr>
              <a:t>Cheltuieli de birou și administrative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: 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max. 5% </a:t>
            </a:r>
            <a:r>
              <a:rPr lang="ro-RO" sz="1800" dirty="0" smtClean="0">
                <a:solidFill>
                  <a:srgbClr val="002060"/>
                </a:solidFill>
                <a:latin typeface="Trebuchet MS" pitchFamily="34" charset="0"/>
              </a:rPr>
              <a:t>proiecte 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tip “soft”, max. 1% </a:t>
            </a:r>
            <a:r>
              <a:rPr lang="ro-RO" sz="1800" dirty="0" smtClean="0">
                <a:solidFill>
                  <a:srgbClr val="002060"/>
                </a:solidFill>
                <a:latin typeface="Trebuchet MS" pitchFamily="34" charset="0"/>
              </a:rPr>
              <a:t>proiecte 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tip “hard”</a:t>
            </a:r>
            <a:endParaRPr lang="en-US" sz="1800" b="1" i="1" dirty="0">
              <a:solidFill>
                <a:srgbClr val="FF0000"/>
              </a:solidFill>
              <a:latin typeface="Trebuchet MS" pitchFamily="34" charset="0"/>
            </a:endParaRPr>
          </a:p>
          <a:p>
            <a:pPr marL="114300" indent="0" algn="just">
              <a:buNone/>
            </a:pPr>
            <a:r>
              <a:rPr lang="en-US" sz="1800" b="1" i="1" dirty="0" err="1">
                <a:solidFill>
                  <a:srgbClr val="FF0000"/>
                </a:solidFill>
                <a:latin typeface="Trebuchet MS" pitchFamily="34" charset="0"/>
              </a:rPr>
              <a:t>Beneficiarii</a:t>
            </a:r>
            <a:r>
              <a:rPr lang="en-US" sz="1800" b="1" i="1" dirty="0">
                <a:solidFill>
                  <a:srgbClr val="FF0000"/>
                </a:solidFill>
                <a:latin typeface="Trebuchet MS" pitchFamily="34" charset="0"/>
              </a:rPr>
              <a:t> nu </a:t>
            </a:r>
            <a:r>
              <a:rPr lang="ro-RO" sz="1800" b="1" i="1" dirty="0" smtClean="0">
                <a:solidFill>
                  <a:srgbClr val="FF0000"/>
                </a:solidFill>
                <a:latin typeface="Trebuchet MS" pitchFamily="34" charset="0"/>
              </a:rPr>
              <a:t>trebuie să</a:t>
            </a:r>
            <a:r>
              <a:rPr lang="en-US" sz="1800" b="1" i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800" b="1" i="1" dirty="0" err="1" smtClean="0">
                <a:solidFill>
                  <a:srgbClr val="FF0000"/>
                </a:solidFill>
                <a:latin typeface="Trebuchet MS" pitchFamily="34" charset="0"/>
              </a:rPr>
              <a:t>demonstr</a:t>
            </a:r>
            <a:r>
              <a:rPr lang="ro-RO" sz="1800" b="1" i="1" dirty="0" smtClean="0">
                <a:solidFill>
                  <a:srgbClr val="FF0000"/>
                </a:solidFill>
                <a:latin typeface="Trebuchet MS" pitchFamily="34" charset="0"/>
              </a:rPr>
              <a:t>eze</a:t>
            </a:r>
            <a:r>
              <a:rPr lang="en-US" sz="1800" b="1" i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ro-RO" sz="1800" b="1" i="1" dirty="0" smtClean="0">
                <a:solidFill>
                  <a:srgbClr val="FF0000"/>
                </a:solidFill>
                <a:latin typeface="Trebuchet MS" pitchFamily="34" charset="0"/>
              </a:rPr>
              <a:t>efectuarea sau plata cheltuielilor</a:t>
            </a:r>
            <a:r>
              <a:rPr lang="en-US" sz="1800" b="1" i="1" dirty="0" smtClean="0">
                <a:solidFill>
                  <a:srgbClr val="FF0000"/>
                </a:solidFill>
                <a:latin typeface="Trebuchet MS" pitchFamily="34" charset="0"/>
              </a:rPr>
              <a:t>, </a:t>
            </a:r>
            <a:r>
              <a:rPr lang="en-US" sz="1800" b="1" i="1" dirty="0" err="1">
                <a:solidFill>
                  <a:srgbClr val="FF0000"/>
                </a:solidFill>
                <a:latin typeface="Trebuchet MS" pitchFamily="34" charset="0"/>
              </a:rPr>
              <a:t>sau</a:t>
            </a:r>
            <a:r>
              <a:rPr lang="en-US" sz="1800" b="1" i="1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rebuchet MS" pitchFamily="34" charset="0"/>
              </a:rPr>
              <a:t>că</a:t>
            </a:r>
            <a:r>
              <a:rPr lang="en-US" sz="1800" b="1" i="1" dirty="0">
                <a:solidFill>
                  <a:srgbClr val="FF0000"/>
                </a:solidFill>
                <a:latin typeface="Trebuchet MS" pitchFamily="34" charset="0"/>
              </a:rPr>
              <a:t> rata </a:t>
            </a:r>
            <a:r>
              <a:rPr lang="ro-RO" sz="1800" b="1" i="1" dirty="0" smtClean="0">
                <a:solidFill>
                  <a:srgbClr val="FF0000"/>
                </a:solidFill>
                <a:latin typeface="Trebuchet MS" pitchFamily="34" charset="0"/>
              </a:rPr>
              <a:t>forfetară</a:t>
            </a:r>
            <a:r>
              <a:rPr lang="en-US" sz="1800" b="1" i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rebuchet MS" pitchFamily="34" charset="0"/>
              </a:rPr>
              <a:t>corespunde</a:t>
            </a:r>
            <a:r>
              <a:rPr lang="en-US" sz="1800" b="1" i="1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rebuchet MS" pitchFamily="34" charset="0"/>
              </a:rPr>
              <a:t>realității</a:t>
            </a:r>
            <a:r>
              <a:rPr lang="en-US" sz="1800" b="1" i="1" dirty="0">
                <a:solidFill>
                  <a:srgbClr val="FF0000"/>
                </a:solidFill>
                <a:latin typeface="Trebuchet MS" pitchFamily="34" charset="0"/>
              </a:rPr>
              <a:t> = </a:t>
            </a:r>
            <a:r>
              <a:rPr lang="en-US" sz="1800" b="1" i="1" dirty="0" err="1">
                <a:solidFill>
                  <a:srgbClr val="FF0000"/>
                </a:solidFill>
                <a:latin typeface="Trebuchet MS" pitchFamily="34" charset="0"/>
              </a:rPr>
              <a:t>niciun</a:t>
            </a:r>
            <a:r>
              <a:rPr lang="en-US" sz="1800" b="1" i="1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800" b="1" i="1" dirty="0" smtClean="0">
                <a:solidFill>
                  <a:srgbClr val="FF0000"/>
                </a:solidFill>
                <a:latin typeface="Trebuchet MS" pitchFamily="34" charset="0"/>
              </a:rPr>
              <a:t>document </a:t>
            </a:r>
            <a:r>
              <a:rPr lang="en-US" sz="1800" b="1" i="1" dirty="0" err="1" smtClean="0">
                <a:solidFill>
                  <a:srgbClr val="FF0000"/>
                </a:solidFill>
                <a:latin typeface="Trebuchet MS" pitchFamily="34" charset="0"/>
              </a:rPr>
              <a:t>solicitat</a:t>
            </a:r>
            <a:r>
              <a:rPr lang="en-US" sz="1800" b="1" i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800" b="1" i="1" dirty="0">
                <a:solidFill>
                  <a:srgbClr val="FF0000"/>
                </a:solidFill>
                <a:latin typeface="Trebuchet MS" pitchFamily="34" charset="0"/>
              </a:rPr>
              <a:t>de </a:t>
            </a:r>
            <a:r>
              <a:rPr lang="en-US" sz="1800" b="1" i="1" dirty="0" err="1">
                <a:solidFill>
                  <a:srgbClr val="FF0000"/>
                </a:solidFill>
                <a:latin typeface="Trebuchet MS" pitchFamily="34" charset="0"/>
              </a:rPr>
              <a:t>oricare</a:t>
            </a:r>
            <a:r>
              <a:rPr lang="en-US" sz="1800" b="1" i="1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rebuchet MS" pitchFamily="34" charset="0"/>
              </a:rPr>
              <a:t>dintre</a:t>
            </a:r>
            <a:r>
              <a:rPr lang="en-US" sz="1800" b="1" i="1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800" b="1" i="1" dirty="0" err="1">
                <a:solidFill>
                  <a:srgbClr val="FF0000"/>
                </a:solidFill>
                <a:latin typeface="Trebuchet MS" pitchFamily="34" charset="0"/>
              </a:rPr>
              <a:t>organismele</a:t>
            </a:r>
            <a:r>
              <a:rPr lang="en-US" sz="1800" b="1" i="1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800" b="1" i="1" dirty="0" err="1" smtClean="0">
                <a:solidFill>
                  <a:srgbClr val="FF0000"/>
                </a:solidFill>
                <a:latin typeface="Trebuchet MS" pitchFamily="34" charset="0"/>
              </a:rPr>
              <a:t>programului</a:t>
            </a:r>
            <a:endParaRPr lang="en-US" sz="1800" b="1" i="1" dirty="0">
              <a:solidFill>
                <a:srgbClr val="FF0000"/>
              </a:solidFill>
              <a:latin typeface="Trebuchet MS" pitchFamily="34" charset="0"/>
            </a:endParaRPr>
          </a:p>
          <a:p>
            <a:pPr marL="114300" indent="0" algn="just">
              <a:buNone/>
            </a:pPr>
            <a:endParaRPr lang="en-US" sz="1800" b="1" i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just">
              <a:buNone/>
            </a:pPr>
            <a:endParaRPr lang="ro-RO" sz="1200" b="1" dirty="0" smtClean="0">
              <a:latin typeface="Trebuchet MS" pitchFamily="34" charset="0"/>
            </a:endParaRPr>
          </a:p>
          <a:p>
            <a:pPr marL="457200" lvl="1" indent="0">
              <a:buNone/>
            </a:pPr>
            <a:endParaRPr lang="en-US" sz="2000" dirty="0" smtClean="0">
              <a:latin typeface="Trebuchet MS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057400" y="5550464"/>
            <a:ext cx="5410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000" b="1" dirty="0">
                <a:solidFill>
                  <a:schemeClr val="bg1"/>
                </a:solidFill>
                <a:latin typeface="Trebuchet MS" pitchFamily="34" charset="0"/>
              </a:rPr>
              <a:t>T</a:t>
            </a:r>
            <a:r>
              <a:rPr lang="en-US" sz="2000" b="1" dirty="0" err="1" smtClean="0">
                <a:solidFill>
                  <a:schemeClr val="bg1"/>
                </a:solidFill>
                <a:latin typeface="Trebuchet MS" pitchFamily="34" charset="0"/>
              </a:rPr>
              <a:t>rebuie</a:t>
            </a:r>
            <a:r>
              <a:rPr lang="en-US" sz="2000" b="1" dirty="0" smtClean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Trebuchet MS" pitchFamily="34" charset="0"/>
              </a:rPr>
              <a:t>respectat</a:t>
            </a:r>
            <a:r>
              <a:rPr lang="ro-RO" sz="2000" b="1" dirty="0" smtClean="0">
                <a:solidFill>
                  <a:schemeClr val="bg1"/>
                </a:solidFill>
                <a:latin typeface="Trebuchet MS" pitchFamily="34" charset="0"/>
              </a:rPr>
              <a:t>ă l</a:t>
            </a:r>
            <a:r>
              <a:rPr lang="en-US" sz="2000" b="1" dirty="0" err="1" smtClean="0">
                <a:solidFill>
                  <a:schemeClr val="bg1"/>
                </a:solidFill>
                <a:latin typeface="Trebuchet MS" pitchFamily="34" charset="0"/>
              </a:rPr>
              <a:t>egislația</a:t>
            </a:r>
            <a:r>
              <a:rPr lang="en-US" sz="2000" b="1" dirty="0" smtClean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rebuchet MS" pitchFamily="34" charset="0"/>
              </a:rPr>
              <a:t>națională</a:t>
            </a:r>
            <a:r>
              <a:rPr lang="en-US" sz="2000" b="1" dirty="0" smtClean="0">
                <a:solidFill>
                  <a:schemeClr val="bg1"/>
                </a:solidFill>
                <a:latin typeface="Trebuchet MS" pitchFamily="34" charset="0"/>
              </a:rPr>
              <a:t>!</a:t>
            </a:r>
            <a:endParaRPr lang="en-US" sz="2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7" name="Picture 6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0209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873109"/>
            <a:ext cx="8229600" cy="671052"/>
          </a:xfrm>
        </p:spPr>
        <p:txBody>
          <a:bodyPr/>
          <a:lstStyle/>
          <a:p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REGULILE APELULUI DE PROIECTE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ro-RO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ligibilitatea cheltuielilor 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(V)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34439" y="1484808"/>
            <a:ext cx="9151322" cy="5373191"/>
          </a:xfrm>
        </p:spPr>
        <p:txBody>
          <a:bodyPr/>
          <a:lstStyle/>
          <a:p>
            <a:pPr marL="114300" indent="0" algn="just">
              <a:buNone/>
            </a:pPr>
            <a:endParaRPr lang="en-US" sz="1800" b="1" i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just">
              <a:buNone/>
            </a:pPr>
            <a:endParaRPr lang="ro-RO" sz="1200" b="1" dirty="0" smtClean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ro-RO" sz="1800" b="1" dirty="0" smtClean="0">
                <a:latin typeface="Trebuchet MS" pitchFamily="34" charset="0"/>
              </a:rPr>
              <a:t>B</a:t>
            </a:r>
            <a:r>
              <a:rPr lang="en-US" sz="1800" b="1" dirty="0" smtClean="0">
                <a:latin typeface="Trebuchet MS" pitchFamily="34" charset="0"/>
              </a:rPr>
              <a:t>. </a:t>
            </a:r>
            <a:r>
              <a:rPr lang="ro-RO" sz="1800" b="1" dirty="0" smtClean="0">
                <a:latin typeface="Trebuchet MS" pitchFamily="34" charset="0"/>
              </a:rPr>
              <a:t>Pe bază de </a:t>
            </a:r>
            <a:r>
              <a:rPr lang="ro-RO" sz="1800" b="1" dirty="0" smtClean="0">
                <a:solidFill>
                  <a:srgbClr val="00B050"/>
                </a:solidFill>
                <a:latin typeface="Trebuchet MS" pitchFamily="34" charset="0"/>
              </a:rPr>
              <a:t>costuri reale</a:t>
            </a: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o-RO" sz="1800" dirty="0" smtClean="0">
                <a:latin typeface="Trebuchet MS" pitchFamily="34" charset="0"/>
              </a:rPr>
              <a:t>Deplasare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cazare</a:t>
            </a:r>
            <a:endParaRPr lang="en-US" sz="1800" dirty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en-US" sz="1800" dirty="0" err="1" smtClean="0">
                <a:latin typeface="Trebuchet MS" pitchFamily="34" charset="0"/>
              </a:rPr>
              <a:t>Expertiza</a:t>
            </a:r>
            <a:r>
              <a:rPr lang="ro-RO" sz="1800" dirty="0" smtClean="0">
                <a:latin typeface="Trebuchet MS" pitchFamily="34" charset="0"/>
              </a:rPr>
              <a:t> externă și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costuri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servicii</a:t>
            </a:r>
            <a:endParaRPr lang="en-US" sz="1800" dirty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o-RO" sz="1800" dirty="0" err="1" smtClean="0">
                <a:latin typeface="Trebuchet MS" pitchFamily="34" charset="0"/>
              </a:rPr>
              <a:t>C</a:t>
            </a:r>
            <a:r>
              <a:rPr lang="en-US" sz="1800" dirty="0" err="1" smtClean="0">
                <a:latin typeface="Trebuchet MS" pitchFamily="34" charset="0"/>
              </a:rPr>
              <a:t>heltuieli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echipament</a:t>
            </a:r>
            <a:endParaRPr lang="en-US" sz="1800" dirty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en-US" sz="1800" dirty="0" err="1">
                <a:latin typeface="Trebuchet MS" pitchFamily="34" charset="0"/>
              </a:rPr>
              <a:t>Infrastructură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lucrări</a:t>
            </a:r>
            <a:endParaRPr lang="ro-RO" sz="18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o-RO" sz="1800" dirty="0" smtClean="0">
                <a:latin typeface="Trebuchet MS" pitchFamily="34" charset="0"/>
              </a:rPr>
              <a:t>Cheltuieli cu personalul </a:t>
            </a:r>
          </a:p>
          <a:p>
            <a:pPr algn="just">
              <a:buFont typeface="Wingdings" pitchFamily="2" charset="2"/>
              <a:buChar char="ü"/>
            </a:pPr>
            <a:endParaRPr lang="ro-RO" sz="1800" dirty="0">
              <a:latin typeface="Trebuchet MS" pitchFamily="34" charset="0"/>
            </a:endParaRPr>
          </a:p>
          <a:p>
            <a:pPr marL="0" indent="0" algn="ctr">
              <a:buNone/>
            </a:pPr>
            <a:r>
              <a:rPr lang="ro-RO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Opțiunea de rambursare a cheltuielilor de personal prin rată forfetară sau cost real, aparține beneficiarului și trebuie reflectată în aplicație prin selectarea tipului de buget aplicabil</a:t>
            </a:r>
            <a:r>
              <a:rPr lang="ro-RO" sz="2400" dirty="0" smtClean="0">
                <a:solidFill>
                  <a:srgbClr val="FF0000"/>
                </a:solidFill>
                <a:latin typeface="Trebuchet MS" pitchFamily="34" charset="0"/>
              </a:rPr>
              <a:t>.</a:t>
            </a:r>
            <a:endParaRPr lang="en-US" sz="2400" i="1" dirty="0">
              <a:solidFill>
                <a:srgbClr val="FF0000"/>
              </a:solidFill>
              <a:latin typeface="Trebuchet MS" pitchFamily="34" charset="0"/>
            </a:endParaRPr>
          </a:p>
          <a:p>
            <a:pPr marL="457200" lvl="1" indent="0">
              <a:buNone/>
            </a:pPr>
            <a:endParaRPr lang="en-US" sz="2000" dirty="0" smtClean="0">
              <a:latin typeface="Trebuchet MS" pitchFamily="34" charset="0"/>
            </a:endParaRPr>
          </a:p>
        </p:txBody>
      </p:sp>
      <p:pic>
        <p:nvPicPr>
          <p:cNvPr id="7" name="Picture 6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0413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01" y="777752"/>
            <a:ext cx="8229600" cy="1143000"/>
          </a:xfrm>
        </p:spPr>
        <p:txBody>
          <a:bodyPr/>
          <a:lstStyle/>
          <a:p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REGULILE APELULUI DE PROIECTE</a:t>
            </a:r>
            <a: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en-US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ro-RO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ligibilitatea cheltuielilor 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(VI)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65652" y="1828800"/>
            <a:ext cx="8686800" cy="4777431"/>
          </a:xfrm>
        </p:spPr>
        <p:txBody>
          <a:bodyPr/>
          <a:lstStyle/>
          <a:p>
            <a:pPr marL="0" indent="0" algn="just">
              <a:buNone/>
            </a:pPr>
            <a:r>
              <a:rPr lang="ro-RO" sz="1800" b="1" dirty="0" smtClean="0">
                <a:solidFill>
                  <a:srgbClr val="00B050"/>
                </a:solidFill>
                <a:latin typeface="Trebuchet MS" pitchFamily="34" charset="0"/>
              </a:rPr>
              <a:t>Cheltuieli neeligibile </a:t>
            </a:r>
            <a:r>
              <a:rPr lang="ro-RO" sz="1800" b="1" dirty="0" smtClean="0">
                <a:latin typeface="Trebuchet MS" pitchFamily="34" charset="0"/>
              </a:rPr>
              <a:t>la nivelul programului</a:t>
            </a:r>
            <a:r>
              <a:rPr lang="en-US" sz="1800" b="1" dirty="0" smtClean="0">
                <a:latin typeface="Trebuchet MS" pitchFamily="34" charset="0"/>
              </a:rPr>
              <a:t>:</a:t>
            </a:r>
          </a:p>
          <a:p>
            <a:pPr lvl="0" algn="just">
              <a:buFont typeface="Wingdings" pitchFamily="2" charset="2"/>
              <a:buChar char="ü"/>
            </a:pPr>
            <a:r>
              <a:rPr lang="en-GB" sz="1800" dirty="0" err="1" smtClean="0">
                <a:latin typeface="Trebuchet MS" pitchFamily="34" charset="0"/>
              </a:rPr>
              <a:t>amenzi</a:t>
            </a:r>
            <a:r>
              <a:rPr lang="en-GB" sz="1800" dirty="0">
                <a:latin typeface="Trebuchet MS" pitchFamily="34" charset="0"/>
              </a:rPr>
              <a:t>, </a:t>
            </a:r>
            <a:r>
              <a:rPr lang="en-GB" sz="1800" dirty="0" err="1">
                <a:latin typeface="Trebuchet MS" pitchFamily="34" charset="0"/>
              </a:rPr>
              <a:t>penalități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financiare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și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cheltuieli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din</a:t>
            </a:r>
            <a:r>
              <a:rPr lang="en-GB" sz="1800" dirty="0" smtClean="0">
                <a:latin typeface="Trebuchet MS" pitchFamily="34" charset="0"/>
              </a:rPr>
              <a:t> </a:t>
            </a:r>
            <a:r>
              <a:rPr lang="en-GB" sz="1800" dirty="0">
                <a:latin typeface="Trebuchet MS" pitchFamily="34" charset="0"/>
              </a:rPr>
              <a:t>dispute </a:t>
            </a:r>
            <a:r>
              <a:rPr lang="en-GB" sz="1800" dirty="0" err="1">
                <a:latin typeface="Trebuchet MS" pitchFamily="34" charset="0"/>
              </a:rPr>
              <a:t>juridice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și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litigii</a:t>
            </a:r>
            <a:r>
              <a:rPr lang="en-GB" sz="1800" dirty="0">
                <a:latin typeface="Trebuchet MS" pitchFamily="34" charset="0"/>
              </a:rPr>
              <a:t>;</a:t>
            </a:r>
          </a:p>
          <a:p>
            <a:pPr lvl="0" algn="just">
              <a:buFont typeface="Wingdings" pitchFamily="2" charset="2"/>
              <a:buChar char="ü"/>
            </a:pPr>
            <a:r>
              <a:rPr lang="ro-RO" sz="1800" dirty="0" err="1">
                <a:latin typeface="Trebuchet MS" pitchFamily="34" charset="0"/>
              </a:rPr>
              <a:t>c</a:t>
            </a:r>
            <a:r>
              <a:rPr lang="en-GB" sz="1800" dirty="0" err="1" smtClean="0">
                <a:latin typeface="Trebuchet MS" pitchFamily="34" charset="0"/>
              </a:rPr>
              <a:t>osturile</a:t>
            </a:r>
            <a:r>
              <a:rPr lang="en-GB" sz="1800" dirty="0" smtClean="0">
                <a:latin typeface="Trebuchet MS" pitchFamily="34" charset="0"/>
              </a:rPr>
              <a:t> </a:t>
            </a:r>
            <a:r>
              <a:rPr lang="en-GB" sz="1800" dirty="0" err="1" smtClean="0">
                <a:latin typeface="Trebuchet MS" pitchFamily="34" charset="0"/>
              </a:rPr>
              <a:t>pentru</a:t>
            </a:r>
            <a:r>
              <a:rPr lang="en-GB" sz="1800" dirty="0" smtClean="0">
                <a:latin typeface="Trebuchet MS" pitchFamily="34" charset="0"/>
              </a:rPr>
              <a:t> </a:t>
            </a:r>
            <a:r>
              <a:rPr lang="en-GB" sz="1800" dirty="0" err="1" smtClean="0">
                <a:latin typeface="Trebuchet MS" pitchFamily="34" charset="0"/>
              </a:rPr>
              <a:t>cadouri</a:t>
            </a:r>
            <a:r>
              <a:rPr lang="en-GB" sz="1800" dirty="0">
                <a:latin typeface="Trebuchet MS" pitchFamily="34" charset="0"/>
              </a:rPr>
              <a:t>, cu </a:t>
            </a:r>
            <a:r>
              <a:rPr lang="en-GB" sz="1800" dirty="0" err="1">
                <a:latin typeface="Trebuchet MS" pitchFamily="34" charset="0"/>
              </a:rPr>
              <a:t>excepția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celor</a:t>
            </a:r>
            <a:r>
              <a:rPr lang="en-GB" sz="1800" dirty="0">
                <a:latin typeface="Trebuchet MS" pitchFamily="34" charset="0"/>
              </a:rPr>
              <a:t> care nu </a:t>
            </a:r>
            <a:r>
              <a:rPr lang="en-GB" sz="1800" dirty="0" err="1" smtClean="0">
                <a:latin typeface="Trebuchet MS" pitchFamily="34" charset="0"/>
              </a:rPr>
              <a:t>depășe</a:t>
            </a:r>
            <a:r>
              <a:rPr lang="ro-RO" sz="1800" dirty="0" smtClean="0">
                <a:latin typeface="Trebuchet MS" pitchFamily="34" charset="0"/>
              </a:rPr>
              <a:t>sc</a:t>
            </a:r>
            <a:r>
              <a:rPr lang="en-GB" sz="1800" dirty="0" smtClean="0">
                <a:latin typeface="Trebuchet MS" pitchFamily="34" charset="0"/>
              </a:rPr>
              <a:t> </a:t>
            </a:r>
            <a:r>
              <a:rPr lang="en-GB" sz="1800" dirty="0">
                <a:latin typeface="Trebuchet MS" pitchFamily="34" charset="0"/>
              </a:rPr>
              <a:t>50 </a:t>
            </a:r>
            <a:r>
              <a:rPr lang="en-GB" sz="1800" dirty="0" smtClean="0">
                <a:latin typeface="Trebuchet MS" pitchFamily="34" charset="0"/>
              </a:rPr>
              <a:t>EUR/</a:t>
            </a:r>
            <a:r>
              <a:rPr lang="en-GB" sz="1800" dirty="0" err="1" smtClean="0">
                <a:latin typeface="Trebuchet MS" pitchFamily="34" charset="0"/>
              </a:rPr>
              <a:t>cadou</a:t>
            </a:r>
            <a:r>
              <a:rPr lang="en-GB" sz="1800" dirty="0" smtClean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în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cazul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în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smtClean="0">
                <a:latin typeface="Trebuchet MS" pitchFamily="34" charset="0"/>
              </a:rPr>
              <a:t>care</a:t>
            </a:r>
            <a:r>
              <a:rPr lang="ro-RO" sz="1800" dirty="0" smtClean="0">
                <a:latin typeface="Trebuchet MS" pitchFamily="34" charset="0"/>
              </a:rPr>
              <a:t> sunt</a:t>
            </a:r>
            <a:r>
              <a:rPr lang="en-GB" sz="1800" dirty="0" smtClean="0">
                <a:latin typeface="Trebuchet MS" pitchFamily="34" charset="0"/>
              </a:rPr>
              <a:t> </a:t>
            </a:r>
            <a:r>
              <a:rPr lang="en-GB" sz="1800" dirty="0">
                <a:latin typeface="Trebuchet MS" pitchFamily="34" charset="0"/>
              </a:rPr>
              <a:t>legate de </a:t>
            </a:r>
            <a:r>
              <a:rPr lang="en-GB" sz="1800" dirty="0" err="1" smtClean="0">
                <a:latin typeface="Trebuchet MS" pitchFamily="34" charset="0"/>
              </a:rPr>
              <a:t>promovare</a:t>
            </a:r>
            <a:r>
              <a:rPr lang="en-GB" sz="1800" dirty="0" smtClean="0">
                <a:latin typeface="Trebuchet MS" pitchFamily="34" charset="0"/>
              </a:rPr>
              <a:t>, </a:t>
            </a:r>
            <a:r>
              <a:rPr lang="en-GB" sz="1800" dirty="0" err="1" smtClean="0">
                <a:latin typeface="Trebuchet MS" pitchFamily="34" charset="0"/>
              </a:rPr>
              <a:t>comunicare</a:t>
            </a:r>
            <a:r>
              <a:rPr lang="en-GB" sz="1800" dirty="0" smtClean="0">
                <a:latin typeface="Trebuchet MS" pitchFamily="34" charset="0"/>
              </a:rPr>
              <a:t>,</a:t>
            </a:r>
            <a:r>
              <a:rPr lang="ro-RO" sz="1800" dirty="0" smtClean="0">
                <a:latin typeface="Trebuchet MS" pitchFamily="34" charset="0"/>
              </a:rPr>
              <a:t> </a:t>
            </a:r>
            <a:r>
              <a:rPr lang="en-GB" sz="1800" dirty="0" err="1" smtClean="0">
                <a:latin typeface="Trebuchet MS" pitchFamily="34" charset="0"/>
              </a:rPr>
              <a:t>publicitate</a:t>
            </a:r>
            <a:r>
              <a:rPr lang="en-GB" sz="1800" dirty="0" smtClean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sau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informații</a:t>
            </a:r>
            <a:r>
              <a:rPr lang="en-GB" sz="1800" dirty="0">
                <a:latin typeface="Trebuchet MS" pitchFamily="34" charset="0"/>
              </a:rPr>
              <a:t>;</a:t>
            </a:r>
          </a:p>
          <a:p>
            <a:pPr lvl="0" algn="just">
              <a:buFont typeface="Wingdings" pitchFamily="2" charset="2"/>
              <a:buChar char="ü"/>
            </a:pPr>
            <a:r>
              <a:rPr lang="ro-RO" sz="1800" dirty="0" err="1">
                <a:latin typeface="Trebuchet MS" pitchFamily="34" charset="0"/>
              </a:rPr>
              <a:t>c</a:t>
            </a:r>
            <a:r>
              <a:rPr lang="en-GB" sz="1800" dirty="0" err="1" smtClean="0">
                <a:latin typeface="Trebuchet MS" pitchFamily="34" charset="0"/>
              </a:rPr>
              <a:t>osturile</a:t>
            </a:r>
            <a:r>
              <a:rPr lang="en-GB" sz="1800" dirty="0" smtClean="0">
                <a:latin typeface="Trebuchet MS" pitchFamily="34" charset="0"/>
              </a:rPr>
              <a:t> </a:t>
            </a:r>
            <a:r>
              <a:rPr lang="en-GB" sz="1800" dirty="0">
                <a:latin typeface="Trebuchet MS" pitchFamily="34" charset="0"/>
              </a:rPr>
              <a:t>legate de </a:t>
            </a:r>
            <a:r>
              <a:rPr lang="en-GB" sz="1800" dirty="0" err="1">
                <a:latin typeface="Trebuchet MS" pitchFamily="34" charset="0"/>
              </a:rPr>
              <a:t>fluctuația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ratei</a:t>
            </a:r>
            <a:r>
              <a:rPr lang="en-GB" sz="1800" dirty="0">
                <a:latin typeface="Trebuchet MS" pitchFamily="34" charset="0"/>
              </a:rPr>
              <a:t> de </a:t>
            </a:r>
            <a:r>
              <a:rPr lang="en-GB" sz="1800" dirty="0" err="1">
                <a:latin typeface="Trebuchet MS" pitchFamily="34" charset="0"/>
              </a:rPr>
              <a:t>schimb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valutar</a:t>
            </a:r>
            <a:r>
              <a:rPr lang="en-GB" sz="1800" dirty="0">
                <a:latin typeface="Trebuchet MS" pitchFamily="34" charset="0"/>
              </a:rPr>
              <a:t>;</a:t>
            </a:r>
          </a:p>
          <a:p>
            <a:pPr lvl="0" algn="just">
              <a:buFont typeface="Wingdings" pitchFamily="2" charset="2"/>
              <a:buChar char="ü"/>
            </a:pPr>
            <a:r>
              <a:rPr lang="ro-RO" sz="1800" dirty="0" smtClean="0">
                <a:latin typeface="Trebuchet MS" pitchFamily="34" charset="0"/>
              </a:rPr>
              <a:t>d</a:t>
            </a:r>
            <a:r>
              <a:rPr lang="en-GB" sz="1800" dirty="0" err="1" smtClean="0">
                <a:latin typeface="Trebuchet MS" pitchFamily="34" charset="0"/>
              </a:rPr>
              <a:t>obânzi</a:t>
            </a:r>
            <a:r>
              <a:rPr lang="ro-RO" sz="1800" dirty="0" smtClean="0">
                <a:latin typeface="Trebuchet MS" pitchFamily="34" charset="0"/>
              </a:rPr>
              <a:t>;</a:t>
            </a:r>
            <a:endParaRPr lang="en-GB" sz="1800" dirty="0">
              <a:latin typeface="Trebuchet MS" pitchFamily="34" charset="0"/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en-GB" sz="1800" dirty="0" err="1">
                <a:latin typeface="Trebuchet MS" pitchFamily="34" charset="0"/>
              </a:rPr>
              <a:t>achiziționarea</a:t>
            </a:r>
            <a:r>
              <a:rPr lang="en-GB" sz="1800" dirty="0">
                <a:latin typeface="Trebuchet MS" pitchFamily="34" charset="0"/>
              </a:rPr>
              <a:t> de </a:t>
            </a:r>
            <a:r>
              <a:rPr lang="en-GB" sz="1800" dirty="0" err="1">
                <a:latin typeface="Trebuchet MS" pitchFamily="34" charset="0"/>
              </a:rPr>
              <a:t>terenuri</a:t>
            </a:r>
            <a:r>
              <a:rPr lang="en-GB" sz="1800" dirty="0">
                <a:latin typeface="Trebuchet MS" pitchFamily="34" charset="0"/>
              </a:rPr>
              <a:t>;</a:t>
            </a:r>
          </a:p>
          <a:p>
            <a:pPr lvl="0" algn="just">
              <a:buFont typeface="Wingdings" pitchFamily="2" charset="2"/>
              <a:buChar char="ü"/>
            </a:pPr>
            <a:r>
              <a:rPr lang="en-GB" sz="1800" dirty="0">
                <a:latin typeface="Trebuchet MS" pitchFamily="34" charset="0"/>
              </a:rPr>
              <a:t>taxa </a:t>
            </a:r>
            <a:r>
              <a:rPr lang="en-GB" sz="1800" dirty="0" err="1">
                <a:latin typeface="Trebuchet MS" pitchFamily="34" charset="0"/>
              </a:rPr>
              <a:t>pe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valoarea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adăugată</a:t>
            </a:r>
            <a:r>
              <a:rPr lang="en-GB" sz="1800" dirty="0">
                <a:latin typeface="Trebuchet MS" pitchFamily="34" charset="0"/>
              </a:rPr>
              <a:t>, cu </a:t>
            </a:r>
            <a:r>
              <a:rPr lang="en-GB" sz="1800" dirty="0" err="1">
                <a:latin typeface="Trebuchet MS" pitchFamily="34" charset="0"/>
              </a:rPr>
              <a:t>excepția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ro-RO" sz="1800" dirty="0">
                <a:latin typeface="Trebuchet MS" pitchFamily="34" charset="0"/>
              </a:rPr>
              <a:t>cazurilor </a:t>
            </a:r>
            <a:r>
              <a:rPr lang="en-GB" sz="1800" dirty="0" err="1">
                <a:latin typeface="Trebuchet MS" pitchFamily="34" charset="0"/>
              </a:rPr>
              <a:t>în</a:t>
            </a:r>
            <a:r>
              <a:rPr lang="en-GB" sz="1800" dirty="0">
                <a:latin typeface="Trebuchet MS" pitchFamily="34" charset="0"/>
              </a:rPr>
              <a:t> care </a:t>
            </a:r>
            <a:r>
              <a:rPr lang="en-GB" sz="1800" dirty="0" err="1">
                <a:latin typeface="Trebuchet MS" pitchFamily="34" charset="0"/>
              </a:rPr>
              <a:t>este</a:t>
            </a:r>
            <a:r>
              <a:rPr lang="en-GB" sz="1800" dirty="0">
                <a:latin typeface="Trebuchet MS" pitchFamily="34" charset="0"/>
              </a:rPr>
              <a:t> n</a:t>
            </a:r>
            <a:r>
              <a:rPr lang="ro-RO" sz="1800" dirty="0">
                <a:latin typeface="Trebuchet MS" pitchFamily="34" charset="0"/>
              </a:rPr>
              <a:t>e</a:t>
            </a:r>
            <a:r>
              <a:rPr lang="en-GB" sz="1800" dirty="0" err="1">
                <a:latin typeface="Trebuchet MS" pitchFamily="34" charset="0"/>
              </a:rPr>
              <a:t>recuperabil</a:t>
            </a:r>
            <a:r>
              <a:rPr lang="ro-RO" sz="1800" dirty="0">
                <a:latin typeface="Trebuchet MS" pitchFamily="34" charset="0"/>
              </a:rPr>
              <a:t>ă,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ro-RO" sz="1800" dirty="0">
                <a:latin typeface="Trebuchet MS" pitchFamily="34" charset="0"/>
              </a:rPr>
              <a:t>conform</a:t>
            </a:r>
            <a:r>
              <a:rPr lang="en-GB" sz="1800" dirty="0" smtClean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legislației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naționale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privind</a:t>
            </a:r>
            <a:r>
              <a:rPr lang="en-GB" sz="1800" dirty="0">
                <a:latin typeface="Trebuchet MS" pitchFamily="34" charset="0"/>
              </a:rPr>
              <a:t> TVA;</a:t>
            </a:r>
          </a:p>
          <a:p>
            <a:pPr lvl="0" algn="just">
              <a:buFont typeface="Wingdings" pitchFamily="2" charset="2"/>
              <a:buChar char="ü"/>
            </a:pPr>
            <a:r>
              <a:rPr lang="en-GB" sz="1800" dirty="0" err="1">
                <a:latin typeface="Trebuchet MS" pitchFamily="34" charset="0"/>
              </a:rPr>
              <a:t>contribuție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în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natură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și</a:t>
            </a:r>
            <a:r>
              <a:rPr lang="en-GB" sz="1800" dirty="0">
                <a:latin typeface="Trebuchet MS" pitchFamily="34" charset="0"/>
              </a:rPr>
              <a:t> leasing;</a:t>
            </a:r>
          </a:p>
          <a:p>
            <a:pPr lvl="0" algn="just">
              <a:buFont typeface="Wingdings" pitchFamily="2" charset="2"/>
              <a:buChar char="ü"/>
            </a:pPr>
            <a:r>
              <a:rPr lang="en-GB" sz="1800" dirty="0" err="1">
                <a:latin typeface="Trebuchet MS" pitchFamily="34" charset="0"/>
              </a:rPr>
              <a:t>costurile</a:t>
            </a:r>
            <a:r>
              <a:rPr lang="en-GB" sz="1800" dirty="0">
                <a:latin typeface="Trebuchet MS" pitchFamily="34" charset="0"/>
              </a:rPr>
              <a:t> legate de </a:t>
            </a:r>
            <a:r>
              <a:rPr lang="en-GB" sz="1800" dirty="0" err="1">
                <a:latin typeface="Trebuchet MS" pitchFamily="34" charset="0"/>
              </a:rPr>
              <a:t>achiziționarea</a:t>
            </a:r>
            <a:r>
              <a:rPr lang="en-GB" sz="1800" dirty="0">
                <a:latin typeface="Trebuchet MS" pitchFamily="34" charset="0"/>
              </a:rPr>
              <a:t> de </a:t>
            </a:r>
            <a:r>
              <a:rPr lang="en-GB" sz="1800" dirty="0" err="1">
                <a:latin typeface="Trebuchet MS" pitchFamily="34" charset="0"/>
              </a:rPr>
              <a:t>echipamente</a:t>
            </a:r>
            <a:r>
              <a:rPr lang="en-GB" sz="1800" dirty="0">
                <a:latin typeface="Trebuchet MS" pitchFamily="34" charset="0"/>
              </a:rPr>
              <a:t> la </a:t>
            </a:r>
            <a:r>
              <a:rPr lang="en-GB" sz="1800" dirty="0" err="1">
                <a:latin typeface="Trebuchet MS" pitchFamily="34" charset="0"/>
              </a:rPr>
              <a:t>mâna</a:t>
            </a:r>
            <a:r>
              <a:rPr lang="en-GB" sz="1800" dirty="0">
                <a:latin typeface="Trebuchet MS" pitchFamily="34" charset="0"/>
              </a:rPr>
              <a:t> a </a:t>
            </a:r>
            <a:r>
              <a:rPr lang="en-GB" sz="1800" dirty="0" err="1">
                <a:latin typeface="Trebuchet MS" pitchFamily="34" charset="0"/>
              </a:rPr>
              <a:t>doua</a:t>
            </a:r>
            <a:r>
              <a:rPr lang="en-GB" sz="1800" dirty="0">
                <a:latin typeface="Trebuchet MS" pitchFamily="34" charset="0"/>
              </a:rPr>
              <a:t>;</a:t>
            </a:r>
          </a:p>
          <a:p>
            <a:pPr lvl="0" algn="just">
              <a:buFont typeface="Wingdings" pitchFamily="2" charset="2"/>
              <a:buChar char="ü"/>
            </a:pPr>
            <a:r>
              <a:rPr lang="en-GB" sz="1800" dirty="0" err="1">
                <a:latin typeface="Trebuchet MS" pitchFamily="34" charset="0"/>
              </a:rPr>
              <a:t>comisioane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pentru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tranzacțiile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financiare</a:t>
            </a:r>
            <a:r>
              <a:rPr lang="en-GB" sz="1800" dirty="0">
                <a:latin typeface="Trebuchet MS" pitchFamily="34" charset="0"/>
              </a:rPr>
              <a:t> </a:t>
            </a:r>
            <a:r>
              <a:rPr lang="en-GB" sz="1800" dirty="0" err="1">
                <a:latin typeface="Trebuchet MS" pitchFamily="34" charset="0"/>
              </a:rPr>
              <a:t>naționale</a:t>
            </a:r>
            <a:r>
              <a:rPr lang="en-GB" sz="1800" dirty="0">
                <a:latin typeface="Trebuchet MS" pitchFamily="34" charset="0"/>
              </a:rPr>
              <a:t>.</a:t>
            </a:r>
            <a:endParaRPr lang="en-US" sz="1800" b="1" dirty="0">
              <a:latin typeface="Trebuchet MS" pitchFamily="34" charset="0"/>
            </a:endParaRPr>
          </a:p>
          <a:p>
            <a:pPr marL="457200" lvl="1" indent="0">
              <a:buNone/>
            </a:pPr>
            <a:endParaRPr lang="en-US" sz="1800" dirty="0" smtClean="0">
              <a:latin typeface="Trebuchet MS" pitchFamily="34" charset="0"/>
            </a:endParaRPr>
          </a:p>
        </p:txBody>
      </p:sp>
      <p:pic>
        <p:nvPicPr>
          <p:cNvPr id="7" name="Picture 6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043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937" y="873711"/>
            <a:ext cx="8229600" cy="1143000"/>
          </a:xfrm>
        </p:spPr>
        <p:txBody>
          <a:bodyPr/>
          <a:lstStyle/>
          <a:p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REGULILE APELULUI DE PROIECTE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Termenul</a:t>
            </a:r>
            <a:r>
              <a:rPr lang="pt-BR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pt-BR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de </a:t>
            </a:r>
            <a:r>
              <a:rPr lang="pt-BR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primire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al</a:t>
            </a:r>
            <a:r>
              <a:rPr lang="pt-BR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aplicațiilor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33066" y="1905000"/>
            <a:ext cx="8839200" cy="5562600"/>
          </a:xfrm>
        </p:spPr>
        <p:txBody>
          <a:bodyPr/>
          <a:lstStyle/>
          <a:p>
            <a:pPr algn="just"/>
            <a:r>
              <a:rPr lang="ro-RO" sz="1800" dirty="0" smtClean="0">
                <a:latin typeface="Trebuchet MS" pitchFamily="34" charset="0"/>
              </a:rPr>
              <a:t>Aplicațiile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>
                <a:latin typeface="Trebuchet MS" pitchFamily="34" charset="0"/>
              </a:rPr>
              <a:t>se </a:t>
            </a:r>
            <a:r>
              <a:rPr lang="en-US" sz="1800" dirty="0" err="1">
                <a:latin typeface="Trebuchet MS" pitchFamily="34" charset="0"/>
              </a:rPr>
              <a:t>depun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ro-RO" sz="1800" dirty="0">
                <a:latin typeface="Trebuchet MS" pitchFamily="34" charset="0"/>
              </a:rPr>
              <a:t>tr-un exemplar</a:t>
            </a:r>
            <a:r>
              <a:rPr lang="en-US" sz="1800" dirty="0">
                <a:latin typeface="Trebuchet MS" pitchFamily="34" charset="0"/>
              </a:rPr>
              <a:t> original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o </a:t>
            </a:r>
            <a:r>
              <a:rPr lang="en-US" sz="1800" dirty="0" err="1">
                <a:latin typeface="Trebuchet MS" pitchFamily="34" charset="0"/>
              </a:rPr>
              <a:t>copie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en-US" sz="1800" dirty="0" err="1">
                <a:latin typeface="Trebuchet MS" pitchFamily="34" charset="0"/>
              </a:rPr>
              <a:t>împreună</a:t>
            </a:r>
            <a:r>
              <a:rPr lang="en-US" sz="1800" dirty="0">
                <a:latin typeface="Trebuchet MS" pitchFamily="34" charset="0"/>
              </a:rPr>
              <a:t> cu un CD / DVD care </a:t>
            </a:r>
            <a:r>
              <a:rPr lang="en-US" sz="1800" dirty="0" err="1">
                <a:latin typeface="Trebuchet MS" pitchFamily="34" charset="0"/>
              </a:rPr>
              <a:t>conține</a:t>
            </a:r>
            <a:r>
              <a:rPr lang="en-US" sz="1800" dirty="0">
                <a:latin typeface="Trebuchet MS" pitchFamily="34" charset="0"/>
              </a:rPr>
              <a:t> o </a:t>
            </a:r>
            <a:r>
              <a:rPr lang="en-US" sz="1800" dirty="0" err="1">
                <a:latin typeface="Trebuchet MS" pitchFamily="34" charset="0"/>
              </a:rPr>
              <a:t>versiune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completă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scanată</a:t>
            </a:r>
            <a:r>
              <a:rPr lang="en-US" sz="1800" dirty="0">
                <a:latin typeface="Trebuchet MS" pitchFamily="34" charset="0"/>
              </a:rPr>
              <a:t> a </a:t>
            </a:r>
            <a:r>
              <a:rPr lang="ro-RO" sz="1800" dirty="0" smtClean="0">
                <a:latin typeface="Trebuchet MS" pitchFamily="34" charset="0"/>
              </a:rPr>
              <a:t>acesteia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a </a:t>
            </a:r>
            <a:r>
              <a:rPr lang="en-US" sz="1800" dirty="0" err="1" smtClean="0">
                <a:latin typeface="Trebuchet MS" pitchFamily="34" charset="0"/>
              </a:rPr>
              <a:t>anexel</a:t>
            </a:r>
            <a:r>
              <a:rPr lang="ro-RO" sz="1800" dirty="0" smtClean="0">
                <a:latin typeface="Trebuchet MS" pitchFamily="34" charset="0"/>
              </a:rPr>
              <a:t>or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>
                <a:latin typeface="Trebuchet MS" pitchFamily="34" charset="0"/>
              </a:rPr>
              <a:t>sale (</a:t>
            </a:r>
            <a:r>
              <a:rPr lang="en-US" sz="1800" dirty="0" smtClean="0">
                <a:latin typeface="Trebuchet MS" pitchFamily="34" charset="0"/>
              </a:rPr>
              <a:t>nu</a:t>
            </a:r>
            <a:r>
              <a:rPr lang="ro-RO" sz="1800" dirty="0" smtClean="0">
                <a:latin typeface="Trebuchet MS" pitchFamily="34" charset="0"/>
              </a:rPr>
              <a:t> se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mai </a:t>
            </a:r>
            <a:r>
              <a:rPr lang="en-US" sz="1800" dirty="0" err="1" smtClean="0">
                <a:latin typeface="Trebuchet MS" pitchFamily="34" charset="0"/>
              </a:rPr>
              <a:t>semn</a:t>
            </a:r>
            <a:r>
              <a:rPr lang="ro-RO" sz="1800" dirty="0" smtClean="0">
                <a:latin typeface="Trebuchet MS" pitchFamily="34" charset="0"/>
              </a:rPr>
              <a:t>ează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fiecare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pagina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en-US" sz="1800" dirty="0" smtClean="0">
                <a:latin typeface="Trebuchet MS" pitchFamily="34" charset="0"/>
              </a:rPr>
              <a:t>v</a:t>
            </a:r>
            <a:r>
              <a:rPr lang="ro-RO" sz="1800" dirty="0" smtClean="0">
                <a:latin typeface="Trebuchet MS" pitchFamily="34" charset="0"/>
              </a:rPr>
              <a:t>eți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semna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doar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acolo unde vă va cere</a:t>
            </a:r>
            <a:r>
              <a:rPr lang="en-US" sz="1800" dirty="0" smtClean="0">
                <a:latin typeface="Trebuchet MS" pitchFamily="34" charset="0"/>
              </a:rPr>
              <a:t> format</a:t>
            </a:r>
            <a:r>
              <a:rPr lang="ro-RO" sz="1800" dirty="0" smtClean="0">
                <a:latin typeface="Trebuchet MS" pitchFamily="34" charset="0"/>
              </a:rPr>
              <a:t>ul</a:t>
            </a:r>
            <a:r>
              <a:rPr lang="en-US" sz="1800" dirty="0" smtClean="0">
                <a:latin typeface="Trebuchet MS" pitchFamily="34" charset="0"/>
              </a:rPr>
              <a:t>!)</a:t>
            </a:r>
            <a:endParaRPr lang="en-US" sz="1800" dirty="0">
              <a:latin typeface="Trebuchet MS" pitchFamily="34" charset="0"/>
            </a:endParaRPr>
          </a:p>
          <a:p>
            <a:pPr algn="just"/>
            <a:r>
              <a:rPr lang="ro-RO" sz="1800" dirty="0" smtClean="0">
                <a:latin typeface="Trebuchet MS" pitchFamily="34" charset="0"/>
              </a:rPr>
              <a:t>Aplicațiile trebuie trimise la BRCT Călărași.</a:t>
            </a:r>
            <a:endParaRPr lang="en-US" sz="1800" dirty="0">
              <a:latin typeface="Trebuchet MS" pitchFamily="34" charset="0"/>
            </a:endParaRPr>
          </a:p>
          <a:p>
            <a:pPr algn="just">
              <a:lnSpc>
                <a:spcPct val="150000"/>
              </a:lnSpc>
            </a:pPr>
            <a:endParaRPr lang="en-US" sz="24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457200" lvl="1" indent="0">
              <a:buNone/>
            </a:pPr>
            <a:endParaRPr lang="en-US" sz="2000" dirty="0" smtClean="0">
              <a:latin typeface="Trebuchet MS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3225144" y="3581400"/>
            <a:ext cx="5882462" cy="2112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/>
            <a:r>
              <a:rPr lang="en-US" sz="1800" b="1" dirty="0" err="1">
                <a:solidFill>
                  <a:srgbClr val="002060"/>
                </a:solidFill>
                <a:latin typeface="Trebuchet MS" pitchFamily="34" charset="0"/>
              </a:rPr>
              <a:t>Având</a:t>
            </a:r>
            <a:r>
              <a:rPr lang="en-US" sz="1800" b="1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latin typeface="Trebuchet MS" pitchFamily="34" charset="0"/>
              </a:rPr>
              <a:t>în</a:t>
            </a:r>
            <a:r>
              <a:rPr lang="en-US" sz="1800" b="1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latin typeface="Trebuchet MS" pitchFamily="34" charset="0"/>
              </a:rPr>
              <a:t>vedere</a:t>
            </a:r>
            <a:r>
              <a:rPr lang="en-US" sz="1800" b="1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latin typeface="Trebuchet MS" pitchFamily="34" charset="0"/>
              </a:rPr>
              <a:t>că</a:t>
            </a:r>
            <a:r>
              <a:rPr lang="en-US" sz="1800" b="1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latin typeface="Trebuchet MS" pitchFamily="34" charset="0"/>
              </a:rPr>
              <a:t>întreaga</a:t>
            </a:r>
            <a:r>
              <a:rPr lang="en-US" sz="1800" b="1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b="1" dirty="0" err="1" smtClean="0">
                <a:solidFill>
                  <a:srgbClr val="002060"/>
                </a:solidFill>
                <a:latin typeface="Trebuchet MS" pitchFamily="34" charset="0"/>
              </a:rPr>
              <a:t>alocare</a:t>
            </a:r>
            <a:r>
              <a:rPr lang="en-US" sz="1800" b="1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latin typeface="Trebuchet MS" pitchFamily="34" charset="0"/>
              </a:rPr>
              <a:t>financiară</a:t>
            </a:r>
            <a:r>
              <a:rPr lang="en-US" sz="1800" b="1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latin typeface="Trebuchet MS" pitchFamily="34" charset="0"/>
              </a:rPr>
              <a:t>pentru</a:t>
            </a:r>
            <a:r>
              <a:rPr lang="en-US" sz="1800" b="1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ro-RO" sz="1800" b="1" dirty="0" smtClean="0">
                <a:solidFill>
                  <a:srgbClr val="002060"/>
                </a:solidFill>
                <a:latin typeface="Trebuchet MS" pitchFamily="34" charset="0"/>
              </a:rPr>
              <a:t>cele</a:t>
            </a:r>
            <a:r>
              <a:rPr lang="en-US" sz="1800" b="1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ro-RO" sz="1800" b="1" dirty="0">
                <a:solidFill>
                  <a:srgbClr val="002060"/>
                </a:solidFill>
                <a:latin typeface="Trebuchet MS" pitchFamily="34" charset="0"/>
              </a:rPr>
              <a:t>2</a:t>
            </a:r>
            <a:r>
              <a:rPr lang="en-US" sz="1800" b="1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b="1" dirty="0">
                <a:solidFill>
                  <a:srgbClr val="002060"/>
                </a:solidFill>
                <a:latin typeface="Trebuchet MS" pitchFamily="34" charset="0"/>
              </a:rPr>
              <a:t>axe </a:t>
            </a:r>
            <a:r>
              <a:rPr lang="en-US" sz="1800" b="1" dirty="0" err="1">
                <a:solidFill>
                  <a:srgbClr val="002060"/>
                </a:solidFill>
                <a:latin typeface="Trebuchet MS" pitchFamily="34" charset="0"/>
              </a:rPr>
              <a:t>prioritare</a:t>
            </a:r>
            <a:r>
              <a:rPr lang="en-US" sz="1800" b="1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b="1" dirty="0" err="1">
                <a:solidFill>
                  <a:srgbClr val="002060"/>
                </a:solidFill>
                <a:latin typeface="Trebuchet MS" pitchFamily="34" charset="0"/>
              </a:rPr>
              <a:t>este</a:t>
            </a:r>
            <a:r>
              <a:rPr lang="en-US" sz="1800" b="1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b="1" dirty="0" err="1" smtClean="0">
                <a:solidFill>
                  <a:srgbClr val="002060"/>
                </a:solidFill>
                <a:latin typeface="Trebuchet MS" pitchFamily="34" charset="0"/>
              </a:rPr>
              <a:t>lansat</a:t>
            </a:r>
            <a:r>
              <a:rPr lang="ro-RO" sz="1800" b="1" dirty="0" smtClean="0">
                <a:solidFill>
                  <a:srgbClr val="002060"/>
                </a:solidFill>
                <a:latin typeface="Trebuchet MS" pitchFamily="34" charset="0"/>
              </a:rPr>
              <a:t>ă</a:t>
            </a:r>
            <a:r>
              <a:rPr lang="en-US" sz="1800" b="1" dirty="0" smtClean="0">
                <a:solidFill>
                  <a:srgbClr val="002060"/>
                </a:solidFill>
                <a:latin typeface="Trebuchet MS" pitchFamily="34" charset="0"/>
              </a:rPr>
              <a:t>, </a:t>
            </a:r>
            <a:r>
              <a:rPr lang="ro-RO" sz="1800" b="1" dirty="0">
                <a:solidFill>
                  <a:srgbClr val="002060"/>
                </a:solidFill>
                <a:latin typeface="Trebuchet MS" pitchFamily="34" charset="0"/>
              </a:rPr>
              <a:t>sunt </a:t>
            </a:r>
            <a:r>
              <a:rPr lang="ro-RO" sz="1800" b="1" dirty="0" smtClean="0">
                <a:solidFill>
                  <a:srgbClr val="002060"/>
                </a:solidFill>
                <a:latin typeface="Trebuchet MS" pitchFamily="34" charset="0"/>
              </a:rPr>
              <a:t>șanse</a:t>
            </a:r>
            <a:r>
              <a:rPr lang="en-US" sz="1800" b="1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ro-RO" sz="1800" b="1" dirty="0" smtClean="0">
                <a:solidFill>
                  <a:srgbClr val="002060"/>
                </a:solidFill>
                <a:latin typeface="Trebuchet MS" pitchFamily="34" charset="0"/>
              </a:rPr>
              <a:t>ca acesta să fie singurul apel pentru ele</a:t>
            </a:r>
            <a:r>
              <a:rPr lang="en-US" sz="1800" b="1" dirty="0" smtClean="0">
                <a:solidFill>
                  <a:srgbClr val="002060"/>
                </a:solidFill>
                <a:latin typeface="Trebuchet MS" pitchFamily="34" charset="0"/>
              </a:rPr>
              <a:t>!</a:t>
            </a:r>
          </a:p>
          <a:p>
            <a:endParaRPr lang="ro-RO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r>
              <a:rPr lang="ro-RO" sz="2000" b="1" dirty="0" smtClean="0">
                <a:solidFill>
                  <a:srgbClr val="00B050"/>
                </a:solidFill>
                <a:latin typeface="Trebuchet MS" pitchFamily="34" charset="0"/>
              </a:rPr>
              <a:t>Termenul limită de depunere a aplicațiilor: </a:t>
            </a:r>
          </a:p>
          <a:p>
            <a:r>
              <a:rPr lang="ro-RO" sz="2000" b="1" u="sng" dirty="0" smtClean="0">
                <a:solidFill>
                  <a:srgbClr val="00B050"/>
                </a:solidFill>
                <a:latin typeface="Trebuchet MS" pitchFamily="34" charset="0"/>
              </a:rPr>
              <a:t>15</a:t>
            </a:r>
            <a:r>
              <a:rPr lang="en-US" sz="2000" b="1" u="sng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ro-RO" sz="2000" b="1" u="sng" dirty="0" smtClean="0">
                <a:solidFill>
                  <a:srgbClr val="00B050"/>
                </a:solidFill>
                <a:latin typeface="Trebuchet MS" pitchFamily="34" charset="0"/>
              </a:rPr>
              <a:t>martie</a:t>
            </a:r>
            <a:r>
              <a:rPr lang="en-US" sz="2000" b="1" u="sng" dirty="0" smtClean="0">
                <a:solidFill>
                  <a:srgbClr val="00B050"/>
                </a:solidFill>
                <a:latin typeface="Trebuchet MS" pitchFamily="34" charset="0"/>
              </a:rPr>
              <a:t> 201</a:t>
            </a:r>
            <a:r>
              <a:rPr lang="ro-RO" sz="2000" b="1" u="sng" dirty="0" smtClean="0">
                <a:solidFill>
                  <a:srgbClr val="00B050"/>
                </a:solidFill>
                <a:latin typeface="Trebuchet MS" pitchFamily="34" charset="0"/>
              </a:rPr>
              <a:t>6</a:t>
            </a:r>
            <a:r>
              <a:rPr lang="en-US" sz="2000" b="1" u="sng" dirty="0" smtClean="0">
                <a:solidFill>
                  <a:srgbClr val="00B050"/>
                </a:solidFill>
                <a:latin typeface="Trebuchet MS" pitchFamily="34" charset="0"/>
              </a:rPr>
              <a:t> – </a:t>
            </a:r>
            <a:r>
              <a:rPr lang="ro-RO" sz="2000" b="1" u="sng" dirty="0" smtClean="0">
                <a:solidFill>
                  <a:srgbClr val="00B050"/>
                </a:solidFill>
                <a:latin typeface="Trebuchet MS" pitchFamily="34" charset="0"/>
              </a:rPr>
              <a:t>ora </a:t>
            </a:r>
            <a:r>
              <a:rPr lang="en-US" sz="2000" b="1" u="sng" dirty="0" smtClean="0">
                <a:solidFill>
                  <a:srgbClr val="00B050"/>
                </a:solidFill>
                <a:latin typeface="Trebuchet MS" pitchFamily="34" charset="0"/>
              </a:rPr>
              <a:t>16:00</a:t>
            </a:r>
            <a:endParaRPr lang="en-US" sz="2000" b="1" u="sng" dirty="0">
              <a:solidFill>
                <a:srgbClr val="00B050"/>
              </a:solidFill>
              <a:latin typeface="Trebuchet MS" pitchFamily="34" charset="0"/>
            </a:endParaRPr>
          </a:p>
          <a:p>
            <a:pPr algn="just"/>
            <a:endParaRPr lang="en-US" sz="2400" dirty="0">
              <a:solidFill>
                <a:srgbClr val="002060"/>
              </a:solidFill>
            </a:endParaRPr>
          </a:p>
        </p:txBody>
      </p:sp>
      <p:pic>
        <p:nvPicPr>
          <p:cNvPr id="8" name="Picture 7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6266">
            <a:off x="212282" y="3980475"/>
            <a:ext cx="3188863" cy="211983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2060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845" y="649659"/>
            <a:ext cx="8229600" cy="1143000"/>
          </a:xfrm>
        </p:spPr>
        <p:txBody>
          <a:bodyPr/>
          <a:lstStyle/>
          <a:p>
            <a:r>
              <a:rPr lang="en-US" sz="2400" dirty="0" smtClean="0">
                <a:solidFill>
                  <a:srgbClr val="FF0000"/>
                </a:solidFill>
                <a:latin typeface="Trebuchet MS" pitchFamily="34" charset="0"/>
              </a:rPr>
              <a:t>R</a:t>
            </a:r>
            <a:r>
              <a:rPr lang="ro-RO" sz="2400" dirty="0" smtClean="0">
                <a:solidFill>
                  <a:srgbClr val="FF0000"/>
                </a:solidFill>
                <a:latin typeface="Trebuchet MS" pitchFamily="34" charset="0"/>
              </a:rPr>
              <a:t>EGU</a:t>
            </a:r>
            <a:r>
              <a:rPr lang="en-US" sz="2400" dirty="0" smtClean="0">
                <a:solidFill>
                  <a:srgbClr val="FF0000"/>
                </a:solidFill>
                <a:latin typeface="Trebuchet MS" pitchFamily="34" charset="0"/>
              </a:rPr>
              <a:t>L</a:t>
            </a:r>
            <a:r>
              <a:rPr lang="ro-RO" sz="2400" dirty="0" smtClean="0">
                <a:solidFill>
                  <a:srgbClr val="FF0000"/>
                </a:solidFill>
                <a:latin typeface="Trebuchet MS" pitchFamily="34" charset="0"/>
              </a:rPr>
              <a:t>ILE APELULUI DE PROIECTE</a:t>
            </a:r>
            <a:r>
              <a:rPr lang="en-US" sz="2400" b="1" dirty="0">
                <a:solidFill>
                  <a:srgbClr val="FF0000"/>
                </a:solidFill>
                <a:latin typeface="Trebuchet MS" pitchFamily="34" charset="0"/>
              </a:rPr>
              <a:t/>
            </a:r>
            <a:br>
              <a:rPr lang="en-US" sz="2400" b="1" dirty="0">
                <a:solidFill>
                  <a:srgbClr val="FF0000"/>
                </a:solidFill>
                <a:latin typeface="Trebuchet MS" pitchFamily="34" charset="0"/>
              </a:rPr>
            </a:br>
            <a:r>
              <a:rPr lang="ro-RO" sz="2400" b="1" i="1" dirty="0" smtClean="0">
                <a:solidFill>
                  <a:srgbClr val="FF0000"/>
                </a:solidFill>
                <a:latin typeface="Trebuchet MS" pitchFamily="34" charset="0"/>
              </a:rPr>
              <a:t>Proiecte comune</a:t>
            </a:r>
            <a:endParaRPr lang="en-US" sz="24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52400" y="1616157"/>
            <a:ext cx="8839200" cy="5957887"/>
          </a:xfrm>
        </p:spPr>
        <p:txBody>
          <a:bodyPr/>
          <a:lstStyle/>
          <a:p>
            <a:pPr marL="0" indent="0">
              <a:buNone/>
            </a:pPr>
            <a:r>
              <a:rPr lang="en-US" sz="1700" i="1" dirty="0" err="1">
                <a:latin typeface="Trebuchet MS" pitchFamily="34" charset="0"/>
              </a:rPr>
              <a:t>Proiectele</a:t>
            </a:r>
            <a:r>
              <a:rPr lang="en-US" sz="1700" i="1" dirty="0">
                <a:latin typeface="Trebuchet MS" pitchFamily="34" charset="0"/>
              </a:rPr>
              <a:t> </a:t>
            </a:r>
            <a:r>
              <a:rPr lang="en-US" sz="1700" i="1" dirty="0" err="1">
                <a:latin typeface="Trebuchet MS" pitchFamily="34" charset="0"/>
              </a:rPr>
              <a:t>trebuie</a:t>
            </a:r>
            <a:r>
              <a:rPr lang="en-US" sz="1700" i="1" dirty="0">
                <a:latin typeface="Trebuchet MS" pitchFamily="34" charset="0"/>
              </a:rPr>
              <a:t> </a:t>
            </a:r>
            <a:r>
              <a:rPr lang="en-US" sz="1700" i="1" dirty="0" err="1">
                <a:latin typeface="Trebuchet MS" pitchFamily="34" charset="0"/>
              </a:rPr>
              <a:t>să</a:t>
            </a:r>
            <a:r>
              <a:rPr lang="en-US" sz="1700" i="1" dirty="0">
                <a:latin typeface="Trebuchet MS" pitchFamily="34" charset="0"/>
              </a:rPr>
              <a:t> </a:t>
            </a:r>
            <a:r>
              <a:rPr lang="en-US" sz="1700" i="1" dirty="0" err="1">
                <a:latin typeface="Trebuchet MS" pitchFamily="34" charset="0"/>
              </a:rPr>
              <a:t>aibă</a:t>
            </a:r>
            <a:r>
              <a:rPr lang="en-US" sz="1700" i="1" dirty="0">
                <a:latin typeface="Trebuchet MS" pitchFamily="34" charset="0"/>
              </a:rPr>
              <a:t> un </a:t>
            </a:r>
            <a:r>
              <a:rPr lang="en-US" sz="1700" i="1" dirty="0" smtClean="0">
                <a:latin typeface="Trebuchet MS" pitchFamily="34" charset="0"/>
              </a:rPr>
              <a:t>impact</a:t>
            </a:r>
            <a:r>
              <a:rPr lang="ro-RO" sz="1700" i="1" dirty="0" smtClean="0">
                <a:latin typeface="Trebuchet MS" pitchFamily="34" charset="0"/>
              </a:rPr>
              <a:t> de</a:t>
            </a:r>
            <a:r>
              <a:rPr lang="en-US" sz="1700" i="1" dirty="0" smtClean="0">
                <a:latin typeface="Trebuchet MS" pitchFamily="34" charset="0"/>
              </a:rPr>
              <a:t> </a:t>
            </a:r>
            <a:r>
              <a:rPr lang="ro-RO" sz="1700" i="1" dirty="0" smtClean="0">
                <a:latin typeface="Trebuchet MS" pitchFamily="34" charset="0"/>
              </a:rPr>
              <a:t>cooperare transfrontalieră</a:t>
            </a:r>
            <a:r>
              <a:rPr lang="en-US" sz="1700" i="1" dirty="0" smtClean="0">
                <a:latin typeface="Trebuchet MS" pitchFamily="34" charset="0"/>
              </a:rPr>
              <a:t> direct, </a:t>
            </a:r>
            <a:r>
              <a:rPr lang="en-US" sz="1700" i="1" dirty="0">
                <a:latin typeface="Trebuchet MS" pitchFamily="34" charset="0"/>
              </a:rPr>
              <a:t>care se </a:t>
            </a:r>
            <a:r>
              <a:rPr lang="en-US" sz="1700" i="1" dirty="0" err="1">
                <a:latin typeface="Trebuchet MS" pitchFamily="34" charset="0"/>
              </a:rPr>
              <a:t>interpretează</a:t>
            </a:r>
            <a:r>
              <a:rPr lang="en-US" sz="1700" i="1" dirty="0">
                <a:latin typeface="Trebuchet MS" pitchFamily="34" charset="0"/>
              </a:rPr>
              <a:t> </a:t>
            </a:r>
            <a:r>
              <a:rPr lang="en-US" sz="1700" i="1" dirty="0" err="1">
                <a:latin typeface="Trebuchet MS" pitchFamily="34" charset="0"/>
              </a:rPr>
              <a:t>în</a:t>
            </a:r>
            <a:r>
              <a:rPr lang="en-US" sz="1700" i="1" dirty="0">
                <a:latin typeface="Trebuchet MS" pitchFamily="34" charset="0"/>
              </a:rPr>
              <a:t> </a:t>
            </a:r>
            <a:r>
              <a:rPr lang="en-US" sz="1700" i="1" dirty="0" err="1">
                <a:latin typeface="Trebuchet MS" pitchFamily="34" charset="0"/>
              </a:rPr>
              <a:t>termeni</a:t>
            </a:r>
            <a:r>
              <a:rPr lang="en-US" sz="1700" i="1" dirty="0">
                <a:latin typeface="Trebuchet MS" pitchFamily="34" charset="0"/>
              </a:rPr>
              <a:t> de </a:t>
            </a:r>
            <a:r>
              <a:rPr lang="en-US" sz="1700" i="1" dirty="0" err="1" smtClean="0">
                <a:latin typeface="Trebuchet MS" pitchFamily="34" charset="0"/>
              </a:rPr>
              <a:t>respectare</a:t>
            </a:r>
            <a:r>
              <a:rPr lang="en-US" sz="1700" i="1" dirty="0" smtClean="0">
                <a:latin typeface="Trebuchet MS" pitchFamily="34" charset="0"/>
              </a:rPr>
              <a:t>, </a:t>
            </a:r>
            <a:r>
              <a:rPr lang="en-US" sz="1700" i="1" dirty="0" err="1">
                <a:solidFill>
                  <a:srgbClr val="00B050"/>
                </a:solidFill>
                <a:latin typeface="Trebuchet MS" pitchFamily="34" charset="0"/>
              </a:rPr>
              <a:t>cel</a:t>
            </a:r>
            <a:r>
              <a:rPr lang="en-US" sz="1700" i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err="1" smtClean="0">
                <a:solidFill>
                  <a:srgbClr val="00B050"/>
                </a:solidFill>
                <a:latin typeface="Trebuchet MS" pitchFamily="34" charset="0"/>
              </a:rPr>
              <a:t>puțin</a:t>
            </a:r>
            <a:r>
              <a:rPr lang="en-US" sz="1700" i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ro-RO" sz="1700" i="1" dirty="0" smtClean="0">
                <a:solidFill>
                  <a:srgbClr val="00B050"/>
                </a:solidFill>
                <a:latin typeface="Trebuchet MS" pitchFamily="34" charset="0"/>
              </a:rPr>
              <a:t>a </a:t>
            </a:r>
            <a:r>
              <a:rPr lang="en-US" sz="1700" i="1" dirty="0" err="1" smtClean="0">
                <a:solidFill>
                  <a:srgbClr val="00B050"/>
                </a:solidFill>
                <a:latin typeface="Trebuchet MS" pitchFamily="34" charset="0"/>
              </a:rPr>
              <a:t>dezvolt</a:t>
            </a:r>
            <a:r>
              <a:rPr lang="ro-RO" sz="1700" i="1" dirty="0">
                <a:solidFill>
                  <a:srgbClr val="00B050"/>
                </a:solidFill>
                <a:latin typeface="Trebuchet MS" pitchFamily="34" charset="0"/>
              </a:rPr>
              <a:t>ă</a:t>
            </a:r>
            <a:r>
              <a:rPr lang="en-US" sz="1700" i="1" dirty="0" smtClean="0">
                <a:solidFill>
                  <a:srgbClr val="00B050"/>
                </a:solidFill>
                <a:latin typeface="Trebuchet MS" pitchFamily="34" charset="0"/>
              </a:rPr>
              <a:t>r</a:t>
            </a:r>
            <a:r>
              <a:rPr lang="ro-RO" sz="1700" i="1" dirty="0" smtClean="0">
                <a:solidFill>
                  <a:srgbClr val="00B050"/>
                </a:solidFill>
                <a:latin typeface="Trebuchet MS" pitchFamily="34" charset="0"/>
              </a:rPr>
              <a:t>ii</a:t>
            </a:r>
            <a:r>
              <a:rPr lang="en-US" sz="1700" i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err="1" smtClean="0">
                <a:solidFill>
                  <a:srgbClr val="00B050"/>
                </a:solidFill>
                <a:latin typeface="Trebuchet MS" pitchFamily="34" charset="0"/>
              </a:rPr>
              <a:t>comun</a:t>
            </a:r>
            <a:r>
              <a:rPr lang="ro-RO" sz="1700" i="1" dirty="0" smtClean="0">
                <a:solidFill>
                  <a:srgbClr val="00B050"/>
                </a:solidFill>
                <a:latin typeface="Trebuchet MS" pitchFamily="34" charset="0"/>
              </a:rPr>
              <a:t>e</a:t>
            </a:r>
            <a:r>
              <a:rPr lang="en-US" sz="1700" i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err="1">
                <a:solidFill>
                  <a:srgbClr val="00B050"/>
                </a:solidFill>
                <a:latin typeface="Trebuchet MS" pitchFamily="34" charset="0"/>
              </a:rPr>
              <a:t>și</a:t>
            </a:r>
            <a:r>
              <a:rPr lang="en-US" sz="1700" i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smtClean="0">
                <a:solidFill>
                  <a:srgbClr val="00B050"/>
                </a:solidFill>
                <a:latin typeface="Trebuchet MS" pitchFamily="34" charset="0"/>
              </a:rPr>
              <a:t>implement</a:t>
            </a:r>
            <a:r>
              <a:rPr lang="ro-RO" sz="1700" i="1" dirty="0" smtClean="0">
                <a:solidFill>
                  <a:srgbClr val="00B050"/>
                </a:solidFill>
                <a:latin typeface="Trebuchet MS" pitchFamily="34" charset="0"/>
              </a:rPr>
              <a:t>ării</a:t>
            </a:r>
            <a:r>
              <a:rPr lang="en-US" sz="1700" i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err="1" smtClean="0">
                <a:solidFill>
                  <a:srgbClr val="00B050"/>
                </a:solidFill>
                <a:latin typeface="Trebuchet MS" pitchFamily="34" charset="0"/>
              </a:rPr>
              <a:t>comun</a:t>
            </a:r>
            <a:r>
              <a:rPr lang="ro-RO" sz="1700" i="1" dirty="0" smtClean="0">
                <a:solidFill>
                  <a:srgbClr val="00B050"/>
                </a:solidFill>
                <a:latin typeface="Trebuchet MS" pitchFamily="34" charset="0"/>
              </a:rPr>
              <a:t>e</a:t>
            </a:r>
            <a:r>
              <a:rPr lang="en-US" sz="1700" i="1" dirty="0" smtClean="0">
                <a:latin typeface="Trebuchet MS" pitchFamily="34" charset="0"/>
              </a:rPr>
              <a:t> </a:t>
            </a:r>
            <a:r>
              <a:rPr lang="en-US" sz="1700" i="1" dirty="0" err="1">
                <a:latin typeface="Trebuchet MS" pitchFamily="34" charset="0"/>
              </a:rPr>
              <a:t>și</a:t>
            </a:r>
            <a:r>
              <a:rPr lang="en-US" sz="1700" i="1" dirty="0">
                <a:latin typeface="Trebuchet MS" pitchFamily="34" charset="0"/>
              </a:rPr>
              <a:t>, </a:t>
            </a:r>
            <a:r>
              <a:rPr lang="en-US" sz="1700" i="1" dirty="0" err="1">
                <a:latin typeface="Trebuchet MS" pitchFamily="34" charset="0"/>
              </a:rPr>
              <a:t>în</a:t>
            </a:r>
            <a:r>
              <a:rPr lang="en-US" sz="1700" i="1" dirty="0">
                <a:latin typeface="Trebuchet MS" pitchFamily="34" charset="0"/>
              </a:rPr>
              <a:t> plus, un</a:t>
            </a:r>
            <a:r>
              <a:rPr lang="ro-RO" sz="1700" i="1" dirty="0">
                <a:latin typeface="Trebuchet MS" pitchFamily="34" charset="0"/>
              </a:rPr>
              <a:t>a</a:t>
            </a:r>
            <a:r>
              <a:rPr lang="en-US" sz="1700" i="1" dirty="0">
                <a:latin typeface="Trebuchet MS" pitchFamily="34" charset="0"/>
              </a:rPr>
              <a:t> </a:t>
            </a:r>
            <a:r>
              <a:rPr lang="en-US" sz="1700" i="1" dirty="0" err="1">
                <a:latin typeface="Trebuchet MS" pitchFamily="34" charset="0"/>
              </a:rPr>
              <a:t>dintre</a:t>
            </a:r>
            <a:r>
              <a:rPr lang="en-US" sz="1700" i="1" dirty="0">
                <a:latin typeface="Trebuchet MS" pitchFamily="34" charset="0"/>
              </a:rPr>
              <a:t> </a:t>
            </a:r>
            <a:r>
              <a:rPr lang="en-US" sz="1700" i="1" dirty="0" err="1">
                <a:latin typeface="Trebuchet MS" pitchFamily="34" charset="0"/>
              </a:rPr>
              <a:t>ce</a:t>
            </a:r>
            <a:r>
              <a:rPr lang="ro-RO" sz="1700" i="1" dirty="0">
                <a:latin typeface="Trebuchet MS" pitchFamily="34" charset="0"/>
              </a:rPr>
              <a:t>le</a:t>
            </a:r>
            <a:r>
              <a:rPr lang="en-US" sz="1700" i="1" dirty="0">
                <a:latin typeface="Trebuchet MS" pitchFamily="34" charset="0"/>
              </a:rPr>
              <a:t> do</a:t>
            </a:r>
            <a:r>
              <a:rPr lang="ro-RO" sz="1700" i="1" dirty="0" err="1" smtClean="0">
                <a:latin typeface="Trebuchet MS" pitchFamily="34" charset="0"/>
              </a:rPr>
              <a:t>uă</a:t>
            </a:r>
            <a:r>
              <a:rPr lang="en-US" sz="1700" i="1" dirty="0" smtClean="0">
                <a:latin typeface="Trebuchet MS" pitchFamily="34" charset="0"/>
              </a:rPr>
              <a:t>: </a:t>
            </a:r>
            <a:r>
              <a:rPr lang="it-IT" sz="1700" i="1" dirty="0">
                <a:solidFill>
                  <a:srgbClr val="002060"/>
                </a:solidFill>
                <a:latin typeface="Trebuchet MS" pitchFamily="34" charset="0"/>
              </a:rPr>
              <a:t>finanțare comună sau </a:t>
            </a:r>
            <a:r>
              <a:rPr lang="it-IT" sz="1700" i="1" dirty="0" smtClean="0">
                <a:solidFill>
                  <a:srgbClr val="002060"/>
                </a:solidFill>
                <a:latin typeface="Trebuchet MS" pitchFamily="34" charset="0"/>
              </a:rPr>
              <a:t>personal </a:t>
            </a:r>
            <a:r>
              <a:rPr lang="it-IT" sz="1700" i="1" dirty="0">
                <a:solidFill>
                  <a:srgbClr val="002060"/>
                </a:solidFill>
                <a:latin typeface="Trebuchet MS" pitchFamily="34" charset="0"/>
              </a:rPr>
              <a:t>comun</a:t>
            </a:r>
            <a:r>
              <a:rPr lang="en-US" sz="1700" i="1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endParaRPr lang="en-US" sz="1700" dirty="0">
              <a:solidFill>
                <a:srgbClr val="002060"/>
              </a:solidFill>
              <a:latin typeface="Trebuchet MS" pitchFamily="34" charset="0"/>
            </a:endParaRPr>
          </a:p>
          <a:p>
            <a:pPr marL="0" indent="0">
              <a:buNone/>
            </a:pPr>
            <a:r>
              <a:rPr lang="ro-RO" sz="1700" i="1" dirty="0">
                <a:solidFill>
                  <a:srgbClr val="00B050"/>
                </a:solidFill>
                <a:latin typeface="Trebuchet MS" pitchFamily="34" charset="0"/>
              </a:rPr>
              <a:t>Vor</a:t>
            </a:r>
            <a:r>
              <a:rPr lang="en-US" sz="1700" i="1" dirty="0">
                <a:solidFill>
                  <a:srgbClr val="00B050"/>
                </a:solidFill>
                <a:latin typeface="Trebuchet MS" pitchFamily="34" charset="0"/>
              </a:rPr>
              <a:t> fi </a:t>
            </a:r>
            <a:r>
              <a:rPr lang="en-US" sz="1700" i="1" dirty="0" err="1">
                <a:solidFill>
                  <a:srgbClr val="00B050"/>
                </a:solidFill>
                <a:latin typeface="Trebuchet MS" pitchFamily="34" charset="0"/>
              </a:rPr>
              <a:t>acordat</a:t>
            </a:r>
            <a:r>
              <a:rPr lang="ro-RO" sz="1700" i="1" dirty="0">
                <a:solidFill>
                  <a:srgbClr val="00B050"/>
                </a:solidFill>
                <a:latin typeface="Trebuchet MS" pitchFamily="34" charset="0"/>
              </a:rPr>
              <a:t>e</a:t>
            </a:r>
            <a:r>
              <a:rPr lang="en-US" sz="1700" i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ro-RO" sz="1700" i="1" dirty="0">
                <a:solidFill>
                  <a:srgbClr val="00B050"/>
                </a:solidFill>
                <a:latin typeface="Trebuchet MS" pitchFamily="34" charset="0"/>
              </a:rPr>
              <a:t>p</a:t>
            </a:r>
            <a:r>
              <a:rPr lang="en-US" sz="1700" i="1" dirty="0" err="1">
                <a:solidFill>
                  <a:srgbClr val="00B050"/>
                </a:solidFill>
                <a:latin typeface="Trebuchet MS" pitchFamily="34" charset="0"/>
              </a:rPr>
              <a:t>uncte</a:t>
            </a:r>
            <a:r>
              <a:rPr lang="en-US" sz="1700" i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err="1">
                <a:solidFill>
                  <a:srgbClr val="00B050"/>
                </a:solidFill>
                <a:latin typeface="Trebuchet MS" pitchFamily="34" charset="0"/>
              </a:rPr>
              <a:t>suplimentare</a:t>
            </a:r>
            <a:r>
              <a:rPr lang="en-US" sz="1700" i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ro-RO" sz="1700" i="1" dirty="0">
                <a:solidFill>
                  <a:srgbClr val="00B050"/>
                </a:solidFill>
                <a:latin typeface="Trebuchet MS" pitchFamily="34" charset="0"/>
              </a:rPr>
              <a:t>î</a:t>
            </a:r>
            <a:r>
              <a:rPr lang="en-US" sz="1700" i="1" dirty="0">
                <a:solidFill>
                  <a:srgbClr val="00B050"/>
                </a:solidFill>
                <a:latin typeface="Trebuchet MS" pitchFamily="34" charset="0"/>
              </a:rPr>
              <a:t>n </a:t>
            </a:r>
            <a:r>
              <a:rPr lang="en-US" sz="1700" i="1" dirty="0" err="1">
                <a:solidFill>
                  <a:srgbClr val="00B050"/>
                </a:solidFill>
                <a:latin typeface="Trebuchet MS" pitchFamily="34" charset="0"/>
              </a:rPr>
              <a:t>evaluare</a:t>
            </a:r>
            <a:r>
              <a:rPr lang="en-US" sz="1700" i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err="1">
                <a:solidFill>
                  <a:srgbClr val="00B050"/>
                </a:solidFill>
                <a:latin typeface="Trebuchet MS" pitchFamily="34" charset="0"/>
              </a:rPr>
              <a:t>pentru</a:t>
            </a:r>
            <a:r>
              <a:rPr lang="en-US" sz="1700" i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err="1">
                <a:solidFill>
                  <a:srgbClr val="00B050"/>
                </a:solidFill>
                <a:latin typeface="Trebuchet MS" pitchFamily="34" charset="0"/>
              </a:rPr>
              <a:t>respectarea</a:t>
            </a:r>
            <a:r>
              <a:rPr lang="en-US" sz="1700" i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err="1">
                <a:solidFill>
                  <a:srgbClr val="00B050"/>
                </a:solidFill>
                <a:latin typeface="Trebuchet MS" pitchFamily="34" charset="0"/>
              </a:rPr>
              <a:t>tuturor</a:t>
            </a:r>
            <a:r>
              <a:rPr lang="en-US" sz="1700" i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ro-RO" sz="1700" i="1" dirty="0" smtClean="0">
                <a:solidFill>
                  <a:srgbClr val="00B050"/>
                </a:solidFill>
                <a:latin typeface="Trebuchet MS" pitchFamily="34" charset="0"/>
              </a:rPr>
              <a:t>celor</a:t>
            </a:r>
            <a:r>
              <a:rPr lang="en-US" sz="1700" i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err="1" smtClean="0">
                <a:solidFill>
                  <a:srgbClr val="00B050"/>
                </a:solidFill>
                <a:latin typeface="Trebuchet MS" pitchFamily="34" charset="0"/>
              </a:rPr>
              <a:t>patru</a:t>
            </a:r>
            <a:r>
              <a:rPr lang="ro-RO" sz="1700" i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err="1" smtClean="0">
                <a:solidFill>
                  <a:srgbClr val="00B050"/>
                </a:solidFill>
                <a:latin typeface="Trebuchet MS" pitchFamily="34" charset="0"/>
              </a:rPr>
              <a:t>criterii</a:t>
            </a:r>
            <a:r>
              <a:rPr lang="ro-RO" sz="1700" i="1" dirty="0" smtClean="0">
                <a:solidFill>
                  <a:srgbClr val="00B050"/>
                </a:solidFill>
                <a:latin typeface="Trebuchet MS" pitchFamily="34" charset="0"/>
              </a:rPr>
              <a:t> de</a:t>
            </a:r>
            <a:r>
              <a:rPr lang="en-US" sz="1700" i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700" i="1" dirty="0" err="1" smtClean="0">
                <a:solidFill>
                  <a:srgbClr val="00B050"/>
                </a:solidFill>
                <a:latin typeface="Trebuchet MS" pitchFamily="34" charset="0"/>
              </a:rPr>
              <a:t>cooperare</a:t>
            </a:r>
            <a:r>
              <a:rPr lang="en-US" sz="1700" i="1" dirty="0" smtClean="0">
                <a:solidFill>
                  <a:srgbClr val="00B050"/>
                </a:solidFill>
                <a:latin typeface="Trebuchet MS" pitchFamily="34" charset="0"/>
              </a:rPr>
              <a:t>!</a:t>
            </a:r>
            <a:endParaRPr lang="en-US" sz="1700" dirty="0">
              <a:solidFill>
                <a:srgbClr val="00B050"/>
              </a:solidFill>
              <a:latin typeface="Trebuchet MS" pitchFamily="34" charset="0"/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ro-RO" sz="1700" i="1" dirty="0" smtClean="0">
                <a:latin typeface="Trebuchet MS" pitchFamily="34" charset="0"/>
              </a:rPr>
              <a:t>Dezvoltare comună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smtClean="0">
                <a:latin typeface="Trebuchet MS" pitchFamily="34" charset="0"/>
              </a:rPr>
              <a:t>– </a:t>
            </a:r>
            <a:r>
              <a:rPr lang="en-US" sz="1700" dirty="0" err="1" smtClean="0">
                <a:latin typeface="Trebuchet MS" pitchFamily="34" charset="0"/>
              </a:rPr>
              <a:t>proiect</a:t>
            </a:r>
            <a:r>
              <a:rPr lang="ro-RO" sz="1700" dirty="0" smtClean="0">
                <a:latin typeface="Trebuchet MS" pitchFamily="34" charset="0"/>
              </a:rPr>
              <a:t>ul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trebuie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să</a:t>
            </a:r>
            <a:r>
              <a:rPr lang="en-US" sz="1700" dirty="0">
                <a:latin typeface="Trebuchet MS" pitchFamily="34" charset="0"/>
              </a:rPr>
              <a:t> fie </a:t>
            </a:r>
            <a:r>
              <a:rPr lang="en-US" sz="1700" dirty="0" err="1" smtClean="0">
                <a:latin typeface="Trebuchet MS" pitchFamily="34" charset="0"/>
              </a:rPr>
              <a:t>proiectat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în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comun</a:t>
            </a:r>
            <a:endParaRPr lang="en-US" sz="1700" dirty="0">
              <a:latin typeface="Trebuchet MS" pitchFamily="34" charset="0"/>
            </a:endParaRPr>
          </a:p>
          <a:p>
            <a:pPr marL="0" lvl="0" indent="0" algn="just">
              <a:buNone/>
            </a:pPr>
            <a:r>
              <a:rPr lang="en-US" sz="1700" dirty="0">
                <a:latin typeface="Trebuchet MS" pitchFamily="34" charset="0"/>
              </a:rPr>
              <a:t>de </a:t>
            </a:r>
            <a:r>
              <a:rPr lang="en-US" sz="1700" dirty="0" err="1">
                <a:latin typeface="Trebuchet MS" pitchFamily="34" charset="0"/>
              </a:rPr>
              <a:t>către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partenerii</a:t>
            </a:r>
            <a:r>
              <a:rPr lang="en-US" sz="1700" dirty="0">
                <a:latin typeface="Trebuchet MS" pitchFamily="34" charset="0"/>
              </a:rPr>
              <a:t> de </a:t>
            </a:r>
            <a:r>
              <a:rPr lang="en-US" sz="1700" dirty="0" err="1">
                <a:latin typeface="Trebuchet MS" pitchFamily="34" charset="0"/>
              </a:rPr>
              <a:t>pe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ambele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părți</a:t>
            </a:r>
            <a:r>
              <a:rPr lang="en-US" sz="1700" dirty="0">
                <a:latin typeface="Trebuchet MS" pitchFamily="34" charset="0"/>
              </a:rPr>
              <a:t> ale </a:t>
            </a:r>
            <a:r>
              <a:rPr lang="en-US" sz="1700" dirty="0" err="1">
                <a:latin typeface="Trebuchet MS" pitchFamily="34" charset="0"/>
              </a:rPr>
              <a:t>frontierei</a:t>
            </a:r>
            <a:r>
              <a:rPr lang="en-US" sz="1700" dirty="0">
                <a:latin typeface="Trebuchet MS" pitchFamily="34" charset="0"/>
              </a:rPr>
              <a:t>. </a:t>
            </a:r>
            <a:endParaRPr lang="en-US" sz="1700" dirty="0" smtClean="0">
              <a:latin typeface="Trebuchet MS" pitchFamily="34" charset="0"/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ro-RO" sz="1700" i="1" dirty="0" smtClean="0">
                <a:latin typeface="Trebuchet MS" pitchFamily="34" charset="0"/>
              </a:rPr>
              <a:t>Implementare comună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>
                <a:latin typeface="Trebuchet MS" pitchFamily="34" charset="0"/>
              </a:rPr>
              <a:t>– </a:t>
            </a:r>
            <a:r>
              <a:rPr lang="en-US" sz="1700" dirty="0" err="1">
                <a:latin typeface="Trebuchet MS" pitchFamily="34" charset="0"/>
              </a:rPr>
              <a:t>înseamnă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că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activitățile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trebuie</a:t>
            </a:r>
            <a:endParaRPr lang="ro-RO" sz="1700" dirty="0" smtClean="0">
              <a:latin typeface="Trebuchet MS" pitchFamily="34" charset="0"/>
            </a:endParaRPr>
          </a:p>
          <a:p>
            <a:pPr marL="0" lvl="0" indent="0" algn="just">
              <a:buNone/>
            </a:pPr>
            <a:r>
              <a:rPr lang="en-US" sz="1700" dirty="0" err="1" smtClean="0">
                <a:latin typeface="Trebuchet MS" pitchFamily="34" charset="0"/>
              </a:rPr>
              <a:t>realiza</a:t>
            </a:r>
            <a:r>
              <a:rPr lang="ro-RO" sz="1700" dirty="0">
                <a:latin typeface="Trebuchet MS" pitchFamily="34" charset="0"/>
              </a:rPr>
              <a:t>t</a:t>
            </a:r>
            <a:r>
              <a:rPr lang="en-US" sz="1700" dirty="0" smtClean="0">
                <a:latin typeface="Trebuchet MS" pitchFamily="34" charset="0"/>
              </a:rPr>
              <a:t>e</a:t>
            </a:r>
            <a:r>
              <a:rPr lang="ro-RO" sz="1700" dirty="0" smtClean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și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coordon</a:t>
            </a:r>
            <a:r>
              <a:rPr lang="ro-RO" sz="1700" dirty="0" smtClean="0">
                <a:latin typeface="Trebuchet MS" pitchFamily="34" charset="0"/>
              </a:rPr>
              <a:t>a</a:t>
            </a:r>
            <a:r>
              <a:rPr lang="en-US" sz="1700" dirty="0" err="1" smtClean="0">
                <a:latin typeface="Trebuchet MS" pitchFamily="34" charset="0"/>
              </a:rPr>
              <a:t>te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ro-RO" sz="1700" dirty="0" smtClean="0">
                <a:latin typeface="Trebuchet MS" pitchFamily="34" charset="0"/>
              </a:rPr>
              <a:t>între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parteneri</a:t>
            </a:r>
            <a:r>
              <a:rPr lang="ro-RO" sz="1700" dirty="0" smtClean="0">
                <a:latin typeface="Trebuchet MS" pitchFamily="34" charset="0"/>
              </a:rPr>
              <a:t>i</a:t>
            </a:r>
            <a:r>
              <a:rPr lang="en-US" sz="1700" dirty="0" smtClean="0">
                <a:latin typeface="Trebuchet MS" pitchFamily="34" charset="0"/>
              </a:rPr>
              <a:t> de </a:t>
            </a:r>
            <a:r>
              <a:rPr lang="en-US" sz="1700" dirty="0" err="1" smtClean="0">
                <a:latin typeface="Trebuchet MS" pitchFamily="34" charset="0"/>
              </a:rPr>
              <a:t>pe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ambele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părți</a:t>
            </a:r>
            <a:r>
              <a:rPr lang="en-US" sz="1700" dirty="0" smtClean="0">
                <a:latin typeface="Trebuchet MS" pitchFamily="34" charset="0"/>
              </a:rPr>
              <a:t> ale</a:t>
            </a:r>
            <a:endParaRPr lang="ro-RO" sz="1700" dirty="0" smtClean="0">
              <a:latin typeface="Trebuchet MS" pitchFamily="34" charset="0"/>
            </a:endParaRPr>
          </a:p>
          <a:p>
            <a:pPr marL="0" lvl="0" indent="0" algn="just">
              <a:buNone/>
            </a:pPr>
            <a:r>
              <a:rPr lang="ro-RO" sz="1700" dirty="0" err="1">
                <a:latin typeface="Trebuchet MS" pitchFamily="34" charset="0"/>
              </a:rPr>
              <a:t>f</a:t>
            </a:r>
            <a:r>
              <a:rPr lang="en-US" sz="1700" dirty="0" err="1" smtClean="0">
                <a:latin typeface="Trebuchet MS" pitchFamily="34" charset="0"/>
              </a:rPr>
              <a:t>rontierei</a:t>
            </a:r>
            <a:r>
              <a:rPr lang="ro-RO" sz="1700" dirty="0" smtClean="0">
                <a:latin typeface="Trebuchet MS" pitchFamily="34" charset="0"/>
              </a:rPr>
              <a:t>. </a:t>
            </a:r>
            <a:r>
              <a:rPr lang="en-US" sz="1700" dirty="0" smtClean="0">
                <a:latin typeface="Trebuchet MS" pitchFamily="34" charset="0"/>
              </a:rPr>
              <a:t>Nu </a:t>
            </a:r>
            <a:r>
              <a:rPr lang="en-US" sz="1700" dirty="0" err="1">
                <a:latin typeface="Trebuchet MS" pitchFamily="34" charset="0"/>
              </a:rPr>
              <a:t>este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suficient</a:t>
            </a:r>
            <a:r>
              <a:rPr lang="en-US" sz="1700" dirty="0">
                <a:latin typeface="Trebuchet MS" pitchFamily="34" charset="0"/>
              </a:rPr>
              <a:t> ca </a:t>
            </a:r>
            <a:r>
              <a:rPr lang="en-US" sz="1700" dirty="0" err="1" smtClean="0">
                <a:latin typeface="Trebuchet MS" pitchFamily="34" charset="0"/>
              </a:rPr>
              <a:t>activitățile</a:t>
            </a:r>
            <a:r>
              <a:rPr lang="ro-RO" sz="1700" dirty="0" smtClean="0">
                <a:latin typeface="Trebuchet MS" pitchFamily="34" charset="0"/>
              </a:rPr>
              <a:t> să se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derul</a:t>
            </a:r>
            <a:r>
              <a:rPr lang="ro-RO" sz="1700" dirty="0" smtClean="0">
                <a:latin typeface="Trebuchet MS" pitchFamily="34" charset="0"/>
              </a:rPr>
              <a:t>eze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în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paralel</a:t>
            </a:r>
            <a:r>
              <a:rPr lang="en-US" sz="1700" dirty="0" smtClean="0">
                <a:latin typeface="Trebuchet MS" pitchFamily="34" charset="0"/>
              </a:rPr>
              <a:t>. </a:t>
            </a:r>
          </a:p>
          <a:p>
            <a:pPr lvl="0" algn="just">
              <a:buFont typeface="Wingdings" pitchFamily="2" charset="2"/>
              <a:buChar char="ü"/>
            </a:pPr>
            <a:r>
              <a:rPr lang="ro-RO" sz="1700" i="1" dirty="0" smtClean="0">
                <a:latin typeface="Trebuchet MS" pitchFamily="34" charset="0"/>
              </a:rPr>
              <a:t>Personal comun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>
                <a:latin typeface="Trebuchet MS" pitchFamily="34" charset="0"/>
              </a:rPr>
              <a:t>– </a:t>
            </a:r>
            <a:r>
              <a:rPr lang="en-US" sz="1700" dirty="0" err="1">
                <a:latin typeface="Trebuchet MS" pitchFamily="34" charset="0"/>
              </a:rPr>
              <a:t>înseamnă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că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proiectul</a:t>
            </a:r>
            <a:r>
              <a:rPr lang="en-US" sz="1700" dirty="0">
                <a:latin typeface="Trebuchet MS" pitchFamily="34" charset="0"/>
              </a:rPr>
              <a:t> nu </a:t>
            </a:r>
            <a:r>
              <a:rPr lang="en-US" sz="1700" dirty="0" err="1">
                <a:latin typeface="Trebuchet MS" pitchFamily="34" charset="0"/>
              </a:rPr>
              <a:t>ar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trebui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 smtClean="0">
                <a:latin typeface="Trebuchet MS" pitchFamily="34" charset="0"/>
              </a:rPr>
              <a:t>să</a:t>
            </a:r>
            <a:r>
              <a:rPr lang="ro-RO" sz="1700" dirty="0" smtClean="0">
                <a:latin typeface="Trebuchet MS" pitchFamily="34" charset="0"/>
              </a:rPr>
              <a:t>-și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dubleze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funcțiile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pe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ambele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ro-RO" sz="1700" dirty="0" smtClean="0">
                <a:latin typeface="Trebuchet MS" pitchFamily="34" charset="0"/>
              </a:rPr>
              <a:t>părți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>
                <a:latin typeface="Trebuchet MS" pitchFamily="34" charset="0"/>
              </a:rPr>
              <a:t>ale </a:t>
            </a:r>
            <a:r>
              <a:rPr lang="en-US" sz="1700" dirty="0" err="1" smtClean="0">
                <a:latin typeface="Trebuchet MS" pitchFamily="34" charset="0"/>
              </a:rPr>
              <a:t>frontierei</a:t>
            </a:r>
            <a:r>
              <a:rPr lang="en-US" sz="1700" dirty="0" smtClean="0">
                <a:latin typeface="Trebuchet MS" pitchFamily="34" charset="0"/>
              </a:rPr>
              <a:t>. </a:t>
            </a:r>
          </a:p>
          <a:p>
            <a:pPr lvl="0" algn="just">
              <a:buFont typeface="Wingdings" pitchFamily="2" charset="2"/>
              <a:buChar char="ü"/>
            </a:pPr>
            <a:r>
              <a:rPr lang="ro-RO" sz="1700" i="1" dirty="0" smtClean="0">
                <a:latin typeface="Trebuchet MS" pitchFamily="34" charset="0"/>
              </a:rPr>
              <a:t>Finanțare în comun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>
                <a:latin typeface="Trebuchet MS" pitchFamily="34" charset="0"/>
              </a:rPr>
              <a:t>– </a:t>
            </a:r>
            <a:r>
              <a:rPr lang="en-US" sz="1700" dirty="0" err="1">
                <a:latin typeface="Trebuchet MS" pitchFamily="34" charset="0"/>
              </a:rPr>
              <a:t>înseamnă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că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va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exista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doar</a:t>
            </a:r>
            <a:r>
              <a:rPr lang="en-US" sz="1700" dirty="0">
                <a:latin typeface="Trebuchet MS" pitchFamily="34" charset="0"/>
              </a:rPr>
              <a:t> un </a:t>
            </a:r>
            <a:r>
              <a:rPr lang="en-US" sz="1700" dirty="0" err="1">
                <a:latin typeface="Trebuchet MS" pitchFamily="34" charset="0"/>
              </a:rPr>
              <a:t>singur</a:t>
            </a:r>
            <a:r>
              <a:rPr lang="en-US" sz="1700" dirty="0">
                <a:latin typeface="Trebuchet MS" pitchFamily="34" charset="0"/>
              </a:rPr>
              <a:t> contract per </a:t>
            </a:r>
            <a:r>
              <a:rPr lang="en-US" sz="1700" dirty="0" err="1">
                <a:latin typeface="Trebuchet MS" pitchFamily="34" charset="0"/>
              </a:rPr>
              <a:t>proiect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și</a:t>
            </a:r>
            <a:r>
              <a:rPr lang="en-US" sz="1700" dirty="0">
                <a:latin typeface="Trebuchet MS" pitchFamily="34" charset="0"/>
              </a:rPr>
              <a:t>, </a:t>
            </a:r>
            <a:r>
              <a:rPr lang="en-US" sz="1700" dirty="0" err="1">
                <a:latin typeface="Trebuchet MS" pitchFamily="34" charset="0"/>
              </a:rPr>
              <a:t>prin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urmare</a:t>
            </a:r>
            <a:r>
              <a:rPr lang="en-US" sz="1700" dirty="0">
                <a:latin typeface="Trebuchet MS" pitchFamily="34" charset="0"/>
              </a:rPr>
              <a:t>, </a:t>
            </a:r>
            <a:r>
              <a:rPr lang="en-US" sz="1700" dirty="0" err="1">
                <a:latin typeface="Trebuchet MS" pitchFamily="34" charset="0"/>
              </a:rPr>
              <a:t>trebuie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să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existe</a:t>
            </a:r>
            <a:r>
              <a:rPr lang="en-US" sz="1700" dirty="0">
                <a:latin typeface="Trebuchet MS" pitchFamily="34" charset="0"/>
              </a:rPr>
              <a:t> un </a:t>
            </a:r>
            <a:r>
              <a:rPr lang="en-US" sz="1700" dirty="0" err="1">
                <a:latin typeface="Trebuchet MS" pitchFamily="34" charset="0"/>
              </a:rPr>
              <a:t>buget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comun</a:t>
            </a:r>
            <a:r>
              <a:rPr lang="en-US" sz="1700" dirty="0">
                <a:latin typeface="Trebuchet MS" pitchFamily="34" charset="0"/>
              </a:rPr>
              <a:t> al </a:t>
            </a:r>
            <a:r>
              <a:rPr lang="en-US" sz="1700" dirty="0" err="1">
                <a:latin typeface="Trebuchet MS" pitchFamily="34" charset="0"/>
              </a:rPr>
              <a:t>proiectului</a:t>
            </a:r>
            <a:r>
              <a:rPr lang="en-US" sz="1700" dirty="0">
                <a:latin typeface="Trebuchet MS" pitchFamily="34" charset="0"/>
              </a:rPr>
              <a:t>. </a:t>
            </a:r>
            <a:r>
              <a:rPr lang="en-US" sz="1700" dirty="0" err="1">
                <a:latin typeface="Trebuchet MS" pitchFamily="34" charset="0"/>
              </a:rPr>
              <a:t>Bugetul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ar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trebui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să</a:t>
            </a:r>
            <a:r>
              <a:rPr lang="en-US" sz="1700" dirty="0">
                <a:latin typeface="Trebuchet MS" pitchFamily="34" charset="0"/>
              </a:rPr>
              <a:t> fie </a:t>
            </a:r>
            <a:r>
              <a:rPr lang="en-US" sz="1700" dirty="0" err="1" smtClean="0">
                <a:latin typeface="Trebuchet MS" pitchFamily="34" charset="0"/>
              </a:rPr>
              <a:t>împărțit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între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parteneri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în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conformitate</a:t>
            </a:r>
            <a:r>
              <a:rPr lang="en-US" sz="1700" dirty="0">
                <a:latin typeface="Trebuchet MS" pitchFamily="34" charset="0"/>
              </a:rPr>
              <a:t> cu </a:t>
            </a:r>
            <a:r>
              <a:rPr lang="en-US" sz="1700" dirty="0" err="1">
                <a:latin typeface="Trebuchet MS" pitchFamily="34" charset="0"/>
              </a:rPr>
              <a:t>activitățile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desfășurate</a:t>
            </a:r>
            <a:r>
              <a:rPr lang="en-US" sz="1700" dirty="0">
                <a:latin typeface="Trebuchet MS" pitchFamily="34" charset="0"/>
              </a:rPr>
              <a:t>. Un </a:t>
            </a:r>
            <a:r>
              <a:rPr lang="en-US" sz="1700" dirty="0" err="1">
                <a:latin typeface="Trebuchet MS" pitchFamily="34" charset="0"/>
              </a:rPr>
              <a:t>proiect</a:t>
            </a:r>
            <a:r>
              <a:rPr lang="en-US" sz="1700" dirty="0">
                <a:latin typeface="Trebuchet MS" pitchFamily="34" charset="0"/>
              </a:rPr>
              <a:t> cu 0 euro </a:t>
            </a:r>
            <a:r>
              <a:rPr lang="en-US" sz="1700" dirty="0" err="1">
                <a:latin typeface="Trebuchet MS" pitchFamily="34" charset="0"/>
              </a:rPr>
              <a:t>sau</a:t>
            </a:r>
            <a:r>
              <a:rPr lang="en-US" sz="1700" dirty="0">
                <a:latin typeface="Trebuchet MS" pitchFamily="34" charset="0"/>
              </a:rPr>
              <a:t> de </a:t>
            </a:r>
            <a:r>
              <a:rPr lang="en-US" sz="1700" dirty="0" err="1">
                <a:latin typeface="Trebuchet MS" pitchFamily="34" charset="0"/>
              </a:rPr>
              <a:t>finanțare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foarte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smtClean="0">
                <a:latin typeface="Trebuchet MS" pitchFamily="34" charset="0"/>
              </a:rPr>
              <a:t>mic</a:t>
            </a:r>
            <a:r>
              <a:rPr lang="ro-RO" sz="1700" dirty="0" smtClean="0">
                <a:latin typeface="Trebuchet MS" pitchFamily="34" charset="0"/>
              </a:rPr>
              <a:t>ă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dintr</a:t>
            </a:r>
            <a:r>
              <a:rPr lang="en-US" sz="1700" dirty="0">
                <a:latin typeface="Trebuchet MS" pitchFamily="34" charset="0"/>
              </a:rPr>
              <a:t>-o parte a </a:t>
            </a:r>
            <a:r>
              <a:rPr lang="en-US" sz="1700" dirty="0" err="1">
                <a:latin typeface="Trebuchet MS" pitchFamily="34" charset="0"/>
              </a:rPr>
              <a:t>frontierei</a:t>
            </a:r>
            <a:r>
              <a:rPr lang="en-US" sz="1700" dirty="0">
                <a:latin typeface="Trebuchet MS" pitchFamily="34" charset="0"/>
              </a:rPr>
              <a:t> nu </a:t>
            </a:r>
            <a:r>
              <a:rPr lang="en-US" sz="1700" dirty="0" err="1">
                <a:latin typeface="Trebuchet MS" pitchFamily="34" charset="0"/>
              </a:rPr>
              <a:t>poate</a:t>
            </a:r>
            <a:r>
              <a:rPr lang="en-US" sz="1700" dirty="0">
                <a:latin typeface="Trebuchet MS" pitchFamily="34" charset="0"/>
              </a:rPr>
              <a:t> fi </a:t>
            </a:r>
            <a:endParaRPr lang="ro-RO" sz="1700" dirty="0" smtClean="0">
              <a:latin typeface="Trebuchet MS" pitchFamily="34" charset="0"/>
            </a:endParaRPr>
          </a:p>
          <a:p>
            <a:pPr marL="0" lvl="0" indent="0" algn="just">
              <a:buNone/>
            </a:pPr>
            <a:r>
              <a:rPr lang="ro-RO" sz="1700" dirty="0">
                <a:latin typeface="Trebuchet MS" pitchFamily="34" charset="0"/>
              </a:rPr>
              <a:t> </a:t>
            </a:r>
            <a:r>
              <a:rPr lang="ro-RO" sz="1700" dirty="0" smtClean="0">
                <a:latin typeface="Trebuchet MS" pitchFamily="34" charset="0"/>
              </a:rPr>
              <a:t>    </a:t>
            </a:r>
            <a:r>
              <a:rPr lang="en-US" sz="1700" dirty="0" err="1" smtClean="0">
                <a:latin typeface="Trebuchet MS" pitchFamily="34" charset="0"/>
              </a:rPr>
              <a:t>considerat</a:t>
            </a:r>
            <a:r>
              <a:rPr lang="en-US" sz="1700" dirty="0" smtClean="0">
                <a:latin typeface="Trebuchet MS" pitchFamily="34" charset="0"/>
              </a:rPr>
              <a:t> </a:t>
            </a:r>
            <a:r>
              <a:rPr lang="en-US" sz="1700" dirty="0">
                <a:latin typeface="Trebuchet MS" pitchFamily="34" charset="0"/>
              </a:rPr>
              <a:t>ca </a:t>
            </a:r>
            <a:r>
              <a:rPr lang="en-US" sz="1700" dirty="0" err="1">
                <a:latin typeface="Trebuchet MS" pitchFamily="34" charset="0"/>
              </a:rPr>
              <a:t>având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finanțare</a:t>
            </a:r>
            <a:r>
              <a:rPr lang="en-US" sz="1700" dirty="0">
                <a:latin typeface="Trebuchet MS" pitchFamily="34" charset="0"/>
              </a:rPr>
              <a:t> </a:t>
            </a:r>
            <a:r>
              <a:rPr lang="en-US" sz="1700" dirty="0" err="1">
                <a:latin typeface="Trebuchet MS" pitchFamily="34" charset="0"/>
              </a:rPr>
              <a:t>comună</a:t>
            </a:r>
            <a:r>
              <a:rPr lang="en-US" sz="1700" dirty="0">
                <a:latin typeface="Trebuchet MS" pitchFamily="34" charset="0"/>
              </a:rPr>
              <a:t>.</a:t>
            </a:r>
            <a:endParaRPr lang="en-US" sz="17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457200" lvl="1" indent="0">
              <a:buNone/>
            </a:pPr>
            <a:endParaRPr lang="en-US" sz="2000" dirty="0" smtClean="0">
              <a:latin typeface="Trebuchet MS" pitchFamily="34" charset="0"/>
            </a:endParaRPr>
          </a:p>
        </p:txBody>
      </p:sp>
      <p:pic>
        <p:nvPicPr>
          <p:cNvPr id="23554" name="Picture 2" descr="d:\Users\IoanaM\Desktop\promo\IMG_3519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4968" y="2997688"/>
            <a:ext cx="1688910" cy="151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35" y="6019800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0213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765781"/>
            <a:ext cx="8229600" cy="1143000"/>
          </a:xfrm>
        </p:spPr>
        <p:txBody>
          <a:bodyPr/>
          <a:lstStyle/>
          <a:p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</a:t>
            </a:r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GULI</a:t>
            </a:r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LE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APELU</a:t>
            </a:r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LUI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DE PROIECTE</a:t>
            </a:r>
            <a:b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Procesul de evaluare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94187" y="1750543"/>
            <a:ext cx="8721214" cy="3329966"/>
          </a:xfrm>
        </p:spPr>
        <p:txBody>
          <a:bodyPr/>
          <a:lstStyle/>
          <a:p>
            <a:pPr marL="287338" lvl="1" algn="just">
              <a:buFont typeface="Arial" pitchFamily="34" charset="0"/>
              <a:buChar char="•"/>
            </a:pPr>
            <a:r>
              <a:rPr lang="en-US" sz="1800" dirty="0" err="1">
                <a:latin typeface="Trebuchet MS" pitchFamily="34" charset="0"/>
              </a:rPr>
              <a:t>Evaluarea</a:t>
            </a:r>
            <a:r>
              <a:rPr lang="en-US" sz="1800" dirty="0">
                <a:latin typeface="Trebuchet MS" pitchFamily="34" charset="0"/>
              </a:rPr>
              <a:t> se </a:t>
            </a:r>
            <a:r>
              <a:rPr lang="en-US" sz="1800" dirty="0" err="1">
                <a:latin typeface="Trebuchet MS" pitchFamily="34" charset="0"/>
              </a:rPr>
              <a:t>efectuează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către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SC.</a:t>
            </a:r>
            <a:endParaRPr lang="en-US" sz="1800" dirty="0">
              <a:latin typeface="Trebuchet MS" pitchFamily="34" charset="0"/>
            </a:endParaRPr>
          </a:p>
          <a:p>
            <a:pPr marL="287338" lvl="1" algn="just">
              <a:buFont typeface="Arial" pitchFamily="34" charset="0"/>
              <a:buChar char="•"/>
            </a:pPr>
            <a:r>
              <a:rPr lang="en-US" sz="1800" dirty="0" err="1">
                <a:latin typeface="Trebuchet MS" pitchFamily="34" charset="0"/>
              </a:rPr>
              <a:t>Evaluarea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proiectelor</a:t>
            </a:r>
            <a:r>
              <a:rPr lang="en-US" sz="1800" dirty="0">
                <a:latin typeface="Trebuchet MS" pitchFamily="34" charset="0"/>
              </a:rPr>
              <a:t> se face </a:t>
            </a:r>
            <a:r>
              <a:rPr lang="en-US" sz="1800" dirty="0" err="1">
                <a:latin typeface="Trebuchet MS" pitchFamily="34" charset="0"/>
              </a:rPr>
              <a:t>după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fiecare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termen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en-US" sz="1800" dirty="0" err="1">
                <a:latin typeface="Trebuchet MS" pitchFamily="34" charset="0"/>
              </a:rPr>
              <a:t>pentru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aplicațiile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depuse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înainte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termenul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limită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respectiv</a:t>
            </a:r>
            <a:r>
              <a:rPr lang="ro-RO" sz="1800" dirty="0" smtClean="0">
                <a:latin typeface="Trebuchet MS" pitchFamily="34" charset="0"/>
              </a:rPr>
              <a:t>.</a:t>
            </a:r>
            <a:endParaRPr lang="en-US" sz="1800" dirty="0">
              <a:latin typeface="Trebuchet MS" pitchFamily="34" charset="0"/>
            </a:endParaRPr>
          </a:p>
          <a:p>
            <a:pPr marL="287338" lvl="1" algn="just">
              <a:buFont typeface="Arial" pitchFamily="34" charset="0"/>
              <a:buChar char="•"/>
            </a:pPr>
            <a:r>
              <a:rPr lang="en-US" sz="1800" dirty="0" err="1">
                <a:latin typeface="Trebuchet MS" pitchFamily="34" charset="0"/>
              </a:rPr>
              <a:t>Pentru</a:t>
            </a:r>
            <a:r>
              <a:rPr lang="en-US" sz="1800" dirty="0">
                <a:latin typeface="Trebuchet MS" pitchFamily="34" charset="0"/>
              </a:rPr>
              <a:t> a fi </a:t>
            </a:r>
            <a:r>
              <a:rPr lang="en-US" sz="1800" dirty="0" err="1">
                <a:latin typeface="Trebuchet MS" pitchFamily="34" charset="0"/>
              </a:rPr>
              <a:t>propuse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pentru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finanțare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ro-RO" sz="1800" dirty="0" smtClean="0">
                <a:latin typeface="Trebuchet MS" pitchFamily="34" charset="0"/>
              </a:rPr>
              <a:t>aplicațiile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trebuie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respecte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criteriile</a:t>
            </a:r>
            <a:r>
              <a:rPr lang="en-US" sz="1800" dirty="0">
                <a:latin typeface="Trebuchet MS" pitchFamily="34" charset="0"/>
              </a:rPr>
              <a:t> administrative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eligibilitate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primească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cel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puțin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 60 de </a:t>
            </a:r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puncte</a:t>
            </a:r>
            <a:r>
              <a:rPr lang="en-US" sz="1800" dirty="0">
                <a:latin typeface="Trebuchet MS" pitchFamily="34" charset="0"/>
              </a:rPr>
              <a:t> la </a:t>
            </a:r>
            <a:r>
              <a:rPr lang="en-US" sz="1800" dirty="0" err="1">
                <a:latin typeface="Trebuchet MS" pitchFamily="34" charset="0"/>
              </a:rPr>
              <a:t>evaluarea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tehnică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financiară</a:t>
            </a:r>
            <a:r>
              <a:rPr lang="en-US" sz="1800" dirty="0">
                <a:latin typeface="Trebuchet MS" pitchFamily="34" charset="0"/>
              </a:rPr>
              <a:t>. </a:t>
            </a:r>
            <a:r>
              <a:rPr lang="en-US" sz="1800" dirty="0" err="1">
                <a:latin typeface="Trebuchet MS" pitchFamily="34" charset="0"/>
              </a:rPr>
              <a:t>Contribuția</a:t>
            </a:r>
            <a:r>
              <a:rPr lang="en-US" sz="1800" dirty="0">
                <a:latin typeface="Trebuchet MS" pitchFamily="34" charset="0"/>
              </a:rPr>
              <a:t> la </a:t>
            </a:r>
            <a:r>
              <a:rPr lang="en-US" sz="1800" dirty="0" err="1">
                <a:latin typeface="Trebuchet MS" pitchFamily="34" charset="0"/>
              </a:rPr>
              <a:t>indicatorii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programului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(de realizare/output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rezultat</a:t>
            </a:r>
            <a:r>
              <a:rPr lang="en-US" sz="1800" dirty="0">
                <a:latin typeface="Trebuchet MS" pitchFamily="34" charset="0"/>
              </a:rPr>
              <a:t>) </a:t>
            </a:r>
            <a:r>
              <a:rPr lang="ro-RO" sz="1800" dirty="0" smtClean="0">
                <a:latin typeface="Trebuchet MS" pitchFamily="34" charset="0"/>
              </a:rPr>
              <a:t>va fi</a:t>
            </a:r>
            <a:r>
              <a:rPr lang="en-US" sz="1800" dirty="0" smtClean="0">
                <a:latin typeface="Trebuchet MS" pitchFamily="34" charset="0"/>
              </a:rPr>
              <a:t>, </a:t>
            </a:r>
            <a:r>
              <a:rPr lang="en-US" sz="1800" dirty="0">
                <a:latin typeface="Trebuchet MS" pitchFamily="34" charset="0"/>
              </a:rPr>
              <a:t>de </a:t>
            </a:r>
            <a:r>
              <a:rPr lang="en-US" sz="1800" dirty="0" err="1" smtClean="0">
                <a:latin typeface="Trebuchet MS" pitchFamily="34" charset="0"/>
              </a:rPr>
              <a:t>asemenea</a:t>
            </a:r>
            <a:r>
              <a:rPr lang="ro-RO" sz="1800" dirty="0" smtClean="0">
                <a:latin typeface="Trebuchet MS" pitchFamily="34" charset="0"/>
              </a:rPr>
              <a:t>,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luat</a:t>
            </a:r>
            <a:r>
              <a:rPr lang="ro-RO" sz="1800" dirty="0" smtClean="0">
                <a:latin typeface="Trebuchet MS" pitchFamily="34" charset="0"/>
              </a:rPr>
              <a:t>ă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considerare</a:t>
            </a:r>
            <a:r>
              <a:rPr lang="en-US" sz="1800" dirty="0">
                <a:latin typeface="Trebuchet MS" pitchFamily="34" charset="0"/>
              </a:rPr>
              <a:t>.</a:t>
            </a:r>
          </a:p>
          <a:p>
            <a:pPr marL="287338" lvl="1" algn="just">
              <a:buFont typeface="Arial" pitchFamily="34" charset="0"/>
              <a:buChar char="•"/>
            </a:pPr>
            <a:r>
              <a:rPr lang="en-US" sz="1800" dirty="0" err="1">
                <a:latin typeface="Trebuchet MS" pitchFamily="34" charset="0"/>
              </a:rPr>
              <a:t>Proiectele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sunt</a:t>
            </a:r>
            <a:r>
              <a:rPr lang="en-US" sz="1800" dirty="0">
                <a:latin typeface="Trebuchet MS" pitchFamily="34" charset="0"/>
              </a:rPr>
              <a:t> evaluate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ordinea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care </a:t>
            </a:r>
            <a:r>
              <a:rPr lang="en-US" sz="1800" dirty="0" err="1">
                <a:latin typeface="Trebuchet MS" pitchFamily="34" charset="0"/>
              </a:rPr>
              <a:t>sunt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primite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sunt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contractate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atunci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când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evaluarea</a:t>
            </a:r>
            <a:r>
              <a:rPr lang="en-US" sz="1800" dirty="0">
                <a:latin typeface="Trebuchet MS" pitchFamily="34" charset="0"/>
              </a:rPr>
              <a:t> se </a:t>
            </a:r>
            <a:r>
              <a:rPr lang="en-US" sz="1800" dirty="0" err="1">
                <a:latin typeface="Trebuchet MS" pitchFamily="34" charset="0"/>
              </a:rPr>
              <a:t>termină</a:t>
            </a:r>
            <a:r>
              <a:rPr lang="en-US" sz="1800" dirty="0">
                <a:latin typeface="Trebuchet MS" pitchFamily="34" charset="0"/>
              </a:rPr>
              <a:t> (</a:t>
            </a:r>
            <a:r>
              <a:rPr lang="en-US" sz="1800" dirty="0" err="1">
                <a:latin typeface="Trebuchet MS" pitchFamily="34" charset="0"/>
              </a:rPr>
              <a:t>după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selecție</a:t>
            </a:r>
            <a:r>
              <a:rPr lang="en-US" sz="1800" dirty="0">
                <a:latin typeface="Trebuchet MS" pitchFamily="34" charset="0"/>
              </a:rPr>
              <a:t>).</a:t>
            </a:r>
            <a:endParaRPr lang="en-US" sz="1800" dirty="0" smtClean="0">
              <a:latin typeface="Trebuchet MS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en-US" sz="1800" dirty="0">
              <a:latin typeface="Trebuchet MS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en-US" sz="1800" dirty="0">
              <a:latin typeface="Trebuchet MS" pitchFamily="34" charset="0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519" y="4372021"/>
            <a:ext cx="2385882" cy="1587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450376" y="4620935"/>
            <a:ext cx="5562600" cy="1804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/>
            <a:r>
              <a:rPr lang="en-US" sz="1800" dirty="0" err="1" smtClean="0">
                <a:solidFill>
                  <a:srgbClr val="002060"/>
                </a:solidFill>
                <a:latin typeface="Trebuchet MS" pitchFamily="34" charset="0"/>
              </a:rPr>
              <a:t>În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cazul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în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care un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proiect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are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cel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puțin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90 de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puncte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ca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scor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final</a:t>
            </a:r>
            <a:r>
              <a:rPr lang="ro-RO" sz="1800" dirty="0" smtClean="0">
                <a:solidFill>
                  <a:srgbClr val="002060"/>
                </a:solidFill>
                <a:latin typeface="Trebuchet MS" pitchFamily="34" charset="0"/>
              </a:rPr>
              <a:t>,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ro-RO" sz="1800" dirty="0" smtClean="0">
                <a:solidFill>
                  <a:srgbClr val="002060"/>
                </a:solidFill>
                <a:latin typeface="Trebuchet MS" pitchFamily="34" charset="0"/>
              </a:rPr>
              <a:t>este transmis </a:t>
            </a:r>
            <a:r>
              <a:rPr lang="en-US" sz="1800" dirty="0" err="1" smtClean="0">
                <a:solidFill>
                  <a:srgbClr val="002060"/>
                </a:solidFill>
                <a:latin typeface="Trebuchet MS" pitchFamily="34" charset="0"/>
              </a:rPr>
              <a:t>imediat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la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Comitetul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de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Monitorizare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pentru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select</a:t>
            </a:r>
            <a:r>
              <a:rPr lang="ro-RO" sz="1800" dirty="0" smtClean="0">
                <a:solidFill>
                  <a:srgbClr val="002060"/>
                </a:solidFill>
                <a:latin typeface="Trebuchet MS" pitchFamily="34" charset="0"/>
              </a:rPr>
              <a:t>ie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și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,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după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respectarea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procedurii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 de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contractare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, </a:t>
            </a:r>
            <a:r>
              <a:rPr lang="ro-RO" sz="1800" dirty="0" smtClean="0">
                <a:solidFill>
                  <a:srgbClr val="002060"/>
                </a:solidFill>
                <a:latin typeface="Trebuchet MS" pitchFamily="34" charset="0"/>
              </a:rPr>
              <a:t>se semnează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 contract</a:t>
            </a:r>
            <a:r>
              <a:rPr lang="ro-RO" sz="1800" dirty="0" err="1" smtClean="0">
                <a:solidFill>
                  <a:srgbClr val="002060"/>
                </a:solidFill>
                <a:latin typeface="Trebuchet MS" pitchFamily="34" charset="0"/>
              </a:rPr>
              <a:t>ul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 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de </a:t>
            </a:r>
            <a:r>
              <a:rPr lang="en-US" sz="1800" dirty="0" err="1">
                <a:solidFill>
                  <a:srgbClr val="002060"/>
                </a:solidFill>
                <a:latin typeface="Trebuchet MS" pitchFamily="34" charset="0"/>
              </a:rPr>
              <a:t>finanțare</a:t>
            </a:r>
            <a:r>
              <a:rPr lang="en-US" sz="1800" dirty="0">
                <a:solidFill>
                  <a:srgbClr val="002060"/>
                </a:solidFill>
                <a:latin typeface="Trebuchet MS" pitchFamily="34" charset="0"/>
              </a:rPr>
              <a:t>.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4840" y="1177992"/>
            <a:ext cx="785851" cy="921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35" y="6059543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29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851" y="889972"/>
            <a:ext cx="8229600" cy="1143000"/>
          </a:xfrm>
        </p:spPr>
        <p:txBody>
          <a:bodyPr/>
          <a:lstStyle/>
          <a:p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</a:t>
            </a:r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GULI</a:t>
            </a:r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LE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APELU</a:t>
            </a:r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LUI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DE PROIECTE</a:t>
            </a:r>
            <a: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Procesul de evaluare și contractare 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11589" y="1860720"/>
            <a:ext cx="8920822" cy="4997280"/>
          </a:xfrm>
        </p:spPr>
        <p:txBody>
          <a:bodyPr/>
          <a:lstStyle/>
          <a:p>
            <a:pPr marL="231775" indent="-231775" algn="just"/>
            <a:r>
              <a:rPr lang="ro-RO" sz="1800" dirty="0" smtClean="0">
                <a:latin typeface="Trebuchet MS" pitchFamily="34" charset="0"/>
              </a:rPr>
              <a:t>AM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>
                <a:latin typeface="Trebuchet MS" pitchFamily="34" charset="0"/>
              </a:rPr>
              <a:t>are </a:t>
            </a:r>
            <a:r>
              <a:rPr lang="en-US" sz="1800" dirty="0" err="1">
                <a:latin typeface="Trebuchet MS" pitchFamily="34" charset="0"/>
              </a:rPr>
              <a:t>dreptul</a:t>
            </a:r>
            <a:r>
              <a:rPr lang="en-US" sz="1800" dirty="0">
                <a:latin typeface="Trebuchet MS" pitchFamily="34" charset="0"/>
              </a:rPr>
              <a:t> de a decide </a:t>
            </a:r>
            <a:r>
              <a:rPr lang="en-US" sz="1800" dirty="0" err="1">
                <a:latin typeface="Trebuchet MS" pitchFamily="34" charset="0"/>
              </a:rPr>
              <a:t>să</a:t>
            </a:r>
            <a:r>
              <a:rPr lang="en-US" sz="1800" dirty="0">
                <a:latin typeface="Trebuchet MS" pitchFamily="34" charset="0"/>
              </a:rPr>
              <a:t> nu </a:t>
            </a:r>
            <a:r>
              <a:rPr lang="en-US" sz="1800" dirty="0" err="1">
                <a:latin typeface="Trebuchet MS" pitchFamily="34" charset="0"/>
              </a:rPr>
              <a:t>semneze</a:t>
            </a:r>
            <a:r>
              <a:rPr lang="en-US" sz="1800" dirty="0">
                <a:latin typeface="Trebuchet MS" pitchFamily="34" charset="0"/>
              </a:rPr>
              <a:t> un contract de </a:t>
            </a:r>
            <a:r>
              <a:rPr lang="en-US" sz="1800" dirty="0" err="1">
                <a:latin typeface="Trebuchet MS" pitchFamily="34" charset="0"/>
              </a:rPr>
              <a:t>finanțare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cazul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care un </a:t>
            </a:r>
            <a:r>
              <a:rPr lang="en-US" sz="1800" dirty="0" err="1">
                <a:latin typeface="Trebuchet MS" pitchFamily="34" charset="0"/>
              </a:rPr>
              <a:t>beneficiar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are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încă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implementare</a:t>
            </a:r>
            <a:r>
              <a:rPr lang="en-US" sz="1800" dirty="0" smtClean="0">
                <a:latin typeface="Trebuchet MS" pitchFamily="34" charset="0"/>
              </a:rPr>
              <a:t>, </a:t>
            </a:r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simultan</a:t>
            </a:r>
            <a:r>
              <a:rPr lang="en-US" sz="1800" dirty="0">
                <a:latin typeface="Trebuchet MS" pitchFamily="34" charset="0"/>
              </a:rPr>
              <a:t>, 4 </a:t>
            </a:r>
            <a:r>
              <a:rPr lang="en-US" sz="1800" dirty="0" err="1">
                <a:latin typeface="Trebuchet MS" pitchFamily="34" charset="0"/>
              </a:rPr>
              <a:t>proiecte</a:t>
            </a:r>
            <a:r>
              <a:rPr lang="en-US" sz="1800" dirty="0">
                <a:latin typeface="Trebuchet MS" pitchFamily="34" charset="0"/>
              </a:rPr>
              <a:t>.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cazul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care </a:t>
            </a:r>
            <a:r>
              <a:rPr lang="en-US" sz="1800" dirty="0" err="1">
                <a:latin typeface="Trebuchet MS" pitchFamily="34" charset="0"/>
              </a:rPr>
              <a:t>sunt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selectate</a:t>
            </a:r>
            <a:r>
              <a:rPr lang="en-US" sz="1800" dirty="0">
                <a:latin typeface="Trebuchet MS" pitchFamily="34" charset="0"/>
              </a:rPr>
              <a:t> 5 </a:t>
            </a:r>
            <a:r>
              <a:rPr lang="en-US" sz="1800" dirty="0" err="1">
                <a:latin typeface="Trebuchet MS" pitchFamily="34" charset="0"/>
              </a:rPr>
              <a:t>proiecte</a:t>
            </a:r>
            <a:r>
              <a:rPr lang="en-US" sz="1800" dirty="0">
                <a:latin typeface="Trebuchet MS" pitchFamily="34" charset="0"/>
              </a:rPr>
              <a:t>, al </a:t>
            </a:r>
            <a:r>
              <a:rPr lang="en-US" sz="1800" dirty="0" err="1">
                <a:latin typeface="Trebuchet MS" pitchFamily="34" charset="0"/>
              </a:rPr>
              <a:t>cincilea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va fi pus </a:t>
            </a:r>
            <a:r>
              <a:rPr lang="en-US" sz="1800" dirty="0" err="1" smtClean="0">
                <a:latin typeface="Trebuchet MS" pitchFamily="34" charset="0"/>
              </a:rPr>
              <a:t>pe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>
                <a:latin typeface="Trebuchet MS" pitchFamily="34" charset="0"/>
              </a:rPr>
              <a:t>o </a:t>
            </a:r>
            <a:r>
              <a:rPr lang="en-US" sz="1800" dirty="0" err="1">
                <a:latin typeface="Trebuchet MS" pitchFamily="34" charset="0"/>
              </a:rPr>
              <a:t>listă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rezervă</a:t>
            </a:r>
            <a:r>
              <a:rPr lang="en-US" sz="1800" dirty="0">
                <a:latin typeface="Trebuchet MS" pitchFamily="34" charset="0"/>
              </a:rPr>
              <a:t> (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ar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putea</a:t>
            </a:r>
            <a:r>
              <a:rPr lang="en-US" sz="1800" dirty="0">
                <a:latin typeface="Trebuchet MS" pitchFamily="34" charset="0"/>
              </a:rPr>
              <a:t> fi </a:t>
            </a:r>
            <a:r>
              <a:rPr lang="en-US" sz="1800" dirty="0" err="1">
                <a:latin typeface="Trebuchet MS" pitchFamily="34" charset="0"/>
              </a:rPr>
              <a:t>contractat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după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finalizarea</a:t>
            </a:r>
            <a:r>
              <a:rPr lang="en-US" sz="1800" dirty="0">
                <a:latin typeface="Trebuchet MS" pitchFamily="34" charset="0"/>
              </a:rPr>
              <a:t> a </a:t>
            </a:r>
            <a:r>
              <a:rPr lang="en-US" sz="1800" dirty="0" err="1">
                <a:latin typeface="Trebuchet MS" pitchFamily="34" charset="0"/>
              </a:rPr>
              <a:t>cel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puțin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smtClean="0">
                <a:latin typeface="Trebuchet MS" pitchFamily="34" charset="0"/>
              </a:rPr>
              <a:t>un</a:t>
            </a:r>
            <a:r>
              <a:rPr lang="ro-RO" sz="1800" dirty="0" smtClean="0">
                <a:latin typeface="Trebuchet MS" pitchFamily="34" charset="0"/>
              </a:rPr>
              <a:t>uia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dintre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celelalte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proiecte</a:t>
            </a:r>
            <a:r>
              <a:rPr lang="en-US" sz="1800" dirty="0">
                <a:latin typeface="Trebuchet MS" pitchFamily="34" charset="0"/>
              </a:rPr>
              <a:t>, cu </a:t>
            </a:r>
            <a:r>
              <a:rPr lang="en-US" sz="1800" dirty="0" err="1">
                <a:latin typeface="Trebuchet MS" pitchFamily="34" charset="0"/>
              </a:rPr>
              <a:t>condiția</a:t>
            </a:r>
            <a:r>
              <a:rPr lang="en-US" sz="1800" dirty="0">
                <a:latin typeface="Trebuchet MS" pitchFamily="34" charset="0"/>
              </a:rPr>
              <a:t> ca </a:t>
            </a:r>
            <a:r>
              <a:rPr lang="en-US" sz="1800" dirty="0" err="1">
                <a:latin typeface="Trebuchet MS" pitchFamily="34" charset="0"/>
              </a:rPr>
              <a:t>Programul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sa aibă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alocarea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financiară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disponibilă</a:t>
            </a:r>
            <a:r>
              <a:rPr lang="en-US" sz="1800" dirty="0" smtClean="0">
                <a:latin typeface="Trebuchet MS" pitchFamily="34" charset="0"/>
              </a:rPr>
              <a:t>).</a:t>
            </a:r>
            <a:endParaRPr lang="en-US" sz="1800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231775" indent="-231775" algn="just"/>
            <a:r>
              <a:rPr lang="en-US" sz="1800" dirty="0" err="1">
                <a:latin typeface="Trebuchet MS" pitchFamily="34" charset="0"/>
              </a:rPr>
              <a:t>Vizite</a:t>
            </a:r>
            <a:r>
              <a:rPr lang="en-US" sz="1800" dirty="0">
                <a:latin typeface="Trebuchet MS" pitchFamily="34" charset="0"/>
              </a:rPr>
              <a:t> pre-</a:t>
            </a:r>
            <a:r>
              <a:rPr lang="en-US" sz="1800" dirty="0" err="1">
                <a:latin typeface="Trebuchet MS" pitchFamily="34" charset="0"/>
              </a:rPr>
              <a:t>contractuale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cerere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pentru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documente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suplimentare</a:t>
            </a:r>
            <a:r>
              <a:rPr lang="ro-RO" sz="1800" dirty="0" smtClean="0">
                <a:latin typeface="Trebuchet MS" pitchFamily="34" charset="0"/>
              </a:rPr>
              <a:t>.</a:t>
            </a:r>
            <a:endParaRPr lang="en-US" sz="1800" dirty="0">
              <a:latin typeface="Trebuchet MS" pitchFamily="34" charset="0"/>
            </a:endParaRPr>
          </a:p>
          <a:p>
            <a:pPr marL="231775" indent="-231775" algn="just"/>
            <a:r>
              <a:rPr lang="en-US" sz="1800" dirty="0" err="1">
                <a:latin typeface="Trebuchet MS" pitchFamily="34" charset="0"/>
              </a:rPr>
              <a:t>Imposibilitatea</a:t>
            </a:r>
            <a:r>
              <a:rPr lang="en-US" sz="1800" dirty="0">
                <a:latin typeface="Trebuchet MS" pitchFamily="34" charset="0"/>
              </a:rPr>
              <a:t> de a </a:t>
            </a:r>
            <a:r>
              <a:rPr lang="en-US" sz="1800" dirty="0" err="1">
                <a:latin typeface="Trebuchet MS" pitchFamily="34" charset="0"/>
              </a:rPr>
              <a:t>furniza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documentele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solicitate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termenele</a:t>
            </a:r>
            <a:r>
              <a:rPr lang="en-US" sz="1800" dirty="0">
                <a:latin typeface="Trebuchet MS" pitchFamily="34" charset="0"/>
              </a:rPr>
              <a:t> fixate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perioada</a:t>
            </a:r>
            <a:r>
              <a:rPr lang="en-US" sz="1800" dirty="0">
                <a:latin typeface="Trebuchet MS" pitchFamily="34" charset="0"/>
              </a:rPr>
              <a:t> de pre-</a:t>
            </a:r>
            <a:r>
              <a:rPr lang="en-US" sz="1800" dirty="0" err="1">
                <a:latin typeface="Trebuchet MS" pitchFamily="34" charset="0"/>
              </a:rPr>
              <a:t>contractare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va</a:t>
            </a:r>
            <a:r>
              <a:rPr lang="en-US" sz="1800" dirty="0">
                <a:latin typeface="Trebuchet MS" pitchFamily="34" charset="0"/>
              </a:rPr>
              <a:t> duce la </a:t>
            </a:r>
            <a:r>
              <a:rPr lang="en-US" sz="1800" dirty="0" err="1">
                <a:latin typeface="Trebuchet MS" pitchFamily="34" charset="0"/>
              </a:rPr>
              <a:t>respingerea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proiectului</a:t>
            </a:r>
            <a:endParaRPr lang="en-US" sz="1800" dirty="0">
              <a:latin typeface="Trebuchet MS" pitchFamily="34" charset="0"/>
            </a:endParaRPr>
          </a:p>
          <a:p>
            <a:pPr marL="231775" indent="-231775" algn="just"/>
            <a:r>
              <a:rPr lang="en-US" sz="1800" dirty="0" err="1">
                <a:latin typeface="Trebuchet MS" pitchFamily="34" charset="0"/>
              </a:rPr>
              <a:t>Beneficiarii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vor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semna</a:t>
            </a:r>
            <a:r>
              <a:rPr lang="en-US" sz="1800" dirty="0">
                <a:latin typeface="Trebuchet MS" pitchFamily="34" charset="0"/>
              </a:rPr>
              <a:t> un </a:t>
            </a:r>
            <a:r>
              <a:rPr lang="en-US" sz="1800" dirty="0" err="1">
                <a:latin typeface="Trebuchet MS" pitchFamily="34" charset="0"/>
              </a:rPr>
              <a:t>acord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parteneriat</a:t>
            </a:r>
            <a:endParaRPr lang="en-US" sz="1800" dirty="0">
              <a:latin typeface="Trebuchet MS" pitchFamily="34" charset="0"/>
            </a:endParaRPr>
          </a:p>
          <a:p>
            <a:pPr marL="231775" indent="-231775" algn="just"/>
            <a:r>
              <a:rPr lang="en-US" sz="1800" dirty="0" err="1">
                <a:latin typeface="Trebuchet MS" pitchFamily="34" charset="0"/>
              </a:rPr>
              <a:t>Proiectele</a:t>
            </a:r>
            <a:r>
              <a:rPr lang="en-US" sz="1800" dirty="0">
                <a:latin typeface="Trebuchet MS" pitchFamily="34" charset="0"/>
              </a:rPr>
              <a:t> pot </a:t>
            </a:r>
            <a:r>
              <a:rPr lang="en-US" sz="1800" dirty="0" err="1">
                <a:latin typeface="Trebuchet MS" pitchFamily="34" charset="0"/>
              </a:rPr>
              <a:t>depune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smtClean="0">
                <a:latin typeface="Trebuchet MS" pitchFamily="34" charset="0"/>
              </a:rPr>
              <a:t>C</a:t>
            </a:r>
            <a:r>
              <a:rPr lang="ro-RO" sz="1800" dirty="0" smtClean="0">
                <a:latin typeface="Trebuchet MS" pitchFamily="34" charset="0"/>
              </a:rPr>
              <a:t>R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în orice</a:t>
            </a:r>
            <a:r>
              <a:rPr lang="en-US" sz="1800" dirty="0" smtClean="0">
                <a:latin typeface="Trebuchet MS" pitchFamily="34" charset="0"/>
              </a:rPr>
              <a:t> moment</a:t>
            </a:r>
            <a:r>
              <a:rPr lang="ro-RO" sz="1800" dirty="0" smtClean="0">
                <a:latin typeface="Trebuchet MS" pitchFamily="34" charset="0"/>
              </a:rPr>
              <a:t>,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>
                <a:latin typeface="Trebuchet MS" pitchFamily="34" charset="0"/>
              </a:rPr>
              <a:t>cu </a:t>
            </a:r>
            <a:r>
              <a:rPr lang="en-US" sz="1800" dirty="0" err="1">
                <a:latin typeface="Trebuchet MS" pitchFamily="34" charset="0"/>
              </a:rPr>
              <a:t>condiția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să</a:t>
            </a:r>
            <a:r>
              <a:rPr lang="en-US" sz="1800" dirty="0">
                <a:latin typeface="Trebuchet MS" pitchFamily="34" charset="0"/>
              </a:rPr>
              <a:t> fie&gt; 5.000 euro</a:t>
            </a:r>
          </a:p>
          <a:p>
            <a:pPr marL="231775" indent="-231775" algn="just"/>
            <a:r>
              <a:rPr lang="en-US" sz="1800" dirty="0" err="1" smtClean="0">
                <a:latin typeface="Trebuchet MS" pitchFamily="34" charset="0"/>
              </a:rPr>
              <a:t>Modelele</a:t>
            </a:r>
            <a:r>
              <a:rPr lang="en-US" sz="1800" dirty="0" smtClean="0">
                <a:latin typeface="Trebuchet MS" pitchFamily="34" charset="0"/>
              </a:rPr>
              <a:t> de contract </a:t>
            </a:r>
            <a:r>
              <a:rPr lang="en-US" sz="1800" dirty="0" err="1">
                <a:latin typeface="Trebuchet MS" pitchFamily="34" charset="0"/>
              </a:rPr>
              <a:t>anexate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Ghidul</a:t>
            </a:r>
            <a:r>
              <a:rPr lang="ro-RO" sz="1800" dirty="0" smtClean="0">
                <a:latin typeface="Trebuchet MS" pitchFamily="34" charset="0"/>
              </a:rPr>
              <a:t>ui</a:t>
            </a:r>
            <a:r>
              <a:rPr lang="en-US" sz="1800" dirty="0" smtClean="0">
                <a:latin typeface="Trebuchet MS" pitchFamily="34" charset="0"/>
              </a:rPr>
              <a:t> au </a:t>
            </a:r>
            <a:r>
              <a:rPr lang="en-US" sz="1800" dirty="0" err="1" smtClean="0">
                <a:latin typeface="Trebuchet MS" pitchFamily="34" charset="0"/>
              </a:rPr>
              <a:t>caracter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informativ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si</a:t>
            </a:r>
            <a:r>
              <a:rPr lang="en-US" sz="1800" dirty="0" smtClean="0">
                <a:latin typeface="Trebuchet MS" pitchFamily="34" charset="0"/>
              </a:rPr>
              <a:t> pot </a:t>
            </a:r>
            <a:r>
              <a:rPr lang="en-US" sz="1800" dirty="0" err="1" smtClean="0">
                <a:latin typeface="Trebuchet MS" pitchFamily="34" charset="0"/>
              </a:rPr>
              <a:t>suferi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modificari</a:t>
            </a:r>
            <a:endParaRPr lang="en-US" sz="1800" dirty="0">
              <a:latin typeface="Trebuchet MS" pitchFamily="34" charset="0"/>
            </a:endParaRPr>
          </a:p>
          <a:p>
            <a:pPr marL="231775" indent="-231775" algn="just"/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Rapoartele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 de </a:t>
            </a:r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Progres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 se 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transmit 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la </a:t>
            </a:r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fiecare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 3 </a:t>
            </a:r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luni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, independent 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de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cererile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de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rambursare</a:t>
            </a:r>
            <a:endParaRPr lang="en-US" sz="1800" dirty="0">
              <a:solidFill>
                <a:srgbClr val="00B050"/>
              </a:solidFill>
              <a:latin typeface="Trebuchet MS" pitchFamily="34" charset="0"/>
            </a:endParaRPr>
          </a:p>
          <a:p>
            <a:pPr marL="231775" indent="-231775" algn="just"/>
            <a:r>
              <a:rPr lang="en-US" sz="1800" dirty="0" err="1">
                <a:latin typeface="Trebuchet MS" pitchFamily="34" charset="0"/>
              </a:rPr>
              <a:t>Beneficiarii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vor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prezenta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obligatoriu</a:t>
            </a:r>
            <a:r>
              <a:rPr lang="en-US" sz="1800" dirty="0" smtClean="0">
                <a:latin typeface="Trebuchet MS" pitchFamily="34" charset="0"/>
              </a:rPr>
              <a:t> un </a:t>
            </a:r>
            <a:r>
              <a:rPr lang="ro-RO" sz="1800" dirty="0" smtClean="0">
                <a:latin typeface="Trebuchet MS" pitchFamily="34" charset="0"/>
              </a:rPr>
              <a:t>grafic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>
                <a:latin typeface="Trebuchet MS" pitchFamily="34" charset="0"/>
              </a:rPr>
              <a:t>de </a:t>
            </a:r>
            <a:r>
              <a:rPr lang="en-US" sz="1800" dirty="0" err="1">
                <a:latin typeface="Trebuchet MS" pitchFamily="34" charset="0"/>
              </a:rPr>
              <a:t>depunere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a </a:t>
            </a:r>
            <a:r>
              <a:rPr lang="ro-RO" sz="1800" dirty="0" err="1" smtClean="0">
                <a:latin typeface="Trebuchet MS" pitchFamily="34" charset="0"/>
              </a:rPr>
              <a:t>solicitarilor</a:t>
            </a:r>
            <a:r>
              <a:rPr lang="ro-RO" sz="1800" dirty="0" smtClean="0">
                <a:latin typeface="Trebuchet MS" pitchFamily="34" charset="0"/>
              </a:rPr>
              <a:t> </a:t>
            </a:r>
          </a:p>
          <a:p>
            <a:pPr marL="231775" indent="-231775" algn="just">
              <a:buNone/>
            </a:pPr>
            <a:r>
              <a:rPr lang="ro-RO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   de CPN</a:t>
            </a:r>
            <a:endParaRPr lang="en-US" sz="2000" dirty="0">
              <a:latin typeface="Trebuchet MS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en-US" sz="2000" dirty="0">
              <a:latin typeface="Trebuchet MS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en-US" sz="2000" dirty="0">
              <a:latin typeface="Trebuchet MS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en-US" sz="2000" dirty="0">
              <a:latin typeface="Trebuchet MS" pitchFamily="34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4737" y="1001984"/>
            <a:ext cx="1290451" cy="8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398" y="6019800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889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Up Arrow 18"/>
          <p:cNvSpPr/>
          <p:nvPr/>
        </p:nvSpPr>
        <p:spPr>
          <a:xfrm>
            <a:off x="8556092" y="5927525"/>
            <a:ext cx="152400" cy="457200"/>
          </a:xfrm>
          <a:prstGeom prst="up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Up Arrow 10"/>
          <p:cNvSpPr/>
          <p:nvPr/>
        </p:nvSpPr>
        <p:spPr>
          <a:xfrm>
            <a:off x="436166" y="5939342"/>
            <a:ext cx="152400" cy="457200"/>
          </a:xfrm>
          <a:prstGeom prst="up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Up Arrow 14"/>
          <p:cNvSpPr/>
          <p:nvPr/>
        </p:nvSpPr>
        <p:spPr>
          <a:xfrm>
            <a:off x="1872777" y="5947520"/>
            <a:ext cx="152400" cy="457200"/>
          </a:xfrm>
          <a:prstGeom prst="up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228" y="820571"/>
            <a:ext cx="8229600" cy="742335"/>
          </a:xfrm>
        </p:spPr>
        <p:txBody>
          <a:bodyPr/>
          <a:lstStyle/>
          <a:p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</a:t>
            </a:r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GUL</a:t>
            </a:r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I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LE APELU</a:t>
            </a:r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LUI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DE PROIECTE</a:t>
            </a:r>
            <a:b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Condiții pre-contractuale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51391" y="1586381"/>
            <a:ext cx="8915400" cy="4754564"/>
          </a:xfrm>
        </p:spPr>
        <p:txBody>
          <a:bodyPr/>
          <a:lstStyle/>
          <a:p>
            <a:pPr marL="0" indent="0" algn="just">
              <a:buNone/>
            </a:pPr>
            <a:r>
              <a:rPr lang="en-US" sz="1800" dirty="0" err="1" smtClean="0">
                <a:latin typeface="Trebuchet MS" pitchFamily="34" charset="0"/>
              </a:rPr>
              <a:t>Dezangajare</a:t>
            </a:r>
            <a:r>
              <a:rPr lang="ro-RO" sz="1800" dirty="0" smtClean="0">
                <a:latin typeface="Trebuchet MS" pitchFamily="34" charset="0"/>
              </a:rPr>
              <a:t>a</a:t>
            </a:r>
            <a:r>
              <a:rPr lang="en-US" sz="1800" dirty="0" smtClean="0">
                <a:latin typeface="Trebuchet MS" pitchFamily="34" charset="0"/>
              </a:rPr>
              <a:t> de </a:t>
            </a:r>
            <a:r>
              <a:rPr lang="en-US" sz="1800" dirty="0" err="1" smtClean="0">
                <a:latin typeface="Trebuchet MS" pitchFamily="34" charset="0"/>
              </a:rPr>
              <a:t>fonduri</a:t>
            </a:r>
            <a:r>
              <a:rPr lang="en-US" sz="1800" dirty="0" smtClean="0">
                <a:latin typeface="Trebuchet MS" pitchFamily="34" charset="0"/>
              </a:rPr>
              <a:t> la </a:t>
            </a:r>
            <a:r>
              <a:rPr lang="en-US" sz="1800" dirty="0" err="1" smtClean="0">
                <a:latin typeface="Trebuchet MS" pitchFamily="34" charset="0"/>
              </a:rPr>
              <a:t>nivel</a:t>
            </a:r>
            <a:r>
              <a:rPr lang="ro-RO" sz="1800" dirty="0" smtClean="0">
                <a:latin typeface="Trebuchet MS" pitchFamily="34" charset="0"/>
              </a:rPr>
              <a:t>ul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bugetului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beneficiar</a:t>
            </a:r>
            <a:r>
              <a:rPr lang="ro-RO" sz="1800" dirty="0" smtClean="0">
                <a:latin typeface="Trebuchet MS" pitchFamily="34" charset="0"/>
              </a:rPr>
              <a:t>ului</a:t>
            </a:r>
            <a:r>
              <a:rPr lang="en-US" sz="1800" dirty="0" smtClean="0">
                <a:latin typeface="Trebuchet MS" pitchFamily="34" charset="0"/>
              </a:rPr>
              <a:t>.</a:t>
            </a:r>
          </a:p>
          <a:p>
            <a:pPr marL="0" indent="0" algn="just">
              <a:buNone/>
            </a:pPr>
            <a:r>
              <a:rPr lang="ro-RO" sz="1800" dirty="0">
                <a:latin typeface="Trebuchet MS" pitchFamily="34" charset="0"/>
              </a:rPr>
              <a:t>Î</a:t>
            </a:r>
            <a:r>
              <a:rPr lang="en-US" sz="1800" dirty="0" smtClean="0">
                <a:latin typeface="Trebuchet MS" pitchFamily="34" charset="0"/>
              </a:rPr>
              <a:t>n </a:t>
            </a:r>
            <a:r>
              <a:rPr lang="en-US" sz="1800" dirty="0" err="1">
                <a:latin typeface="Trebuchet MS" pitchFamily="34" charset="0"/>
              </a:rPr>
              <a:t>cazul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care </a:t>
            </a:r>
            <a:r>
              <a:rPr lang="en-US" sz="1800" dirty="0" err="1">
                <a:latin typeface="Trebuchet MS" pitchFamily="34" charset="0"/>
              </a:rPr>
              <a:t>suma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solicitata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si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declarata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eligibila</a:t>
            </a:r>
            <a:r>
              <a:rPr lang="en-US" sz="1800" dirty="0" smtClean="0">
                <a:latin typeface="Trebuchet MS" pitchFamily="34" charset="0"/>
              </a:rPr>
              <a:t> de </a:t>
            </a:r>
            <a:r>
              <a:rPr lang="en-US" sz="1800" dirty="0" err="1" smtClean="0">
                <a:latin typeface="Trebuchet MS" pitchFamily="34" charset="0"/>
              </a:rPr>
              <a:t>catre</a:t>
            </a:r>
            <a:r>
              <a:rPr lang="en-US" sz="1800" dirty="0" smtClean="0">
                <a:latin typeface="Trebuchet MS" pitchFamily="34" charset="0"/>
              </a:rPr>
              <a:t> CPN, la </a:t>
            </a:r>
            <a:r>
              <a:rPr lang="en-US" sz="1800" dirty="0" err="1" smtClean="0">
                <a:latin typeface="Trebuchet MS" pitchFamily="34" charset="0"/>
              </a:rPr>
              <a:t>mijlocul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perioadei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implementare</a:t>
            </a:r>
            <a:r>
              <a:rPr lang="en-US" sz="1800" dirty="0">
                <a:latin typeface="Trebuchet MS" pitchFamily="34" charset="0"/>
              </a:rPr>
              <a:t> nu </a:t>
            </a:r>
            <a:r>
              <a:rPr lang="en-US" sz="1800" dirty="0" err="1">
                <a:latin typeface="Trebuchet MS" pitchFamily="34" charset="0"/>
              </a:rPr>
              <a:t>este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respectat</a:t>
            </a:r>
            <a:r>
              <a:rPr lang="ro-RO" sz="1800" dirty="0" smtClean="0">
                <a:latin typeface="Trebuchet MS" pitchFamily="34" charset="0"/>
              </a:rPr>
              <a:t>ă</a:t>
            </a:r>
            <a:r>
              <a:rPr lang="en-US" sz="1800" dirty="0" smtClean="0">
                <a:latin typeface="Trebuchet MS" pitchFamily="34" charset="0"/>
              </a:rPr>
              <a:t>.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cazul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care </a:t>
            </a:r>
            <a:r>
              <a:rPr lang="en-US" sz="1800" dirty="0" err="1" smtClean="0">
                <a:latin typeface="Trebuchet MS" pitchFamily="34" charset="0"/>
              </a:rPr>
              <a:t>beneficiarul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>
                <a:latin typeface="Trebuchet MS" pitchFamily="34" charset="0"/>
              </a:rPr>
              <a:t>are o </a:t>
            </a:r>
            <a:r>
              <a:rPr lang="en-US" sz="1800" dirty="0" err="1">
                <a:latin typeface="Trebuchet MS" pitchFamily="34" charset="0"/>
              </a:rPr>
              <a:t>execuție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financiară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mai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mică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decât</a:t>
            </a:r>
            <a:r>
              <a:rPr lang="en-US" sz="1800" dirty="0" smtClean="0">
                <a:latin typeface="Trebuchet MS" pitchFamily="34" charset="0"/>
              </a:rPr>
              <a:t>:</a:t>
            </a:r>
          </a:p>
          <a:p>
            <a:pPr lvl="2"/>
            <a:r>
              <a:rPr lang="en-US" sz="1800" b="1" dirty="0" smtClean="0">
                <a:latin typeface="Trebuchet MS" pitchFamily="34" charset="0"/>
              </a:rPr>
              <a:t>75%                 10% de</a:t>
            </a:r>
            <a:r>
              <a:rPr lang="ro-RO" sz="1800" b="1" dirty="0" smtClean="0">
                <a:latin typeface="Trebuchet MS" pitchFamily="34" charset="0"/>
              </a:rPr>
              <a:t>zangajare</a:t>
            </a:r>
            <a:r>
              <a:rPr lang="en-US" sz="1800" b="1" dirty="0" smtClean="0">
                <a:latin typeface="Trebuchet MS" pitchFamily="34" charset="0"/>
              </a:rPr>
              <a:t> </a:t>
            </a:r>
          </a:p>
          <a:p>
            <a:pPr lvl="2"/>
            <a:r>
              <a:rPr lang="en-US" sz="1800" b="1" dirty="0" smtClean="0">
                <a:latin typeface="Trebuchet MS" pitchFamily="34" charset="0"/>
              </a:rPr>
              <a:t>50%                 25</a:t>
            </a:r>
            <a:r>
              <a:rPr lang="en-US" sz="1800" b="1" dirty="0">
                <a:latin typeface="Trebuchet MS" pitchFamily="34" charset="0"/>
              </a:rPr>
              <a:t>% de</a:t>
            </a:r>
            <a:r>
              <a:rPr lang="ro-RO" sz="1800" b="1" dirty="0">
                <a:latin typeface="Trebuchet MS" pitchFamily="34" charset="0"/>
              </a:rPr>
              <a:t>zangajare</a:t>
            </a:r>
            <a:r>
              <a:rPr lang="en-US" sz="1800" b="1" dirty="0" smtClean="0">
                <a:latin typeface="Trebuchet MS" pitchFamily="34" charset="0"/>
              </a:rPr>
              <a:t> </a:t>
            </a:r>
            <a:r>
              <a:rPr lang="en-US" sz="1100" b="1" dirty="0" smtClean="0">
                <a:latin typeface="Trebuchet MS" pitchFamily="34" charset="0"/>
              </a:rPr>
              <a:t>	</a:t>
            </a:r>
            <a:endParaRPr lang="en-US" sz="1100" b="1" dirty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en-US" sz="1800" dirty="0" err="1">
                <a:latin typeface="Trebuchet MS" pitchFamily="34" charset="0"/>
              </a:rPr>
              <a:t>Bugetul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revizuit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trebuie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să</a:t>
            </a:r>
            <a:r>
              <a:rPr lang="en-US" sz="1800" dirty="0">
                <a:latin typeface="Trebuchet MS" pitchFamily="34" charset="0"/>
              </a:rPr>
              <a:t> fie </a:t>
            </a:r>
            <a:r>
              <a:rPr lang="en-US" sz="1800" dirty="0" err="1" smtClean="0">
                <a:latin typeface="Trebuchet MS" pitchFamily="34" charset="0"/>
              </a:rPr>
              <a:t>depus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termen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două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săptămâni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caz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contrar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reducerea</a:t>
            </a:r>
            <a:r>
              <a:rPr lang="en-US" sz="1800" dirty="0">
                <a:latin typeface="Trebuchet MS" pitchFamily="34" charset="0"/>
              </a:rPr>
              <a:t> se </a:t>
            </a:r>
            <a:r>
              <a:rPr lang="en-US" sz="1800" dirty="0" err="1">
                <a:latin typeface="Trebuchet MS" pitchFamily="34" charset="0"/>
              </a:rPr>
              <a:t>aplică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proporțional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pentru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toate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liniile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bugetare</a:t>
            </a:r>
            <a:r>
              <a:rPr lang="en-US" sz="1800" dirty="0">
                <a:latin typeface="Trebuchet MS" pitchFamily="34" charset="0"/>
              </a:rPr>
              <a:t> ale </a:t>
            </a:r>
            <a:r>
              <a:rPr lang="en-US" sz="1800" dirty="0" err="1">
                <a:latin typeface="Trebuchet MS" pitchFamily="34" charset="0"/>
              </a:rPr>
              <a:t>beneficiarului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cauză</a:t>
            </a:r>
            <a:r>
              <a:rPr lang="ro-RO" sz="1800" dirty="0" smtClean="0">
                <a:latin typeface="Trebuchet MS" pitchFamily="34" charset="0"/>
              </a:rPr>
              <a:t>.</a:t>
            </a:r>
            <a:endParaRPr lang="en-US" sz="1800" dirty="0" smtClean="0">
              <a:latin typeface="Trebuchet MS" pitchFamily="34" charset="0"/>
            </a:endParaRPr>
          </a:p>
          <a:p>
            <a:pPr marL="0" indent="0">
              <a:buNone/>
            </a:pPr>
            <a:r>
              <a:rPr lang="ro-RO" sz="1800" dirty="0" smtClean="0">
                <a:latin typeface="Trebuchet MS" pitchFamily="34" charset="0"/>
              </a:rPr>
              <a:t>În cazul în care beneficiarul decide încetarea implementării proiectului</a:t>
            </a:r>
            <a:r>
              <a:rPr lang="en-US" sz="1800" dirty="0" smtClean="0">
                <a:latin typeface="Trebuchet MS" pitchFamily="34" charset="0"/>
              </a:rPr>
              <a:t>, </a:t>
            </a:r>
            <a:r>
              <a:rPr lang="ro-RO" sz="1800" dirty="0" smtClean="0">
                <a:latin typeface="Trebuchet MS" pitchFamily="34" charset="0"/>
              </a:rPr>
              <a:t>fondurile vor fi recuperate.</a:t>
            </a:r>
            <a:endParaRPr lang="en-US" sz="1800" dirty="0">
              <a:latin typeface="Trebuchet MS" pitchFamily="34" charset="0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1898176" y="2938457"/>
            <a:ext cx="9906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1898176" y="3255742"/>
            <a:ext cx="9906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3020" y="6379889"/>
            <a:ext cx="912097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o-RO" dirty="0" smtClean="0">
                <a:latin typeface="Trebuchet MS" panose="020B0603020202020204" pitchFamily="34" charset="0"/>
              </a:rPr>
              <a:t>1</a:t>
            </a:r>
            <a:r>
              <a:rPr lang="en-US" dirty="0" smtClean="0">
                <a:latin typeface="Trebuchet MS" panose="020B0603020202020204" pitchFamily="34" charset="0"/>
              </a:rPr>
              <a:t>.0</a:t>
            </a:r>
            <a:r>
              <a:rPr lang="ro-RO" dirty="0" smtClean="0">
                <a:latin typeface="Trebuchet MS" panose="020B0603020202020204" pitchFamily="34" charset="0"/>
              </a:rPr>
              <a:t>9</a:t>
            </a:r>
            <a:r>
              <a:rPr lang="en-US" dirty="0" smtClean="0">
                <a:latin typeface="Trebuchet MS" panose="020B0603020202020204" pitchFamily="34" charset="0"/>
              </a:rPr>
              <a:t>.2016   </a:t>
            </a:r>
            <a:r>
              <a:rPr lang="ro-RO" dirty="0" smtClean="0">
                <a:latin typeface="Trebuchet MS" panose="020B0603020202020204" pitchFamily="34" charset="0"/>
              </a:rPr>
              <a:t>Bugetul proiectului</a:t>
            </a:r>
            <a:r>
              <a:rPr lang="en-US" dirty="0" smtClean="0">
                <a:latin typeface="Trebuchet MS" panose="020B0603020202020204" pitchFamily="34" charset="0"/>
              </a:rPr>
              <a:t>: 4 </a:t>
            </a:r>
            <a:r>
              <a:rPr lang="en-US" dirty="0" err="1" smtClean="0">
                <a:latin typeface="Trebuchet MS" panose="020B0603020202020204" pitchFamily="34" charset="0"/>
              </a:rPr>
              <a:t>milio</a:t>
            </a:r>
            <a:r>
              <a:rPr lang="ro-RO" dirty="0" smtClean="0">
                <a:latin typeface="Trebuchet MS" panose="020B0603020202020204" pitchFamily="34" charset="0"/>
              </a:rPr>
              <a:t>a</a:t>
            </a:r>
            <a:r>
              <a:rPr lang="en-US" dirty="0" smtClean="0">
                <a:latin typeface="Trebuchet MS" panose="020B0603020202020204" pitchFamily="34" charset="0"/>
              </a:rPr>
              <a:t>n</a:t>
            </a:r>
            <a:r>
              <a:rPr lang="ro-RO" dirty="0" smtClean="0">
                <a:latin typeface="Trebuchet MS" panose="020B0603020202020204" pitchFamily="34" charset="0"/>
              </a:rPr>
              <a:t>e</a:t>
            </a:r>
            <a:r>
              <a:rPr lang="en-US" dirty="0" smtClean="0">
                <a:latin typeface="Trebuchet MS" panose="020B0603020202020204" pitchFamily="34" charset="0"/>
              </a:rPr>
              <a:t> euro                                         31.</a:t>
            </a:r>
            <a:r>
              <a:rPr lang="ro-RO" dirty="0" smtClean="0">
                <a:latin typeface="Trebuchet MS" panose="020B0603020202020204" pitchFamily="34" charset="0"/>
              </a:rPr>
              <a:t>08</a:t>
            </a:r>
            <a:r>
              <a:rPr lang="en-US" dirty="0" smtClean="0">
                <a:latin typeface="Trebuchet MS" panose="020B0603020202020204" pitchFamily="34" charset="0"/>
              </a:rPr>
              <a:t>.2018</a:t>
            </a:r>
            <a:endParaRPr lang="en-US" dirty="0">
              <a:latin typeface="Trebuchet MS" panose="020B0603020202020204" pitchFamily="34" charset="0"/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4441929" y="5648369"/>
            <a:ext cx="297131" cy="73152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143806" y="4749609"/>
            <a:ext cx="2778842" cy="91154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500" b="1" dirty="0">
                <a:solidFill>
                  <a:srgbClr val="C00000"/>
                </a:solidFill>
                <a:latin typeface="Trebuchet MS" pitchFamily="34" charset="0"/>
              </a:rPr>
              <a:t>Ț</a:t>
            </a:r>
            <a:r>
              <a:rPr lang="en-US" sz="1500" b="1" dirty="0" smtClean="0">
                <a:solidFill>
                  <a:srgbClr val="C00000"/>
                </a:solidFill>
                <a:latin typeface="Trebuchet MS" pitchFamily="34" charset="0"/>
              </a:rPr>
              <a:t>in</a:t>
            </a:r>
            <a:r>
              <a:rPr lang="ro-RO" sz="1500" b="1" dirty="0" err="1" smtClean="0">
                <a:solidFill>
                  <a:srgbClr val="C00000"/>
                </a:solidFill>
                <a:latin typeface="Trebuchet MS" pitchFamily="34" charset="0"/>
              </a:rPr>
              <a:t>ță</a:t>
            </a:r>
            <a:r>
              <a:rPr lang="en-US" sz="1500" b="1" dirty="0" smtClean="0">
                <a:solidFill>
                  <a:srgbClr val="C00000"/>
                </a:solidFill>
                <a:latin typeface="Trebuchet MS" pitchFamily="34" charset="0"/>
              </a:rPr>
              <a:t> </a:t>
            </a:r>
            <a:r>
              <a:rPr lang="en-US" sz="1500" b="1" dirty="0" err="1" smtClean="0">
                <a:solidFill>
                  <a:srgbClr val="C00000"/>
                </a:solidFill>
                <a:latin typeface="Trebuchet MS" pitchFamily="34" charset="0"/>
              </a:rPr>
              <a:t>intermediar</a:t>
            </a:r>
            <a:r>
              <a:rPr lang="ro-RO" sz="1500" b="1" dirty="0" smtClean="0">
                <a:solidFill>
                  <a:srgbClr val="C00000"/>
                </a:solidFill>
                <a:latin typeface="Trebuchet MS" pitchFamily="34" charset="0"/>
              </a:rPr>
              <a:t>ă</a:t>
            </a:r>
            <a:r>
              <a:rPr lang="en-US" sz="1500" b="1" dirty="0" smtClean="0">
                <a:solidFill>
                  <a:srgbClr val="C00000"/>
                </a:solidFill>
                <a:latin typeface="Trebuchet MS" pitchFamily="34" charset="0"/>
              </a:rPr>
              <a:t>: 0.1 </a:t>
            </a:r>
            <a:r>
              <a:rPr lang="en-US" sz="1500" b="1" dirty="0" err="1" smtClean="0">
                <a:solidFill>
                  <a:srgbClr val="C00000"/>
                </a:solidFill>
                <a:latin typeface="Trebuchet MS" pitchFamily="34" charset="0"/>
              </a:rPr>
              <a:t>milioane</a:t>
            </a:r>
            <a:r>
              <a:rPr lang="en-US" sz="1500" b="1" dirty="0" smtClean="0">
                <a:solidFill>
                  <a:srgbClr val="C00000"/>
                </a:solidFill>
                <a:latin typeface="Trebuchet MS" pitchFamily="34" charset="0"/>
              </a:rPr>
              <a:t> Euro </a:t>
            </a:r>
            <a:r>
              <a:rPr lang="en-US" sz="1200" b="1" dirty="0" smtClean="0">
                <a:solidFill>
                  <a:srgbClr val="C00000"/>
                </a:solidFill>
                <a:latin typeface="Trebuchet MS" pitchFamily="34" charset="0"/>
              </a:rPr>
              <a:t>(</a:t>
            </a:r>
            <a:r>
              <a:rPr lang="en-US" sz="1200" b="1" dirty="0" err="1" smtClean="0">
                <a:solidFill>
                  <a:srgbClr val="C00000"/>
                </a:solidFill>
                <a:latin typeface="Trebuchet MS" pitchFamily="34" charset="0"/>
              </a:rPr>
              <a:t>odat</a:t>
            </a:r>
            <a:r>
              <a:rPr lang="ro-RO" sz="1200" b="1" dirty="0" smtClean="0">
                <a:solidFill>
                  <a:srgbClr val="C00000"/>
                </a:solidFill>
                <a:latin typeface="Trebuchet MS" pitchFamily="34" charset="0"/>
              </a:rPr>
              <a:t>ă</a:t>
            </a:r>
            <a:r>
              <a:rPr lang="en-US" sz="1200" b="1" dirty="0" smtClean="0">
                <a:solidFill>
                  <a:srgbClr val="C00000"/>
                </a:solidFill>
                <a:latin typeface="Trebuchet MS" pitchFamily="34" charset="0"/>
              </a:rPr>
              <a:t> </a:t>
            </a:r>
            <a:r>
              <a:rPr lang="en-US" sz="1200" b="1" dirty="0" err="1" smtClean="0">
                <a:solidFill>
                  <a:srgbClr val="C00000"/>
                </a:solidFill>
                <a:latin typeface="Trebuchet MS" pitchFamily="34" charset="0"/>
              </a:rPr>
              <a:t>stabilit</a:t>
            </a:r>
            <a:r>
              <a:rPr lang="ro-RO" sz="1200" b="1" dirty="0">
                <a:solidFill>
                  <a:srgbClr val="C00000"/>
                </a:solidFill>
                <a:latin typeface="Trebuchet MS" pitchFamily="34" charset="0"/>
              </a:rPr>
              <a:t>ă</a:t>
            </a:r>
            <a:r>
              <a:rPr lang="en-US" sz="1200" b="1" dirty="0" smtClean="0">
                <a:solidFill>
                  <a:srgbClr val="C00000"/>
                </a:solidFill>
                <a:latin typeface="Trebuchet MS" pitchFamily="34" charset="0"/>
              </a:rPr>
              <a:t> nu </a:t>
            </a:r>
            <a:r>
              <a:rPr lang="en-US" sz="1200" b="1" dirty="0" err="1" smtClean="0">
                <a:solidFill>
                  <a:srgbClr val="C00000"/>
                </a:solidFill>
                <a:latin typeface="Trebuchet MS" pitchFamily="34" charset="0"/>
              </a:rPr>
              <a:t>poate</a:t>
            </a:r>
            <a:r>
              <a:rPr lang="en-US" sz="1200" b="1" dirty="0" smtClean="0">
                <a:solidFill>
                  <a:srgbClr val="C00000"/>
                </a:solidFill>
                <a:latin typeface="Trebuchet MS" pitchFamily="34" charset="0"/>
              </a:rPr>
              <a:t> fi </a:t>
            </a:r>
            <a:r>
              <a:rPr lang="en-US" sz="1200" b="1" dirty="0" err="1" smtClean="0">
                <a:solidFill>
                  <a:srgbClr val="C00000"/>
                </a:solidFill>
                <a:latin typeface="Trebuchet MS" pitchFamily="34" charset="0"/>
              </a:rPr>
              <a:t>modificata</a:t>
            </a:r>
            <a:r>
              <a:rPr lang="en-US" sz="1500" b="1" dirty="0" smtClean="0">
                <a:solidFill>
                  <a:srgbClr val="C00000"/>
                </a:solidFill>
                <a:latin typeface="Trebuchet MS" pitchFamily="34" charset="0"/>
              </a:rPr>
              <a:t>)</a:t>
            </a:r>
            <a:endParaRPr lang="en-US" sz="1500" b="1" dirty="0">
              <a:solidFill>
                <a:srgbClr val="C00000"/>
              </a:solidFill>
              <a:latin typeface="Trebuchet MS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52052" y="5785873"/>
            <a:ext cx="1238757" cy="3810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 smtClean="0"/>
              <a:t>31</a:t>
            </a:r>
            <a:r>
              <a:rPr lang="en-US" dirty="0" smtClean="0"/>
              <a:t>.0</a:t>
            </a:r>
            <a:r>
              <a:rPr lang="ro-RO" dirty="0" smtClean="0"/>
              <a:t>8</a:t>
            </a:r>
            <a:r>
              <a:rPr lang="en-US" dirty="0" smtClean="0"/>
              <a:t>.2017</a:t>
            </a:r>
            <a:endParaRPr lang="en-US" dirty="0"/>
          </a:p>
        </p:txBody>
      </p:sp>
      <p:sp>
        <p:nvSpPr>
          <p:cNvPr id="14" name="Up Arrow 13"/>
          <p:cNvSpPr/>
          <p:nvPr/>
        </p:nvSpPr>
        <p:spPr>
          <a:xfrm>
            <a:off x="1186218" y="5922689"/>
            <a:ext cx="152400" cy="457200"/>
          </a:xfrm>
          <a:prstGeom prst="up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Up Arrow 15"/>
          <p:cNvSpPr/>
          <p:nvPr/>
        </p:nvSpPr>
        <p:spPr>
          <a:xfrm>
            <a:off x="2591144" y="5922689"/>
            <a:ext cx="152400" cy="457200"/>
          </a:xfrm>
          <a:prstGeom prst="up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Up Arrow 16"/>
          <p:cNvSpPr/>
          <p:nvPr/>
        </p:nvSpPr>
        <p:spPr>
          <a:xfrm>
            <a:off x="6443476" y="5916601"/>
            <a:ext cx="152400" cy="457200"/>
          </a:xfrm>
          <a:prstGeom prst="up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Up Arrow 17"/>
          <p:cNvSpPr/>
          <p:nvPr/>
        </p:nvSpPr>
        <p:spPr>
          <a:xfrm>
            <a:off x="7498358" y="5922689"/>
            <a:ext cx="152400" cy="457200"/>
          </a:xfrm>
          <a:prstGeom prst="up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52400" y="5368271"/>
            <a:ext cx="2971800" cy="5628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tx1"/>
                </a:solidFill>
                <a:latin typeface="Trebuchet MS" panose="020B0603020202020204" pitchFamily="34" charset="0"/>
              </a:rPr>
              <a:t>Obiective intermediare se pot schimba</a:t>
            </a:r>
            <a:endParaRPr lang="en-US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061861" y="5374786"/>
            <a:ext cx="2971800" cy="5727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tx1"/>
                </a:solidFill>
                <a:latin typeface="Trebuchet MS" panose="020B0603020202020204" pitchFamily="34" charset="0"/>
              </a:rPr>
              <a:t>Obiective intermediare se pot schimba</a:t>
            </a:r>
            <a:endParaRPr lang="en-US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pic>
        <p:nvPicPr>
          <p:cNvPr id="21" name="Picture 2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828" y="4661236"/>
            <a:ext cx="603210" cy="69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362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Title 2"/>
          <p:cNvSpPr>
            <a:spLocks noGrp="1"/>
          </p:cNvSpPr>
          <p:nvPr>
            <p:ph type="title" idx="4294967295"/>
          </p:nvPr>
        </p:nvSpPr>
        <p:spPr>
          <a:xfrm>
            <a:off x="161925" y="1425020"/>
            <a:ext cx="8991600" cy="717790"/>
          </a:xfrm>
        </p:spPr>
        <p:txBody>
          <a:bodyPr/>
          <a:lstStyle/>
          <a:p>
            <a:r>
              <a:rPr lang="ro-RO" sz="3600" b="1" dirty="0" smtClean="0">
                <a:solidFill>
                  <a:srgbClr val="FF0000"/>
                </a:solidFill>
                <a:latin typeface="Trebuchet MS" pitchFamily="34" charset="0"/>
              </a:rPr>
              <a:t>Bugetul alocat acestui apel</a:t>
            </a:r>
            <a:r>
              <a:rPr lang="en-US" sz="36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</p:txBody>
      </p:sp>
      <p:sp>
        <p:nvSpPr>
          <p:cNvPr id="18" name="Content Placeholder 1"/>
          <p:cNvSpPr>
            <a:spLocks noGrp="1"/>
          </p:cNvSpPr>
          <p:nvPr>
            <p:ph idx="4294967295"/>
          </p:nvPr>
        </p:nvSpPr>
        <p:spPr>
          <a:xfrm>
            <a:off x="-380999" y="1094557"/>
            <a:ext cx="9448799" cy="5638800"/>
          </a:xfrm>
        </p:spPr>
        <p:txBody>
          <a:bodyPr/>
          <a:lstStyle/>
          <a:p>
            <a:pPr marL="457200" lvl="1" indent="0" algn="ctr">
              <a:buNone/>
            </a:pPr>
            <a:endParaRPr lang="en-US" sz="2400" dirty="0">
              <a:latin typeface="Trebuchet MS" pitchFamily="34" charset="0"/>
            </a:endParaRPr>
          </a:p>
          <a:p>
            <a:pPr marL="457200" lvl="1" indent="0">
              <a:buNone/>
            </a:pPr>
            <a:endParaRPr lang="en-US" sz="2400" dirty="0" smtClean="0">
              <a:latin typeface="Trebuchet MS" pitchFamily="34" charset="0"/>
            </a:endParaRPr>
          </a:p>
          <a:p>
            <a:pPr marL="457200" lvl="1" indent="0">
              <a:buNone/>
            </a:pPr>
            <a:endParaRPr lang="ro-RO" sz="2400" dirty="0" smtClean="0">
              <a:latin typeface="Trebuchet MS" pitchFamily="34" charset="0"/>
            </a:endParaRPr>
          </a:p>
          <a:p>
            <a:pPr marL="0" indent="0">
              <a:buNone/>
            </a:pPr>
            <a:endParaRPr lang="en-US" dirty="0" smtClean="0">
              <a:latin typeface="Trebuchet MS" pitchFamily="34" charset="0"/>
            </a:endParaRPr>
          </a:p>
          <a:p>
            <a:pPr>
              <a:buFont typeface="Arial" charset="0"/>
              <a:buNone/>
            </a:pPr>
            <a:endParaRPr lang="en-US" sz="2400" dirty="0" smtClean="0">
              <a:latin typeface="Trebuchet MS" pitchFamily="34" charset="0"/>
            </a:endParaRPr>
          </a:p>
          <a:p>
            <a:pPr marL="457200" lvl="1" indent="0">
              <a:buNone/>
            </a:pPr>
            <a:endParaRPr lang="en-US" dirty="0" smtClean="0">
              <a:latin typeface="Trebuchet MS" pitchFamily="34" charset="0"/>
            </a:endParaRPr>
          </a:p>
        </p:txBody>
      </p:sp>
      <p:pic>
        <p:nvPicPr>
          <p:cNvPr id="19" name="Picture 4" descr="http://kristiholl.net/writers-blog/wp-content/uploads/2015/02/focus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" y="1650749"/>
            <a:ext cx="1428750" cy="1787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583301"/>
              </p:ext>
            </p:extLst>
          </p:nvPr>
        </p:nvGraphicFramePr>
        <p:xfrm>
          <a:off x="1162050" y="2503312"/>
          <a:ext cx="7335148" cy="3219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3787"/>
                <a:gridCol w="1833787"/>
                <a:gridCol w="1833787"/>
                <a:gridCol w="1833787"/>
              </a:tblGrid>
              <a:tr h="145233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Axe </a:t>
                      </a:r>
                      <a:r>
                        <a:rPr lang="en-US" sz="2000" dirty="0" err="1" smtClean="0"/>
                        <a:t>Prioritare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FEDR (euro)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Finan</a:t>
                      </a:r>
                      <a:r>
                        <a:rPr lang="ro-RO" sz="2000" dirty="0" smtClean="0"/>
                        <a:t>țare Națională (euro)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000" dirty="0" smtClean="0"/>
                        <a:t>Total finanțare (euro)</a:t>
                      </a:r>
                      <a:endParaRPr lang="en-US" sz="2000" dirty="0"/>
                    </a:p>
                  </a:txBody>
                  <a:tcPr anchor="ctr"/>
                </a:tc>
              </a:tr>
              <a:tr h="589001"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AP4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dirty="0" smtClean="0"/>
                        <a:t>15.102.186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dirty="0" smtClean="0"/>
                        <a:t>2.665.093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dirty="0" smtClean="0"/>
                        <a:t>17.767.279</a:t>
                      </a:r>
                      <a:endParaRPr lang="en-US" dirty="0"/>
                    </a:p>
                  </a:txBody>
                  <a:tcPr/>
                </a:tc>
              </a:tr>
              <a:tr h="589001"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AP5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dirty="0" smtClean="0"/>
                        <a:t>10.787.276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dirty="0" smtClean="0"/>
                        <a:t>1.903.637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dirty="0" smtClean="0"/>
                        <a:t>12.690.913</a:t>
                      </a:r>
                      <a:endParaRPr lang="en-US" dirty="0"/>
                    </a:p>
                  </a:txBody>
                  <a:tcPr/>
                </a:tc>
              </a:tr>
              <a:tr h="589001">
                <a:tc>
                  <a:txBody>
                    <a:bodyPr/>
                    <a:lstStyle/>
                    <a:p>
                      <a:pPr algn="ctr"/>
                      <a:r>
                        <a:rPr lang="ro-RO" sz="2000" b="1" dirty="0" smtClean="0"/>
                        <a:t>Total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sz="2000" b="1" dirty="0" smtClean="0"/>
                        <a:t>25.889.462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sz="2000" b="1" dirty="0" smtClean="0"/>
                        <a:t>4.568.730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o-RO" sz="2000" b="1" dirty="0" smtClean="0"/>
                        <a:t>30.458.192</a:t>
                      </a:r>
                      <a:endParaRPr lang="en-US" sz="20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19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10">
        <p15:prstTrans prst="peelOff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588" y="920287"/>
            <a:ext cx="8229600" cy="852487"/>
          </a:xfrm>
        </p:spPr>
        <p:txBody>
          <a:bodyPr/>
          <a:lstStyle/>
          <a:p>
            <a:r>
              <a:rPr lang="en-US" sz="28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BUGET</a:t>
            </a:r>
            <a:endParaRPr lang="en-US" sz="28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832514" y="1575936"/>
            <a:ext cx="7478973" cy="2462664"/>
          </a:xfrm>
        </p:spPr>
        <p:txBody>
          <a:bodyPr/>
          <a:lstStyle/>
          <a:p>
            <a:pPr algn="just">
              <a:buFont typeface="Wingdings" pitchFamily="2" charset="2"/>
              <a:buChar char="ü"/>
            </a:pPr>
            <a:r>
              <a:rPr lang="ro-RO" sz="1800" dirty="0" smtClean="0">
                <a:solidFill>
                  <a:srgbClr val="00B050"/>
                </a:solidFill>
                <a:latin typeface="Trebuchet MS" pitchFamily="34" charset="0"/>
              </a:rPr>
              <a:t>Bugetul este simplificat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!</a:t>
            </a:r>
          </a:p>
          <a:p>
            <a:pPr algn="just">
              <a:buFont typeface="Wingdings" pitchFamily="2" charset="2"/>
              <a:buChar char="ü"/>
            </a:pPr>
            <a:r>
              <a:rPr lang="ro-RO" sz="1800" dirty="0" smtClean="0">
                <a:latin typeface="Trebuchet MS" pitchFamily="34" charset="0"/>
              </a:rPr>
              <a:t>Doar categoriile mari de cheltuieli sunt incluse 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(</a:t>
            </a:r>
            <a:r>
              <a:rPr lang="ro-RO" sz="1800" dirty="0" smtClean="0">
                <a:solidFill>
                  <a:srgbClr val="002060"/>
                </a:solidFill>
                <a:latin typeface="Trebuchet MS" pitchFamily="34" charset="0"/>
              </a:rPr>
              <a:t>fără linii sau sublinii</a:t>
            </a:r>
            <a:r>
              <a:rPr lang="en-US" sz="1800" dirty="0" smtClean="0">
                <a:solidFill>
                  <a:srgbClr val="002060"/>
                </a:solidFill>
                <a:latin typeface="Trebuchet MS" pitchFamily="34" charset="0"/>
              </a:rPr>
              <a:t>). </a:t>
            </a:r>
          </a:p>
          <a:p>
            <a:pPr algn="just">
              <a:buFont typeface="Wingdings" pitchFamily="2" charset="2"/>
              <a:buChar char="ü"/>
            </a:pPr>
            <a:r>
              <a:rPr lang="en-US" sz="1800" dirty="0">
                <a:latin typeface="Trebuchet MS" pitchFamily="34" charset="0"/>
              </a:rPr>
              <a:t>Cu </a:t>
            </a:r>
            <a:r>
              <a:rPr lang="en-US" sz="1800" dirty="0" err="1">
                <a:latin typeface="Trebuchet MS" pitchFamily="34" charset="0"/>
              </a:rPr>
              <a:t>toate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acestea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cererea de finanțare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trebuie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descrie</a:t>
            </a:r>
            <a:r>
              <a:rPr lang="ro-RO" sz="1800" dirty="0" smtClean="0">
                <a:latin typeface="Trebuchet MS" pitchFamily="34" charset="0"/>
              </a:rPr>
              <a:t>ți:</a:t>
            </a:r>
            <a:endParaRPr lang="en-US" sz="1800" dirty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Ce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anume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doriti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sa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achizitionati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si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necestitatea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acestor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prevederi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pe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fie</a:t>
            </a:r>
            <a:r>
              <a:rPr lang="ro-RO" sz="1800" dirty="0" smtClean="0">
                <a:solidFill>
                  <a:srgbClr val="00B050"/>
                </a:solidFill>
                <a:latin typeface="Trebuchet MS" pitchFamily="34" charset="0"/>
              </a:rPr>
              <a:t>c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are </a:t>
            </a:r>
            <a:endParaRPr lang="en-US" sz="1800" dirty="0">
              <a:solidFill>
                <a:srgbClr val="00B050"/>
              </a:solidFill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categorie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 de </a:t>
            </a:r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cheltuieli</a:t>
            </a:r>
            <a:r>
              <a:rPr lang="en-US" sz="1800" dirty="0">
                <a:latin typeface="Trebuchet MS" pitchFamily="34" charset="0"/>
              </a:rPr>
              <a:t> (cu </a:t>
            </a:r>
            <a:r>
              <a:rPr lang="en-US" sz="1800" dirty="0" err="1">
                <a:latin typeface="Trebuchet MS" pitchFamily="34" charset="0"/>
              </a:rPr>
              <a:t>excepția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ratelor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forfetare</a:t>
            </a:r>
            <a:r>
              <a:rPr lang="en-US" sz="1800" dirty="0" smtClean="0">
                <a:latin typeface="Trebuchet MS" pitchFamily="34" charset="0"/>
              </a:rPr>
              <a:t>)!</a:t>
            </a:r>
          </a:p>
          <a:p>
            <a:pPr algn="just">
              <a:buFont typeface="Wingdings" pitchFamily="2" charset="2"/>
              <a:buChar char="ü"/>
            </a:pPr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Veniturile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>
                <a:solidFill>
                  <a:srgbClr val="00B050"/>
                </a:solidFill>
                <a:latin typeface="Trebuchet MS" pitchFamily="34" charset="0"/>
              </a:rPr>
              <a:t>nete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vor</a:t>
            </a:r>
            <a:r>
              <a:rPr lang="en-US" sz="1800" dirty="0">
                <a:latin typeface="Trebuchet MS" pitchFamily="34" charset="0"/>
              </a:rPr>
              <a:t> fi estimate,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insa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vor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fi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deduse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ro-RO" sz="1800" dirty="0" smtClean="0">
                <a:solidFill>
                  <a:srgbClr val="00B050"/>
                </a:solidFill>
                <a:latin typeface="Trebuchet MS" pitchFamily="34" charset="0"/>
              </a:rPr>
              <a:t>î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nainte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>
                <a:solidFill>
                  <a:srgbClr val="00B050"/>
                </a:solidFill>
                <a:latin typeface="Trebuchet MS" pitchFamily="34" charset="0"/>
              </a:rPr>
              <a:t>de a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completa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cheltuielile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eligibile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in </a:t>
            </a:r>
            <a:r>
              <a:rPr lang="en-US" sz="1800" dirty="0" err="1" smtClean="0">
                <a:solidFill>
                  <a:srgbClr val="00B050"/>
                </a:solidFill>
                <a:latin typeface="Trebuchet MS" pitchFamily="34" charset="0"/>
              </a:rPr>
              <a:t>buget</a:t>
            </a:r>
            <a:r>
              <a:rPr lang="en-US" sz="1800" dirty="0" smtClean="0">
                <a:solidFill>
                  <a:srgbClr val="00B050"/>
                </a:solidFill>
                <a:latin typeface="Trebuchet MS" pitchFamily="34" charset="0"/>
              </a:rPr>
              <a:t> . </a:t>
            </a:r>
          </a:p>
          <a:p>
            <a:pPr algn="just">
              <a:buFont typeface="Wingdings" pitchFamily="2" charset="2"/>
              <a:buChar char="ü"/>
            </a:pPr>
            <a:r>
              <a:rPr lang="en-US" sz="1800" dirty="0" err="1">
                <a:latin typeface="Trebuchet MS" pitchFamily="34" charset="0"/>
              </a:rPr>
              <a:t>Bugetul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di</a:t>
            </a:r>
            <a:r>
              <a:rPr lang="en-US" sz="1800" dirty="0" smtClean="0">
                <a:latin typeface="Trebuchet MS" pitchFamily="34" charset="0"/>
              </a:rPr>
              <a:t>n </a:t>
            </a:r>
            <a:r>
              <a:rPr lang="ro-RO" sz="1800" dirty="0" smtClean="0">
                <a:latin typeface="Trebuchet MS" pitchFamily="34" charset="0"/>
              </a:rPr>
              <a:t>cererea de finanțare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este</a:t>
            </a:r>
            <a:r>
              <a:rPr lang="ro-RO" sz="1800" dirty="0" smtClean="0">
                <a:latin typeface="Trebuchet MS" pitchFamily="34" charset="0"/>
              </a:rPr>
              <a:t>,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>
                <a:latin typeface="Trebuchet MS" pitchFamily="34" charset="0"/>
              </a:rPr>
              <a:t>de </a:t>
            </a:r>
            <a:r>
              <a:rPr lang="en-US" sz="1800" dirty="0" err="1" smtClean="0">
                <a:latin typeface="Trebuchet MS" pitchFamily="34" charset="0"/>
              </a:rPr>
              <a:t>fapt</a:t>
            </a:r>
            <a:r>
              <a:rPr lang="ro-RO" sz="1800" dirty="0" smtClean="0">
                <a:latin typeface="Trebuchet MS" pitchFamily="34" charset="0"/>
              </a:rPr>
              <a:t>,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>
                <a:latin typeface="Trebuchet MS" pitchFamily="34" charset="0"/>
              </a:rPr>
              <a:t>un </a:t>
            </a:r>
            <a:r>
              <a:rPr lang="en-US" sz="1800" dirty="0" err="1">
                <a:latin typeface="Trebuchet MS" pitchFamily="34" charset="0"/>
              </a:rPr>
              <a:t>tabel</a:t>
            </a:r>
            <a:r>
              <a:rPr lang="en-US" sz="1800" dirty="0">
                <a:latin typeface="Trebuchet MS" pitchFamily="34" charset="0"/>
              </a:rPr>
              <a:t> Excel. </a:t>
            </a:r>
            <a:r>
              <a:rPr lang="en-US" sz="1800" dirty="0" err="1">
                <a:latin typeface="Trebuchet MS" pitchFamily="34" charset="0"/>
              </a:rPr>
              <a:t>Formulele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din </a:t>
            </a:r>
            <a:r>
              <a:rPr lang="en-US" sz="1800" dirty="0" err="1" smtClean="0">
                <a:latin typeface="Trebuchet MS" pitchFamily="34" charset="0"/>
              </a:rPr>
              <a:t>spatele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lui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sunt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blocate</a:t>
            </a:r>
            <a:r>
              <a:rPr lang="en-US" sz="1800" dirty="0">
                <a:latin typeface="Trebuchet MS" pitchFamily="34" charset="0"/>
              </a:rPr>
              <a:t> (</a:t>
            </a:r>
            <a:r>
              <a:rPr lang="en-US" sz="1800" dirty="0" err="1">
                <a:latin typeface="Trebuchet MS" pitchFamily="34" charset="0"/>
              </a:rPr>
              <a:t>pentru</a:t>
            </a:r>
            <a:r>
              <a:rPr lang="en-US" sz="1800" dirty="0">
                <a:latin typeface="Trebuchet MS" pitchFamily="34" charset="0"/>
              </a:rPr>
              <a:t> a </a:t>
            </a:r>
            <a:r>
              <a:rPr lang="en-US" sz="1800" dirty="0" err="1">
                <a:latin typeface="Trebuchet MS" pitchFamily="34" charset="0"/>
              </a:rPr>
              <a:t>evita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greșelile</a:t>
            </a:r>
            <a:r>
              <a:rPr lang="en-US" sz="1800" dirty="0" smtClean="0">
                <a:latin typeface="Trebuchet MS" pitchFamily="34" charset="0"/>
              </a:rPr>
              <a:t> de </a:t>
            </a:r>
            <a:r>
              <a:rPr lang="en-US" sz="1800" dirty="0" err="1" smtClean="0">
                <a:latin typeface="Trebuchet MS" pitchFamily="34" charset="0"/>
              </a:rPr>
              <a:t>calcul</a:t>
            </a:r>
            <a:r>
              <a:rPr lang="en-US" sz="1800" dirty="0" smtClean="0">
                <a:latin typeface="Trebuchet MS" pitchFamily="34" charset="0"/>
              </a:rPr>
              <a:t>). </a:t>
            </a:r>
            <a:endParaRPr lang="ro-RO" sz="18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o-RO" sz="1800" dirty="0" smtClean="0">
                <a:latin typeface="Trebuchet MS" pitchFamily="34" charset="0"/>
              </a:rPr>
              <a:t>Cheltuielile neeligibile sunt detaliate separat</a:t>
            </a:r>
            <a:r>
              <a:rPr lang="en-US" sz="1800" dirty="0" smtClean="0">
                <a:latin typeface="Trebuchet MS" pitchFamily="34" charset="0"/>
              </a:rPr>
              <a:t>!</a:t>
            </a:r>
            <a:endParaRPr lang="en-US" sz="1800" dirty="0">
              <a:latin typeface="Trebuchet MS" pitchFamily="34" charset="0"/>
            </a:endParaRPr>
          </a:p>
          <a:p>
            <a:pPr marL="0" indent="0" algn="just">
              <a:buNone/>
            </a:pPr>
            <a:endParaRPr lang="en-US" sz="1800" dirty="0">
              <a:latin typeface="Trebuchet MS" pitchFamily="34" charset="0"/>
            </a:endParaRP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356" y="5712357"/>
            <a:ext cx="1758643" cy="105518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021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85737" y="1671610"/>
            <a:ext cx="8763000" cy="4824951"/>
          </a:xfrm>
        </p:spPr>
        <p:txBody>
          <a:bodyPr/>
          <a:lstStyle/>
          <a:p>
            <a:pPr marL="0" indent="0" algn="just">
              <a:buNone/>
            </a:pPr>
            <a:r>
              <a:rPr lang="ro-RO" sz="2000" dirty="0" smtClean="0">
                <a:latin typeface="Trebuchet MS" pitchFamily="34" charset="0"/>
                <a:sym typeface="Wingdings" pitchFamily="2" charset="2"/>
              </a:rPr>
              <a:t>Ne puteți adresa</a:t>
            </a:r>
            <a:r>
              <a:rPr lang="en-US" sz="2000" dirty="0" smtClean="0">
                <a:latin typeface="Trebuchet MS" pitchFamily="34" charset="0"/>
                <a:sym typeface="Wingdings" pitchFamily="2" charset="2"/>
              </a:rPr>
              <a:t> </a:t>
            </a:r>
            <a:r>
              <a:rPr lang="ro-RO" sz="2000" dirty="0" smtClean="0">
                <a:latin typeface="Trebuchet MS" pitchFamily="34" charset="0"/>
                <a:sym typeface="Wingdings" pitchFamily="2" charset="2"/>
              </a:rPr>
              <a:t>orice întrebare la</a:t>
            </a:r>
            <a:r>
              <a:rPr lang="en-US" sz="2000" dirty="0" smtClean="0">
                <a:latin typeface="Trebuchet MS" pitchFamily="34" charset="0"/>
                <a:sym typeface="Wingdings" pitchFamily="2" charset="2"/>
              </a:rPr>
              <a:t>: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smtClean="0">
                <a:latin typeface="Trebuchet MS" pitchFamily="34" charset="0"/>
                <a:hlinkClick r:id="rId3"/>
              </a:rPr>
              <a:t>robg@mdrap.ro</a:t>
            </a:r>
            <a:r>
              <a:rPr lang="en-US" sz="2000" dirty="0">
                <a:latin typeface="Trebuchet MS" pitchFamily="34" charset="0"/>
              </a:rPr>
              <a:t>, </a:t>
            </a:r>
            <a:r>
              <a:rPr lang="en-US" sz="2000" dirty="0" smtClean="0">
                <a:latin typeface="Trebuchet MS" pitchFamily="34" charset="0"/>
                <a:hlinkClick r:id="rId4"/>
              </a:rPr>
              <a:t>NA-RO-BG@mrrb.government.bg</a:t>
            </a:r>
            <a:r>
              <a:rPr lang="ro-RO" sz="2000" dirty="0" smtClean="0">
                <a:latin typeface="Trebuchet MS" pitchFamily="34" charset="0"/>
              </a:rPr>
              <a:t> sau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en-US" sz="2000" dirty="0" smtClean="0">
                <a:latin typeface="Trebuchet MS" pitchFamily="34" charset="0"/>
                <a:hlinkClick r:id="rId5"/>
              </a:rPr>
              <a:t>helpdesk_robg@calarasicbc.ro</a:t>
            </a:r>
            <a:endParaRPr lang="en-US" sz="20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o-RO" sz="2000" dirty="0" smtClean="0">
                <a:latin typeface="Trebuchet MS" pitchFamily="34" charset="0"/>
              </a:rPr>
              <a:t>Lista întrebărilor și răspunsurilor va fi valabilă pe site-ul Programului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en-US" sz="2000" dirty="0" smtClean="0">
                <a:latin typeface="Trebuchet MS" pitchFamily="34" charset="0"/>
                <a:hlinkClick r:id="rId6"/>
              </a:rPr>
              <a:t>www.</a:t>
            </a:r>
            <a:r>
              <a:rPr lang="ro-RO" sz="2000" dirty="0" err="1" smtClean="0">
                <a:latin typeface="Trebuchet MS" pitchFamily="34" charset="0"/>
                <a:hlinkClick r:id="rId6"/>
              </a:rPr>
              <a:t>interregrobg</a:t>
            </a:r>
            <a:r>
              <a:rPr lang="en-US" sz="2000" dirty="0" smtClean="0">
                <a:latin typeface="Trebuchet MS" pitchFamily="34" charset="0"/>
                <a:hlinkClick r:id="rId6"/>
              </a:rPr>
              <a:t>.</a:t>
            </a:r>
            <a:r>
              <a:rPr lang="en-US" sz="2000" dirty="0" err="1" smtClean="0">
                <a:latin typeface="Trebuchet MS" pitchFamily="34" charset="0"/>
                <a:hlinkClick r:id="rId6"/>
              </a:rPr>
              <a:t>eu</a:t>
            </a:r>
            <a:endParaRPr lang="en-US" sz="20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o-RO" sz="2000" dirty="0" smtClean="0">
                <a:solidFill>
                  <a:srgbClr val="00B050"/>
                </a:solidFill>
                <a:latin typeface="Trebuchet MS" pitchFamily="34" charset="0"/>
              </a:rPr>
              <a:t>Important</a:t>
            </a:r>
            <a:r>
              <a:rPr lang="en-US" sz="2000" dirty="0" smtClean="0">
                <a:solidFill>
                  <a:srgbClr val="00B050"/>
                </a:solidFill>
                <a:latin typeface="Trebuchet MS" pitchFamily="34" charset="0"/>
              </a:rPr>
              <a:t>: </a:t>
            </a:r>
            <a:r>
              <a:rPr lang="en-US" sz="2000" dirty="0" err="1">
                <a:latin typeface="Trebuchet MS" pitchFamily="34" charset="0"/>
              </a:rPr>
              <a:t>răspunsul</a:t>
            </a:r>
            <a:r>
              <a:rPr lang="en-US" sz="2000" dirty="0">
                <a:latin typeface="Trebuchet MS" pitchFamily="34" charset="0"/>
              </a:rPr>
              <a:t> la </a:t>
            </a:r>
            <a:r>
              <a:rPr lang="en-US" sz="2000" dirty="0" err="1">
                <a:latin typeface="Trebuchet MS" pitchFamily="34" charset="0"/>
              </a:rPr>
              <a:t>aceste</a:t>
            </a:r>
            <a:r>
              <a:rPr lang="en-US" sz="2000" dirty="0">
                <a:latin typeface="Trebuchet MS" pitchFamily="34" charset="0"/>
              </a:rPr>
              <a:t> </a:t>
            </a:r>
            <a:r>
              <a:rPr lang="en-US" sz="2000" dirty="0" err="1">
                <a:latin typeface="Trebuchet MS" pitchFamily="34" charset="0"/>
              </a:rPr>
              <a:t>întrebări</a:t>
            </a:r>
            <a:r>
              <a:rPr lang="en-US" sz="2000" dirty="0">
                <a:latin typeface="Trebuchet MS" pitchFamily="34" charset="0"/>
              </a:rPr>
              <a:t> nu </a:t>
            </a:r>
            <a:r>
              <a:rPr lang="en-US" sz="2000" dirty="0" err="1">
                <a:latin typeface="Trebuchet MS" pitchFamily="34" charset="0"/>
              </a:rPr>
              <a:t>este</a:t>
            </a:r>
            <a:r>
              <a:rPr lang="en-US" sz="2000" dirty="0">
                <a:latin typeface="Trebuchet MS" pitchFamily="34" charset="0"/>
              </a:rPr>
              <a:t> </a:t>
            </a:r>
            <a:r>
              <a:rPr lang="en-US" sz="2000" dirty="0" err="1">
                <a:latin typeface="Trebuchet MS" pitchFamily="34" charset="0"/>
              </a:rPr>
              <a:t>echivalent</a:t>
            </a:r>
            <a:r>
              <a:rPr lang="en-US" sz="2000" dirty="0">
                <a:latin typeface="Trebuchet MS" pitchFamily="34" charset="0"/>
              </a:rPr>
              <a:t> cu o </a:t>
            </a:r>
            <a:r>
              <a:rPr lang="en-US" sz="2000" dirty="0" err="1">
                <a:latin typeface="Trebuchet MS" pitchFamily="34" charset="0"/>
              </a:rPr>
              <a:t>garanție</a:t>
            </a:r>
            <a:r>
              <a:rPr lang="en-US" sz="2000" dirty="0">
                <a:latin typeface="Trebuchet MS" pitchFamily="34" charset="0"/>
              </a:rPr>
              <a:t> de </a:t>
            </a:r>
            <a:r>
              <a:rPr lang="en-US" sz="2000" dirty="0" err="1">
                <a:latin typeface="Trebuchet MS" pitchFamily="34" charset="0"/>
              </a:rPr>
              <a:t>selecție</a:t>
            </a:r>
            <a:r>
              <a:rPr lang="en-US" sz="2000" dirty="0">
                <a:latin typeface="Trebuchet MS" pitchFamily="34" charset="0"/>
              </a:rPr>
              <a:t>. </a:t>
            </a:r>
            <a:r>
              <a:rPr lang="en-US" sz="2000" dirty="0" err="1">
                <a:latin typeface="Trebuchet MS" pitchFamily="34" charset="0"/>
              </a:rPr>
              <a:t>Numai</a:t>
            </a:r>
            <a:r>
              <a:rPr lang="en-US" sz="2000" dirty="0">
                <a:latin typeface="Trebuchet MS" pitchFamily="34" charset="0"/>
              </a:rPr>
              <a:t> </a:t>
            </a:r>
            <a:r>
              <a:rPr lang="en-US" sz="2000" dirty="0" err="1" smtClean="0">
                <a:latin typeface="Trebuchet MS" pitchFamily="34" charset="0"/>
              </a:rPr>
              <a:t>evaluatori</a:t>
            </a:r>
            <a:r>
              <a:rPr lang="ro-RO" sz="2000" dirty="0" smtClean="0">
                <a:latin typeface="Trebuchet MS" pitchFamily="34" charset="0"/>
              </a:rPr>
              <a:t>i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en-US" sz="2000" dirty="0" err="1" smtClean="0">
                <a:latin typeface="Trebuchet MS" pitchFamily="34" charset="0"/>
              </a:rPr>
              <a:t>propun</a:t>
            </a:r>
            <a:r>
              <a:rPr lang="ro-RO" sz="2000" dirty="0" smtClean="0">
                <a:latin typeface="Trebuchet MS" pitchFamily="34" charset="0"/>
              </a:rPr>
              <a:t>,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ro-RO" sz="2000" dirty="0" smtClean="0">
                <a:latin typeface="Trebuchet MS" pitchFamily="34" charset="0"/>
              </a:rPr>
              <a:t>iar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en-US" sz="2000" dirty="0" err="1">
                <a:latin typeface="Trebuchet MS" pitchFamily="34" charset="0"/>
              </a:rPr>
              <a:t>Comitetul</a:t>
            </a:r>
            <a:r>
              <a:rPr lang="en-US" sz="2000" dirty="0">
                <a:latin typeface="Trebuchet MS" pitchFamily="34" charset="0"/>
              </a:rPr>
              <a:t> de </a:t>
            </a:r>
            <a:r>
              <a:rPr lang="en-US" sz="2000" dirty="0" err="1">
                <a:latin typeface="Trebuchet MS" pitchFamily="34" charset="0"/>
              </a:rPr>
              <a:t>Monitorizare</a:t>
            </a:r>
            <a:r>
              <a:rPr lang="en-US" sz="2000" dirty="0">
                <a:latin typeface="Trebuchet MS" pitchFamily="34" charset="0"/>
              </a:rPr>
              <a:t> decide </a:t>
            </a:r>
            <a:r>
              <a:rPr lang="en-US" sz="2000" dirty="0" err="1">
                <a:latin typeface="Trebuchet MS" pitchFamily="34" charset="0"/>
              </a:rPr>
              <a:t>asupra</a:t>
            </a:r>
            <a:r>
              <a:rPr lang="en-US" sz="2000" dirty="0">
                <a:latin typeface="Trebuchet MS" pitchFamily="34" charset="0"/>
              </a:rPr>
              <a:t> </a:t>
            </a:r>
            <a:r>
              <a:rPr lang="en-US" sz="2000" dirty="0" err="1">
                <a:latin typeface="Trebuchet MS" pitchFamily="34" charset="0"/>
              </a:rPr>
              <a:t>chestiunilor</a:t>
            </a:r>
            <a:r>
              <a:rPr lang="en-US" sz="2000" dirty="0">
                <a:latin typeface="Trebuchet MS" pitchFamily="34" charset="0"/>
              </a:rPr>
              <a:t> </a:t>
            </a:r>
            <a:r>
              <a:rPr lang="en-US" sz="2000" dirty="0" smtClean="0">
                <a:latin typeface="Trebuchet MS" pitchFamily="34" charset="0"/>
              </a:rPr>
              <a:t>legate </a:t>
            </a:r>
            <a:r>
              <a:rPr lang="en-US" sz="2000" dirty="0">
                <a:latin typeface="Trebuchet MS" pitchFamily="34" charset="0"/>
              </a:rPr>
              <a:t>de </a:t>
            </a:r>
            <a:r>
              <a:rPr lang="en-US" sz="2000" dirty="0" err="1" smtClean="0">
                <a:latin typeface="Trebuchet MS" pitchFamily="34" charset="0"/>
              </a:rPr>
              <a:t>punctaj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en-US" sz="2000" dirty="0" err="1" smtClean="0">
                <a:latin typeface="Trebuchet MS" pitchFamily="34" charset="0"/>
              </a:rPr>
              <a:t>sau</a:t>
            </a:r>
            <a:r>
              <a:rPr lang="en-US" sz="2000" dirty="0" smtClean="0">
                <a:latin typeface="Trebuchet MS" pitchFamily="34" charset="0"/>
              </a:rPr>
              <a:t> </a:t>
            </a:r>
            <a:r>
              <a:rPr lang="en-US" sz="2000" dirty="0" err="1" smtClean="0">
                <a:latin typeface="Trebuchet MS" pitchFamily="34" charset="0"/>
              </a:rPr>
              <a:t>eligibilitate</a:t>
            </a:r>
            <a:r>
              <a:rPr lang="en-US" sz="2000" dirty="0" smtClean="0">
                <a:latin typeface="Trebuchet MS" pitchFamily="34" charset="0"/>
              </a:rPr>
              <a:t>.</a:t>
            </a:r>
            <a:endParaRPr lang="ro-RO" sz="2000" dirty="0">
              <a:latin typeface="Trebuchet MS" pitchFamily="34" charset="0"/>
            </a:endParaRPr>
          </a:p>
          <a:p>
            <a:pPr marL="0" indent="0" algn="just">
              <a:buNone/>
            </a:pPr>
            <a:endParaRPr lang="ro-RO" sz="500" dirty="0" smtClean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ro-RO" sz="2000" dirty="0" smtClean="0">
                <a:latin typeface="Trebuchet MS" pitchFamily="34" charset="0"/>
              </a:rPr>
              <a:t>Ne găsiți și pe:</a:t>
            </a:r>
            <a:endParaRPr lang="en-US" sz="2000" dirty="0" smtClean="0">
              <a:latin typeface="Trebuchet MS" pitchFamily="34" charset="0"/>
            </a:endParaRPr>
          </a:p>
          <a:p>
            <a:pPr marL="0" indent="0">
              <a:buNone/>
            </a:pPr>
            <a:r>
              <a:rPr lang="ro-RO" sz="2000" dirty="0" smtClean="0"/>
              <a:t>             </a:t>
            </a:r>
            <a:r>
              <a:rPr lang="ro-RO" sz="1800" dirty="0" smtClean="0">
                <a:latin typeface="Trebuchet MS" panose="020B0603020202020204" pitchFamily="34" charset="0"/>
                <a:hlinkClick r:id="rId7"/>
              </a:rPr>
              <a:t>https</a:t>
            </a:r>
            <a:r>
              <a:rPr lang="ro-RO" sz="1800" dirty="0">
                <a:latin typeface="Trebuchet MS" panose="020B0603020202020204" pitchFamily="34" charset="0"/>
                <a:hlinkClick r:id="rId7"/>
              </a:rPr>
              <a:t>://</a:t>
            </a:r>
            <a:r>
              <a:rPr lang="ro-RO" sz="1800" dirty="0" smtClean="0">
                <a:latin typeface="Trebuchet MS" panose="020B0603020202020204" pitchFamily="34" charset="0"/>
                <a:hlinkClick r:id="rId7"/>
              </a:rPr>
              <a:t>www.facebook.com/RomaniaBulgariaCbcProgramme</a:t>
            </a:r>
            <a:r>
              <a:rPr lang="ro-RO" sz="1800" dirty="0" smtClean="0">
                <a:latin typeface="Trebuchet MS" panose="020B0603020202020204" pitchFamily="34" charset="0"/>
              </a:rPr>
              <a:t> </a:t>
            </a:r>
            <a:endParaRPr lang="en-US" sz="1800" dirty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r>
              <a:rPr lang="ro-RO" sz="500" dirty="0">
                <a:latin typeface="Trebuchet MS" pitchFamily="34" charset="0"/>
              </a:rPr>
              <a:t>          </a:t>
            </a:r>
            <a:endParaRPr lang="ro-RO" sz="500" dirty="0" smtClean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ro-RO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          </a:t>
            </a:r>
            <a:r>
              <a:rPr lang="ro-RO" sz="1800" dirty="0" smtClean="0">
                <a:latin typeface="Trebuchet MS" pitchFamily="34" charset="0"/>
                <a:hlinkClick r:id="rId8"/>
              </a:rPr>
              <a:t>https://twitter.com/ROBGProgramme</a:t>
            </a:r>
            <a:endParaRPr lang="ro-RO" sz="1800" dirty="0" smtClean="0">
              <a:latin typeface="Trebuchet MS" pitchFamily="34" charset="0"/>
            </a:endParaRPr>
          </a:p>
          <a:p>
            <a:pPr marL="0" indent="0" algn="just">
              <a:buNone/>
            </a:pPr>
            <a:endParaRPr lang="ro-RO" sz="1000" dirty="0" smtClean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ro-RO" sz="1800" dirty="0" smtClean="0">
                <a:latin typeface="Trebuchet MS" pitchFamily="34" charset="0"/>
              </a:rPr>
              <a:t>            </a:t>
            </a:r>
            <a:r>
              <a:rPr lang="en-US" sz="1800" dirty="0" smtClean="0">
                <a:latin typeface="Trebuchet MS" pitchFamily="34" charset="0"/>
                <a:hlinkClick r:id="rId9"/>
              </a:rPr>
              <a:t>https</a:t>
            </a:r>
            <a:r>
              <a:rPr lang="en-US" sz="1800" dirty="0">
                <a:latin typeface="Trebuchet MS" pitchFamily="34" charset="0"/>
                <a:hlinkClick r:id="rId9"/>
              </a:rPr>
              <a:t>://</a:t>
            </a:r>
            <a:r>
              <a:rPr lang="en-US" sz="1800" dirty="0" smtClean="0">
                <a:latin typeface="Trebuchet MS" pitchFamily="34" charset="0"/>
                <a:hlinkClick r:id="rId9"/>
              </a:rPr>
              <a:t>www.youtube.com/channel/UCtgRgCcdOK5D2ZsBJrMPXew</a:t>
            </a:r>
            <a:r>
              <a:rPr lang="ro-RO" sz="1800" dirty="0" smtClean="0">
                <a:latin typeface="Trebuchet MS" pitchFamily="34" charset="0"/>
              </a:rPr>
              <a:t> </a:t>
            </a:r>
            <a:endParaRPr lang="en-US" sz="1800" dirty="0">
              <a:latin typeface="Trebuchet MS" pitchFamily="34" charset="0"/>
            </a:endParaRPr>
          </a:p>
        </p:txBody>
      </p:sp>
      <p:sp>
        <p:nvSpPr>
          <p:cNvPr id="8" name="AutoShape 4" descr="data:image/jpeg;base64,/9j/4AAQSkZJRgABAQAAAQABAAD/2wCEAAkGBw0NDA0MDQ8MDQ0NDQwNDQ0NDA8NDA0NFBEWFhQRFBQYHCggGBolGxQUITEhJSkrLi4vFyAzRDQsNygtLisBCgoKDg0OFxAQGCwcHBwrNzcsLDcsLCwsLSwsLCwsLCwvLCwsLCwsLCwsLCwsLCwuLCssNywsLCwsLCw4LC8sLP/AABEIAOEA4QMBIgACEQEDEQH/xAAcAAACAgMBAQAAAAAAAAAAAAAAAgEHAwUGBAj/xABKEAACAQMABAgGDggGAwAAAAAAAQIDBBEFB1GRBhITITE1YbJBYnFyc3QUFRYiJTIzUlSBkpOhsTRCU5TBwtHSIySDo7PwF2OC/8QAGQEBAQADAQAAAAAAAAAAAAAAAAECAwQF/8QAJREBAAEDAwQDAAMAAAAAAAAAAAECAxExMlEEEiFxEyJhFDNB/9oADAMBAAIRAxEAPwC0uGXCq20Pa8vWzOpNuFvbwaVStUxt/VivDLwdraTojhDw30ppGbdW4qUaTb4tvbTlRoxjseHmf/039Q+sTTc9IaWuajb5KhUna28fBGnTk4uS86SlLPathzZ6NmzFMZnVoqqzKCcEpDYN7AqQ2CcE4CIwGBsE4AXBOBsE4AXAYGwTgBMBgfihgBMBgfAcUBMBgfAcUDHgMHs0fo24up8nbUa1xPmzGlTlPi58MmuaK7Xg6qy1XaZqpOVO3t8+CvcLjY/01Ixqrpp1lYiZcRgjBZEdT+kMe+uLFPYnWkt/EQs9T+kv1biwflnWj/IzD5rfK9lXCuGiMFgVNUel10T0fPzbiqn+NJHgutWem6fRbQq9tK5oflKUWX5aOYO2eHGtEYNzfcGNJ2/y1jeRS6ZK3nUpryzinH8TUbex4fY9hnExOiNroXhRpGwmpWt1WhFY/wAGc3Vt5LY6cub61h9qLx4AcOqOmKcqcoqhe0o8arQzmM4ZxytJvncctZXTFtLnym/njB7NCaVq2F3QvaOePb1FPip45SHROm+yUcr6zVdtRXH6ypqw+qgNB7sdHftl+AHn9lXDfmHzTJuTcnztttva2CRKRKR6zmGCcEpEpBEJE4GSJSAjBKQ2CcALgnBOCcARgMDYDAC4DA+AwAmAwPgMBCPm5/AWRwG1aO5jC70kp06MsSp2qbhVqx8Eqj6YR7Fh9q6GmqrgjG6qe2NzFSoUJ8W3pyXvatePTNrwxjzeV+bz3Kcl+/MfWluooz5l57Gyo21ONG3p06NKPxadOChBfUvCegAOJuAAAAAAAFAa37lVNOVorH+BQtqMseGXFdTP+6txf58y8L7r2RpXSFb515cRj2whNwi/sxR1dLH2mWq7PhpWhWjI0Q0dzSTL2veSTgApkiUiUhkgiEhkiUicACROCUiUgISJwNgnAC4JwNgnAQuAwPgAFwGB8BgoTBMKcpNQguNKTUYxXTKTeEt42DdcCrVVtL2FN9HsmFT7vNT+QxmcRMrHlfOg9GwsrO3tIY4tClCnno40kvfTfa3l/We4APImc+XWAAAAANLpvhVo6wfFuriEKmE+SipVa2H0Nwim0u18xYiZ8QTOG6A4aetTRSeEruS+cqCx+MsnqttZWhqjSdedJv8AaW9ZLeotLeZ/FXxLHujl1F9cqjRq1pfFpUqlWWejEYtv8j5Yy376TzJ88ntk+ll98NOElnV0JpCVtc29dyocg40a0JzXKyVPninlfHKHaOrpaZiJmWu5PmGJohoyNCtHU1EwA2AAZIZIEhkgBIlIlIZICEhkiUiUgiEhkicEpALgnA2CcALgnA3FJwEJgnA+AwAmDqNWUM6btH81XMv9ia/ic1g6vVevhmh6O4/42YXdlXplTrC8AADynWAAAOd4e6ZnYaMrV6TxWk4UaMunizm8cbypcZrtSPn+bcpOUnKUpNylKTcpSk+dtt87faXTrg6qh63R7kyl2j0OliOzLnuz5I0K0ZCGjoa2JohoyNCtBWNoVoyNCtAJgB8EAMhkgSGSAEhkgSGQQIZIEhkgIwSkMkMkEKkSkNgnBRCQYGSJwAuAwPgjjR2reAuDq9WHXFD0dx/xs5XjR2redXqxa9uKGGvk7jw/+tmF3ZV6ZUboXYAAeS6wAABw+t/qqHrdHuTKZwXPrea9qoZ5v83R6fMmUy5R2rej0em2Oa7uK0K0M5R2rehXOO1b0b2vJWhWh+NHat5DRVY2hWjI0K0RSYAbABDJDJEJDoASGSBIZIASGSJSGSKgSJwSkMkBCRKRKQyQC4JwNgbARja5mfQ2iacfYtv72PyFHwL5iPnxrmZ9C6J/Rbf0FHuI5Or0hus6y9HJR+bH7KJVOK50kn2JDAcLoAAAAAABEop9KT8qyLyUfmx+yhwATkofNj9lByUPmx+yhwA5/h1xYaHv3iKzbVIZwv1ve/xPn5ovfWfU4uhLrbKVtHfXp5/BMorB39Ltn257upGhGjI0K0dLWTAE4AKWMmZIyMaRJFZ4tMdIwJDxk0VjhnSGSMUajMiqIqYOhkiIyW0yICEhkiUhkioXBPFGSGwEI1zM+gdFfotv6Cj3EUC1zF1aO4SaOjb0Iyu7ZSjRpJp1Y5TUVlHJ1cTMRiG6zMRlvwNR7p9G/TLX76Jms9OWVeoqVG4oVajTahCopSaSy+Y4uyrh0d0ctiAAYqAAAADzX9/QtocpcVadGm5KPHqSUY8Z9Cy/IzXe6zRf06z+/gWKZnSEzDdAaX3W6K+nWf38CPddor6dZ/fwL2VcGYaXW3V4uiVH9pdUIblKf8pS8izNa2nrS6s7ala3FGvJXSqTVKopuMVSmsvHbIq5nf08YoaLnmpMpoxykyWhWb2BcvtAkCKlDIVDoCUhkCGSKiUhkiEOkUCQyQJDJBExz2jqT2kJDJFQym/+olVH2CpDJAMqj2InlH2C4DBUxBuUexHT6t5t6Wo9HydfuM5fB0+rZfC1H0dfuM13dlXplRH2hcgAB5DsAAAHFa2+q4et0e5MpxouPW11XD1uj3JlPNHo9N/W57u5jaFZkYjR0MCNCsdoVkGNisdisBcASBFCHQqHRUSh0Kh0BKHRCGRUMkMkQkOiiUhkiEh0ioEiUiUhkgIwTglInilQuDptXC+FqPo6/cZznFOl1dL4Wo+jr9xmu7sq9MqN0LgAAPHdgAAA4vWx1ZD1ql3JlPtFw61+rIetUu5MqBo9Hpdjnu7mJitGRiM6GtjYrHYrCkYjHYrIEAkAqUOhEOghojoWIyKHQyFQ6CGQ6FQ6KhkhkQh4lEpDJEIcqAAAAOm1d9a0fR1+4zmTptXfWtH0dfuM13dlXplRuhbwAB47sAAAHGa1+rIetUu7MqFlva1urIetUu5MqJnpdL/W5ru5jYjMjEZ0MGOQrHYjIpGIx2KyBQACKEZIpt4XO9iERs7ekortfSwYeeFrPsXlZkVpPxd7/oepDjJh5VaS8Xe/6Dq0l4u9nqQ6Lkw8qtZeLvYytZeLvZ6kOhlMPKrWXi72OrWXi72elDouTDzRtZeLvY3sWXi72eqIxcph4/YsvF3sPYsvF3s9gDJh4/YsvF3s6PV9QlHSlJvHydbofiM1B0HATrKl5lbuM13Z+lXplTHmFogAHkuoAAAcfrRg5aNglj9KpdPmzKm9iy8Xey3tZXV8fWaXdmVaz0Omn6NFyPs8DtZeLvYjtJeLvZsGIzoyww8DtZeLvf8AQxytZrY/IzYMVkyYaiaaeHzMRmzr0lNdq6GaxlTBQACKyW69/Hyo2iNXbfHj5TZokrB0OhEOgGQ6EQ6KHQyEQ6CHQyEQyKMkRzGmOmESAAUB0HATrKl5lbuM586DgJ1lS8yt3Ga7uyr0yp1haIAB5TpAAAHJ6yur4+s0u7Mq5lo6y+r4+s0u7Mq6R6HTbGi5qViMZis3sSsSQzFkQIzWXHx5eVmzZrLn48vKIJYQACoe2+PHym0RqqL4s1nmw1nsNoiSyg6HQiGQDodCIZBDodGNMZFRkQyYiJRRkTGTMaY2QMikTkx5JyEZDoOAb+EqXmVu6zm8nQ8AX8J0vR1u4zC7sq9LTrC1AADynUAAAOT1l9XR9Zpd2ZVrLR1mdXQ9Zpd2ZVrO/p9jTXqVislis6GCGIxmIyKhmrufjy8ps2aqtLMpPtYhJIBGSDJG64ZaKlZaTuqEliLqyrUebClQqScoNeTnj5Ys8dtcLCjJ4a6HtLx4ccEqWlqCSapXVLLoVmve8/TTnti96fPtTpHTGhruwqcld0Z0XnEZtZpVO2E1zS/PyGi1ciuMf6zqpmmXpTGNRCbXQ2vIx1UltlvZuwxy26GTNQqktst7GVSW172MJlt0MmalVJbZb2Mqktr3suEy2yYyNSqktr3sZVJbXvYwZbVMnJq+Ulte9kqpLa97Lgy2uQyavlHte9k8o9r3sYMtpk6LgA/hOl6Ot3GcTyj2vex6VzUpy41OpUhJZSlCpKEl9aZjXR3UzHJFWJfRAHz77cXn0q7/AHmr/cR7b3n0q7/ea39xyfw55bfm/H0GB89+2959Ku/3qt/cK9MXn0q8/eq39w/iTyfN+LZ1m9XQ9Zpd2ZVbPJcaRuakeLUr3FSOc8WpXqTjnbhvpPM6ktst7Oi3b7KcZYVVZlsmKzWupLa97FdSW2W9mzCZbFsVmtdSW2W9iSk30tvysmFy9VzcJLixeW+lroRgsbOpc16VtRWatepGnBeDLfS+xdL7ExrCxr3VRUbalUr1Hj3lOPGa7W+iK7XhFx6vuA60d/mrlxnezjxUo89O2g+mMX4ZPwy+peFvXcuRRH6tMTVL0/8AjzR3zfwQHXAef8lfLf2wDX6e/Q63mfxRIGNOsEvnTSHy9Tzv4GEAPWjRzGiMgAyQ6GQAEMhkAFDIkACJAAAAAAIYAACsUAClYrACBWKABSMIfGj5y/MkCC/eAvV9P6vyOhADya90uqNAAAYq/9k="/>
          <p:cNvSpPr>
            <a:spLocks noChangeAspect="1" noChangeArrowheads="1"/>
          </p:cNvSpPr>
          <p:nvPr/>
        </p:nvSpPr>
        <p:spPr bwMode="auto">
          <a:xfrm>
            <a:off x="155575" y="-1889125"/>
            <a:ext cx="3943350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29" y="5158777"/>
            <a:ext cx="459318" cy="459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33" y="6032916"/>
            <a:ext cx="596484" cy="596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90" name="Picture 10" descr="https://lh3.ggpht.com/lSLM0xhCA1RZOwaQcjhlwmsvaIQYaP3c5qbDKCgLALhydrgExnaSKZdGa8S3YtRuVA=w300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64" y="5644921"/>
            <a:ext cx="528637" cy="52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35" y="5988597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0296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3740931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367" y="5867400"/>
            <a:ext cx="809625" cy="93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162800" y="76200"/>
            <a:ext cx="1600200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730379" y="2209800"/>
            <a:ext cx="79248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sz="4400" b="1" dirty="0" smtClean="0">
                <a:solidFill>
                  <a:srgbClr val="1F497D"/>
                </a:solidFill>
                <a:latin typeface="Trebuchet MS" pitchFamily="34" charset="0"/>
              </a:rPr>
              <a:t>Vă mulțumim pentru atenție!</a:t>
            </a:r>
            <a:endParaRPr lang="ro-RO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ctr"/>
            <a:endParaRPr lang="ro-RO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ctr"/>
            <a:r>
              <a:rPr lang="ro-RO" sz="4400" b="1" dirty="0" smtClean="0">
                <a:solidFill>
                  <a:srgbClr val="00B050"/>
                </a:solidFill>
                <a:latin typeface="Trebuchet MS" pitchFamily="34" charset="0"/>
              </a:rPr>
              <a:t>Vă dorim succes!</a:t>
            </a:r>
            <a:endParaRPr lang="ro-RO" sz="4400" b="1" dirty="0">
              <a:solidFill>
                <a:srgbClr val="00B050"/>
              </a:solidFill>
              <a:latin typeface="Trebuchet MS" pitchFamily="34" charset="0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439449" y="5748567"/>
            <a:ext cx="7924800" cy="584775"/>
          </a:xfrm>
          <a:prstGeom prst="rect">
            <a:avLst/>
          </a:prstGeom>
          <a:noFill/>
          <a:ln w="9525">
            <a:solidFill>
              <a:schemeClr val="bg2">
                <a:lumMod val="90000"/>
              </a:schemeClr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sz="1600" b="1" i="1" dirty="0">
                <a:latin typeface="Trebuchet MS" pitchFamily="34" charset="0"/>
              </a:rPr>
              <a:t>Conținutul acestui material nu reprezintă în mod necesar poziția oficială a Uniunii Europene.</a:t>
            </a: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609600" y="6429952"/>
            <a:ext cx="7924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b="1" dirty="0" smtClean="0">
                <a:latin typeface="Trebuchet MS" pitchFamily="34" charset="0"/>
              </a:rPr>
              <a:t>www.interregrobg.eu</a:t>
            </a:r>
            <a:endParaRPr lang="ro-RO" b="1" dirty="0">
              <a:latin typeface="Trebuchet MS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65994"/>
            <a:ext cx="8229600" cy="1143000"/>
          </a:xfrm>
        </p:spPr>
        <p:txBody>
          <a:bodyPr/>
          <a:lstStyle/>
          <a:p>
            <a:r>
              <a:rPr lang="ro-RO" sz="3600" b="1" dirty="0" smtClean="0">
                <a:solidFill>
                  <a:srgbClr val="FF0000"/>
                </a:solidFill>
              </a:rPr>
              <a:t>Durata și bugetul proiectului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533400" y="1204914"/>
            <a:ext cx="8229600" cy="4921250"/>
          </a:xfrm>
        </p:spPr>
        <p:txBody>
          <a:bodyPr/>
          <a:lstStyle/>
          <a:p>
            <a:pPr marL="457200" lvl="1" indent="0">
              <a:buNone/>
            </a:pPr>
            <a:endParaRPr lang="en-US" sz="2400" dirty="0" smtClean="0">
              <a:latin typeface="Trebuchet MS" pitchFamily="34" charset="0"/>
            </a:endParaRPr>
          </a:p>
          <a:p>
            <a:endParaRPr lang="en-US" dirty="0" smtClean="0">
              <a:latin typeface="Trebuchet MS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629399"/>
              </p:ext>
            </p:extLst>
          </p:nvPr>
        </p:nvGraphicFramePr>
        <p:xfrm>
          <a:off x="238432" y="2587849"/>
          <a:ext cx="8819536" cy="3389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9168"/>
                <a:gridCol w="1981200"/>
                <a:gridCol w="1828800"/>
                <a:gridCol w="1590368"/>
              </a:tblGrid>
              <a:tr h="665993"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rebuchet MS" panose="020B0603020202020204" pitchFamily="34" charset="0"/>
                        </a:rPr>
                        <a:t>Buget</a:t>
                      </a:r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 (EUR)</a:t>
                      </a:r>
                      <a:endParaRPr lang="en-US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Dura</a:t>
                      </a:r>
                      <a:r>
                        <a:rPr lang="ro-RO" dirty="0" err="1" smtClean="0">
                          <a:latin typeface="Trebuchet MS" panose="020B0603020202020204" pitchFamily="34" charset="0"/>
                        </a:rPr>
                        <a:t>tă</a:t>
                      </a:r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 </a:t>
                      </a:r>
                      <a:endParaRPr lang="ro-RO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(max. </a:t>
                      </a:r>
                      <a:r>
                        <a:rPr lang="ro-RO" dirty="0" smtClean="0">
                          <a:latin typeface="Trebuchet MS" panose="020B0603020202020204" pitchFamily="34" charset="0"/>
                        </a:rPr>
                        <a:t>luni</a:t>
                      </a:r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)</a:t>
                      </a:r>
                      <a:endParaRPr lang="en-US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</a:tr>
              <a:tr h="380567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Soft</a:t>
                      </a:r>
                      <a:endParaRPr lang="en-US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Hard</a:t>
                      </a:r>
                      <a:endParaRPr lang="en-US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Soft</a:t>
                      </a:r>
                      <a:r>
                        <a:rPr lang="ro-RO" dirty="0" smtClean="0">
                          <a:latin typeface="Trebuchet MS" panose="020B0603020202020204" pitchFamily="34" charset="0"/>
                        </a:rPr>
                        <a:t>/</a:t>
                      </a:r>
                      <a:r>
                        <a:rPr lang="en-US" dirty="0" smtClean="0">
                          <a:latin typeface="Trebuchet MS" panose="020B0603020202020204" pitchFamily="34" charset="0"/>
                        </a:rPr>
                        <a:t>Hard</a:t>
                      </a:r>
                      <a:endParaRPr lang="en-US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</a:tr>
              <a:tr h="10389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6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AP 4 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-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O.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S.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Încurajarea integrării zonei transfrontaliere în </a:t>
                      </a:r>
                      <a:r>
                        <a:rPr lang="ro-RO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privinţa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ocupării </a:t>
                      </a:r>
                      <a:r>
                        <a:rPr lang="ro-RO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şi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ro-RO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mobilităţii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ro-RO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forţei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de muncă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 smtClean="0">
                          <a:latin typeface="Trebuchet MS" panose="020B0603020202020204" pitchFamily="34" charset="0"/>
                        </a:rPr>
                        <a:t>100,000</a:t>
                      </a:r>
                      <a:r>
                        <a:rPr lang="ro-RO" sz="1600" baseline="0" dirty="0" smtClean="0">
                          <a:latin typeface="Trebuchet MS" panose="020B0603020202020204" pitchFamily="34" charset="0"/>
                        </a:rPr>
                        <a:t> – 750,000</a:t>
                      </a:r>
                      <a:endParaRPr lang="en-US" sz="1600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 smtClean="0">
                          <a:latin typeface="Trebuchet MS" panose="020B0603020202020204" pitchFamily="34" charset="0"/>
                        </a:rPr>
                        <a:t>200,000</a:t>
                      </a:r>
                      <a:r>
                        <a:rPr lang="en-US" sz="1600" dirty="0" smtClean="0">
                          <a:latin typeface="Trebuchet MS" panose="020B0603020202020204" pitchFamily="34" charset="0"/>
                        </a:rPr>
                        <a:t> – 1</a:t>
                      </a:r>
                      <a:r>
                        <a:rPr lang="ro-RO" sz="1600" dirty="0" smtClean="0">
                          <a:latin typeface="Trebuchet MS" panose="020B0603020202020204" pitchFamily="34" charset="0"/>
                        </a:rPr>
                        <a:t>.5</a:t>
                      </a:r>
                      <a:r>
                        <a:rPr lang="en-US" sz="1600" dirty="0" smtClean="0">
                          <a:latin typeface="Trebuchet MS" panose="020B0603020202020204" pitchFamily="34" charset="0"/>
                        </a:rPr>
                        <a:t> mil.</a:t>
                      </a:r>
                      <a:endParaRPr lang="en-US" sz="1600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rebuchet MS" panose="020B0603020202020204" pitchFamily="34" charset="0"/>
                        </a:rPr>
                        <a:t>24</a:t>
                      </a:r>
                    </a:p>
                  </a:txBody>
                  <a:tcPr anchor="ctr"/>
                </a:tc>
              </a:tr>
              <a:tr h="1276390">
                <a:tc>
                  <a:txBody>
                    <a:bodyPr/>
                    <a:lstStyle/>
                    <a:p>
                      <a:pPr algn="just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A</a:t>
                      </a:r>
                      <a:r>
                        <a:rPr lang="ro-RO" sz="16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P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ro-RO" sz="16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5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-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O.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S.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Creșterea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capacității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de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cooperare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și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a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eficienței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instituțiilor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publice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în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contextul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cooperării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</a:t>
                      </a:r>
                      <a:r>
                        <a:rPr lang="en-US" sz="1600" b="0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transfrontaliere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 smtClean="0">
                          <a:latin typeface="Trebuchet MS" panose="020B0603020202020204" pitchFamily="34" charset="0"/>
                        </a:rPr>
                        <a:t>100,000</a:t>
                      </a:r>
                      <a:r>
                        <a:rPr lang="ro-RO" sz="1600" baseline="0" dirty="0" smtClean="0">
                          <a:latin typeface="Trebuchet MS" panose="020B0603020202020204" pitchFamily="34" charset="0"/>
                        </a:rPr>
                        <a:t> – 750,000</a:t>
                      </a:r>
                      <a:endParaRPr lang="en-US" sz="1600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 smtClean="0">
                          <a:latin typeface="Trebuchet MS" panose="020B0603020202020204" pitchFamily="34" charset="0"/>
                        </a:rPr>
                        <a:t>200,000</a:t>
                      </a:r>
                      <a:r>
                        <a:rPr lang="en-US" sz="1600" dirty="0" smtClean="0">
                          <a:latin typeface="Trebuchet MS" panose="020B0603020202020204" pitchFamily="34" charset="0"/>
                        </a:rPr>
                        <a:t> – 1</a:t>
                      </a:r>
                      <a:r>
                        <a:rPr lang="ro-RO" sz="1600" dirty="0" smtClean="0">
                          <a:latin typeface="Trebuchet MS" panose="020B0603020202020204" pitchFamily="34" charset="0"/>
                        </a:rPr>
                        <a:t>.5</a:t>
                      </a:r>
                      <a:r>
                        <a:rPr lang="en-US" sz="1600" dirty="0" smtClean="0">
                          <a:latin typeface="Trebuchet MS" panose="020B0603020202020204" pitchFamily="34" charset="0"/>
                        </a:rPr>
                        <a:t> mil.</a:t>
                      </a:r>
                      <a:endParaRPr lang="en-US" sz="1600" dirty="0">
                        <a:latin typeface="Trebuchet MS" panose="020B0603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rebuchet MS" panose="020B0603020202020204" pitchFamily="34" charset="0"/>
                        </a:rPr>
                        <a:t>24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49198" y="1679877"/>
            <a:ext cx="7796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latin typeface="Trebuchet MS" pitchFamily="34" charset="0"/>
              </a:rPr>
              <a:t>85% </a:t>
            </a:r>
            <a:r>
              <a:rPr lang="ro-RO" sz="2000" b="1" i="1" dirty="0" smtClean="0">
                <a:latin typeface="Trebuchet MS" pitchFamily="34" charset="0"/>
              </a:rPr>
              <a:t>FEDR</a:t>
            </a:r>
            <a:r>
              <a:rPr lang="en-US" sz="2000" b="1" i="1" dirty="0" smtClean="0">
                <a:latin typeface="Trebuchet MS" pitchFamily="34" charset="0"/>
              </a:rPr>
              <a:t>, 13% </a:t>
            </a:r>
            <a:r>
              <a:rPr lang="ro-RO" sz="2000" b="1" i="1" dirty="0" smtClean="0">
                <a:latin typeface="Trebuchet MS" pitchFamily="34" charset="0"/>
              </a:rPr>
              <a:t>c</a:t>
            </a:r>
            <a:r>
              <a:rPr lang="en-US" sz="2000" b="1" i="1" dirty="0" smtClean="0">
                <a:latin typeface="Trebuchet MS" pitchFamily="34" charset="0"/>
              </a:rPr>
              <a:t>o-</a:t>
            </a:r>
            <a:r>
              <a:rPr lang="en-US" sz="2000" b="1" i="1" dirty="0" err="1" smtClean="0">
                <a:latin typeface="Trebuchet MS" pitchFamily="34" charset="0"/>
              </a:rPr>
              <a:t>finan</a:t>
            </a:r>
            <a:r>
              <a:rPr lang="ro-RO" sz="2000" b="1" i="1" dirty="0" smtClean="0">
                <a:latin typeface="Trebuchet MS" pitchFamily="34" charset="0"/>
              </a:rPr>
              <a:t>țare națională</a:t>
            </a:r>
            <a:r>
              <a:rPr lang="en-US" sz="2000" b="1" i="1" dirty="0" smtClean="0">
                <a:latin typeface="Trebuchet MS" pitchFamily="34" charset="0"/>
              </a:rPr>
              <a:t>, 2% </a:t>
            </a:r>
            <a:r>
              <a:rPr lang="ro-RO" sz="2000" b="1" i="1" dirty="0" smtClean="0">
                <a:latin typeface="Trebuchet MS" pitchFamily="34" charset="0"/>
              </a:rPr>
              <a:t>contribuție proprie</a:t>
            </a:r>
            <a:endParaRPr lang="en-US" sz="2000" b="1" i="1" dirty="0">
              <a:latin typeface="Trebuchet MS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32" y="2609289"/>
            <a:ext cx="1590368" cy="105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587849"/>
            <a:ext cx="1856232" cy="105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5630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502920" y="-38686"/>
            <a:ext cx="813816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AXA PRIORITARĂ 4</a:t>
            </a:r>
            <a:endParaRPr lang="ro-RO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O regiune calificată și inclusivă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17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767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279</a:t>
            </a:r>
            <a:r>
              <a:rPr lang="en-US" sz="2000" b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euro)</a:t>
            </a:r>
            <a:endParaRPr lang="ro-RO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ro-RO" sz="7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o-RO" sz="1800" b="1" dirty="0" smtClean="0">
                <a:solidFill>
                  <a:schemeClr val="tx2"/>
                </a:solidFill>
                <a:latin typeface="Trebuchet MS" pitchFamily="34" charset="0"/>
              </a:rPr>
              <a:t>Activități</a:t>
            </a:r>
            <a:r>
              <a:rPr lang="en-US" sz="1800" dirty="0" smtClean="0">
                <a:latin typeface="Trebuchet MS" pitchFamily="34" charset="0"/>
              </a:rPr>
              <a:t>:</a:t>
            </a:r>
            <a:endParaRPr lang="ro-RO" sz="1800" dirty="0" smtClean="0">
              <a:latin typeface="Trebuchet MS" pitchFamily="34" charset="0"/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sz="5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o-RO" sz="1800" dirty="0">
                <a:latin typeface="Trebuchet MS" pitchFamily="34" charset="0"/>
              </a:rPr>
              <a:t>dezvoltarea de strategii, planuri și studii comune referitoare la mobilitatea </a:t>
            </a:r>
            <a:r>
              <a:rPr lang="ro-RO" sz="1800" dirty="0" smtClean="0">
                <a:latin typeface="Trebuchet MS" pitchFamily="34" charset="0"/>
              </a:rPr>
              <a:t>transfrontalieră;</a:t>
            </a: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o-RO" sz="1800" dirty="0" smtClean="0">
                <a:latin typeface="Trebuchet MS" pitchFamily="34" charset="0"/>
              </a:rPr>
              <a:t>colaborare </a:t>
            </a:r>
            <a:r>
              <a:rPr lang="ro-RO" sz="1800" dirty="0">
                <a:latin typeface="Trebuchet MS" pitchFamily="34" charset="0"/>
              </a:rPr>
              <a:t>în oferirea de servicii angajatorilor și stabilirea de parteneriate cu instituțiile de învățământ și alte servicii de </a:t>
            </a:r>
            <a:r>
              <a:rPr lang="ro-RO" sz="1800" dirty="0" smtClean="0">
                <a:latin typeface="Trebuchet MS" pitchFamily="34" charset="0"/>
              </a:rPr>
              <a:t>ocupare;</a:t>
            </a: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o-RO" sz="1800" dirty="0" smtClean="0">
                <a:latin typeface="Trebuchet MS" pitchFamily="34" charset="0"/>
              </a:rPr>
              <a:t>dezvoltarea </a:t>
            </a:r>
            <a:r>
              <a:rPr lang="ro-RO" sz="1800" dirty="0">
                <a:latin typeface="Trebuchet MS" pitchFamily="34" charset="0"/>
              </a:rPr>
              <a:t>și asigurarea de programe speciale comune de formare </a:t>
            </a:r>
            <a:r>
              <a:rPr lang="ro-RO" sz="1800" dirty="0" smtClean="0">
                <a:latin typeface="Trebuchet MS" pitchFamily="34" charset="0"/>
              </a:rPr>
              <a:t>profesională/</a:t>
            </a:r>
            <a:r>
              <a:rPr lang="ro-RO" sz="1800" dirty="0" err="1" smtClean="0">
                <a:latin typeface="Trebuchet MS" pitchFamily="34" charset="0"/>
              </a:rPr>
              <a:t>vocaţională</a:t>
            </a:r>
            <a:r>
              <a:rPr lang="ro-RO" sz="1800" dirty="0" smtClean="0">
                <a:latin typeface="Trebuchet MS" pitchFamily="34" charset="0"/>
              </a:rPr>
              <a:t>;</a:t>
            </a: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o-RO" sz="1800" dirty="0" smtClean="0">
                <a:latin typeface="Trebuchet MS" pitchFamily="34" charset="0"/>
              </a:rPr>
              <a:t>acțiuni de conștientizare a oportunităților de ocupare din zona transfrontalieră;</a:t>
            </a: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o-RO" sz="1800" dirty="0">
                <a:latin typeface="Trebuchet MS" pitchFamily="34" charset="0"/>
              </a:rPr>
              <a:t>crearea/dezvoltarea infrastructurii pentru creșterea mobilității forței de </a:t>
            </a:r>
            <a:r>
              <a:rPr lang="ro-RO" sz="1800" dirty="0" smtClean="0">
                <a:latin typeface="Trebuchet MS" pitchFamily="34" charset="0"/>
              </a:rPr>
              <a:t>muncă;</a:t>
            </a: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o-RO" sz="1800" dirty="0">
                <a:latin typeface="Trebuchet MS" pitchFamily="34" charset="0"/>
              </a:rPr>
              <a:t>strategii și măsuri pentru incluziunea pe piața muncii a categoriilor de populație </a:t>
            </a:r>
            <a:r>
              <a:rPr lang="ro-RO" sz="1800" dirty="0" smtClean="0">
                <a:latin typeface="Trebuchet MS" pitchFamily="34" charset="0"/>
              </a:rPr>
              <a:t>defavorizate;</a:t>
            </a: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o-RO" sz="1800" dirty="0">
                <a:latin typeface="Trebuchet MS" pitchFamily="34" charset="0"/>
              </a:rPr>
              <a:t>furnizarea de informații și consultanță pentru navetiștii transfrontalieri și potențiali angajatori prin crearea și dezvoltarea de baze de date </a:t>
            </a:r>
            <a:r>
              <a:rPr lang="ro-RO" sz="1800" dirty="0" smtClean="0">
                <a:latin typeface="Trebuchet MS" pitchFamily="34" charset="0"/>
              </a:rPr>
              <a:t>comune;</a:t>
            </a: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ro-RO" sz="1800" dirty="0">
                <a:latin typeface="Trebuchet MS" pitchFamily="34" charset="0"/>
              </a:rPr>
              <a:t>crearea și dezvoltarea incubatoarelor de afaceri transfrontaliere și a incubatoarelor virtuale pentru promovarea angajării personalului de ambele părți ale frontierei.</a:t>
            </a:r>
            <a:endParaRPr lang="ro-RO" sz="1800" dirty="0" smtClean="0">
              <a:latin typeface="Trebuchet MS" pitchFamily="34" charset="0"/>
            </a:endParaRP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endParaRPr lang="ro-RO" sz="1800" dirty="0">
              <a:latin typeface="Trebuchet MS" pitchFamily="34" charset="0"/>
            </a:endParaRP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endParaRPr lang="ro-RO" sz="1800" dirty="0">
              <a:latin typeface="Trebuchet MS" pitchFamily="34" charset="0"/>
            </a:endParaRPr>
          </a:p>
          <a:p>
            <a:pPr marL="225425" indent="-225425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525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400519" y="67406"/>
            <a:ext cx="8342962" cy="5953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AXA PRIORITARĂ 5</a:t>
            </a:r>
          </a:p>
          <a:p>
            <a:pPr marL="0" indent="0" algn="ctr" eaLnBrk="1" hangingPunct="1">
              <a:lnSpc>
                <a:spcPct val="80000"/>
              </a:lnSpc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O </a:t>
            </a:r>
            <a:r>
              <a:rPr lang="ro-RO" altLang="en-US" sz="2000" b="1" dirty="0">
                <a:solidFill>
                  <a:srgbClr val="FF0000"/>
                </a:solidFill>
                <a:latin typeface="Trebuchet MS" pitchFamily="34" charset="0"/>
              </a:rPr>
              <a:t>regiune </a:t>
            </a: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eficientă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</a:t>
            </a:r>
            <a:r>
              <a:rPr lang="ro-RO" sz="2000" b="1" dirty="0">
                <a:solidFill>
                  <a:srgbClr val="FF0000"/>
                </a:solidFill>
                <a:latin typeface="Trebuchet MS" pitchFamily="34" charset="0"/>
              </a:rPr>
              <a:t>12</a:t>
            </a:r>
            <a:r>
              <a:rPr lang="en-US" sz="2000" b="1" dirty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>
                <a:solidFill>
                  <a:srgbClr val="FF0000"/>
                </a:solidFill>
                <a:latin typeface="Trebuchet MS" pitchFamily="34" charset="0"/>
              </a:rPr>
              <a:t>690</a:t>
            </a:r>
            <a:r>
              <a:rPr lang="en-US" sz="2000" b="1" dirty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>
                <a:solidFill>
                  <a:srgbClr val="FF0000"/>
                </a:solidFill>
                <a:latin typeface="Trebuchet MS" pitchFamily="34" charset="0"/>
              </a:rPr>
              <a:t>913</a:t>
            </a:r>
            <a:r>
              <a:rPr lang="en-US" sz="2000" b="1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Trebuchet MS" pitchFamily="34" charset="0"/>
              </a:rPr>
              <a:t>euro)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o-RO" sz="1800" b="1" dirty="0" smtClean="0">
                <a:solidFill>
                  <a:schemeClr val="tx2"/>
                </a:solidFill>
                <a:latin typeface="Trebuchet MS" pitchFamily="34" charset="0"/>
              </a:rPr>
              <a:t>Activități</a:t>
            </a:r>
            <a:r>
              <a:rPr lang="en-US" sz="1800" dirty="0" smtClean="0">
                <a:latin typeface="Trebuchet MS" pitchFamily="34" charset="0"/>
              </a:rPr>
              <a:t>:</a:t>
            </a:r>
            <a:endParaRPr lang="ro-RO" sz="1800" dirty="0" smtClean="0">
              <a:latin typeface="Trebuchet MS" pitchFamily="34" charset="0"/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sz="5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sz="1800" dirty="0" smtClean="0">
                <a:latin typeface="Trebuchet MS" pitchFamily="34" charset="0"/>
              </a:rPr>
              <a:t>e</a:t>
            </a:r>
            <a:r>
              <a:rPr lang="ro-RO" sz="1800" dirty="0" err="1" smtClean="0">
                <a:latin typeface="Trebuchet MS" pitchFamily="34" charset="0"/>
              </a:rPr>
              <a:t>laborarea</a:t>
            </a:r>
            <a:r>
              <a:rPr lang="en-US" sz="1800" dirty="0" smtClean="0">
                <a:latin typeface="Trebuchet MS" pitchFamily="34" charset="0"/>
              </a:rPr>
              <a:t> de </a:t>
            </a:r>
            <a:r>
              <a:rPr lang="en-US" sz="1800" dirty="0" err="1" smtClean="0">
                <a:latin typeface="Trebuchet MS" pitchFamily="34" charset="0"/>
              </a:rPr>
              <a:t>strategii</a:t>
            </a:r>
            <a:r>
              <a:rPr lang="en-US" sz="1800" dirty="0" smtClean="0">
                <a:latin typeface="Trebuchet MS" pitchFamily="34" charset="0"/>
              </a:rPr>
              <a:t> de </a:t>
            </a:r>
            <a:r>
              <a:rPr lang="en-US" sz="1800" dirty="0" err="1" smtClean="0">
                <a:latin typeface="Trebuchet MS" pitchFamily="34" charset="0"/>
              </a:rPr>
              <a:t>implementare</a:t>
            </a:r>
            <a:r>
              <a:rPr lang="en-US" sz="1800" dirty="0" smtClean="0">
                <a:latin typeface="Trebuchet MS" pitchFamily="34" charset="0"/>
              </a:rPr>
              <a:t>, </a:t>
            </a:r>
            <a:r>
              <a:rPr lang="en-US" sz="1800" dirty="0" err="1" smtClean="0">
                <a:latin typeface="Trebuchet MS" pitchFamily="34" charset="0"/>
              </a:rPr>
              <a:t>dezvoltare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și</a:t>
            </a:r>
            <a:r>
              <a:rPr lang="en-US" sz="1800" dirty="0" smtClean="0">
                <a:latin typeface="Trebuchet MS" pitchFamily="34" charset="0"/>
              </a:rPr>
              <a:t> transfer de </a:t>
            </a:r>
            <a:r>
              <a:rPr lang="en-US" sz="1800" dirty="0" err="1" smtClean="0">
                <a:latin typeface="Trebuchet MS" pitchFamily="34" charset="0"/>
              </a:rPr>
              <a:t>modele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și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soluții</a:t>
            </a:r>
            <a:r>
              <a:rPr lang="en-US" sz="1800" dirty="0" smtClean="0">
                <a:latin typeface="Trebuchet MS" pitchFamily="34" charset="0"/>
              </a:rPr>
              <a:t> de </a:t>
            </a:r>
            <a:r>
              <a:rPr lang="en-US" sz="1800" dirty="0" err="1" smtClean="0">
                <a:latin typeface="Trebuchet MS" pitchFamily="34" charset="0"/>
              </a:rPr>
              <a:t>bune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practici</a:t>
            </a:r>
            <a:r>
              <a:rPr lang="ro-RO" sz="1800" dirty="0" smtClean="0">
                <a:latin typeface="Trebuchet MS" pitchFamily="34" charset="0"/>
              </a:rPr>
              <a:t>, </a:t>
            </a:r>
            <a:r>
              <a:rPr lang="en-US" sz="1800" dirty="0" err="1" smtClean="0">
                <a:latin typeface="Trebuchet MS" pitchFamily="34" charset="0"/>
              </a:rPr>
              <a:t>modele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organizatorice</a:t>
            </a:r>
            <a:r>
              <a:rPr lang="en-US" sz="1800" dirty="0" smtClean="0">
                <a:latin typeface="Trebuchet MS" pitchFamily="34" charset="0"/>
              </a:rPr>
              <a:t>, </a:t>
            </a:r>
            <a:r>
              <a:rPr lang="en-US" sz="1800" dirty="0" err="1" smtClean="0">
                <a:latin typeface="Trebuchet MS" pitchFamily="34" charset="0"/>
              </a:rPr>
              <a:t>instrumente</a:t>
            </a:r>
            <a:r>
              <a:rPr lang="en-US" sz="1800" dirty="0" smtClean="0">
                <a:latin typeface="Trebuchet MS" pitchFamily="34" charset="0"/>
              </a:rPr>
              <a:t> de </a:t>
            </a:r>
            <a:r>
              <a:rPr lang="en-US" sz="1800" dirty="0" err="1" smtClean="0">
                <a:latin typeface="Trebuchet MS" pitchFamily="34" charset="0"/>
              </a:rPr>
              <a:t>decizie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și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promovarea</a:t>
            </a:r>
            <a:r>
              <a:rPr lang="en-US" sz="1800" dirty="0" smtClean="0">
                <a:latin typeface="Trebuchet MS" pitchFamily="34" charset="0"/>
              </a:rPr>
              <a:t> de </a:t>
            </a:r>
            <a:r>
              <a:rPr lang="en-US" sz="1800" dirty="0" err="1" smtClean="0">
                <a:latin typeface="Trebuchet MS" pitchFamily="34" charset="0"/>
              </a:rPr>
              <a:t>acțiuni</a:t>
            </a:r>
            <a:r>
              <a:rPr lang="en-US" sz="1800" dirty="0" smtClean="0">
                <a:latin typeface="Trebuchet MS" pitchFamily="34" charset="0"/>
              </a:rPr>
              <a:t> pilot </a:t>
            </a:r>
            <a:r>
              <a:rPr lang="en-US" sz="1800" dirty="0" err="1" smtClean="0">
                <a:latin typeface="Trebuchet MS" pitchFamily="34" charset="0"/>
              </a:rPr>
              <a:t>pentru</a:t>
            </a:r>
            <a:r>
              <a:rPr lang="en-US" sz="1800" dirty="0" smtClean="0">
                <a:latin typeface="Trebuchet MS" pitchFamily="34" charset="0"/>
              </a:rPr>
              <a:t> o </a:t>
            </a:r>
            <a:r>
              <a:rPr lang="en-US" sz="1800" dirty="0" err="1" smtClean="0">
                <a:latin typeface="Trebuchet MS" pitchFamily="34" charset="0"/>
              </a:rPr>
              <a:t>mai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bună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participare</a:t>
            </a:r>
            <a:r>
              <a:rPr lang="en-US" sz="1800" dirty="0" smtClean="0">
                <a:latin typeface="Trebuchet MS" pitchFamily="34" charset="0"/>
              </a:rPr>
              <a:t> a </a:t>
            </a:r>
            <a:r>
              <a:rPr lang="en-US" sz="1800" dirty="0" err="1" smtClean="0">
                <a:latin typeface="Trebuchet MS" pitchFamily="34" charset="0"/>
              </a:rPr>
              <a:t>tuturor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grupurilor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societății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civile</a:t>
            </a:r>
            <a:r>
              <a:rPr lang="en-US" sz="1800" dirty="0" smtClean="0">
                <a:latin typeface="Trebuchet MS" pitchFamily="34" charset="0"/>
              </a:rPr>
              <a:t> la </a:t>
            </a:r>
            <a:r>
              <a:rPr lang="en-US" sz="1800" dirty="0" err="1" smtClean="0">
                <a:latin typeface="Trebuchet MS" pitchFamily="34" charset="0"/>
              </a:rPr>
              <a:t>luarea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deciziilor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transfrontaliere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și</a:t>
            </a:r>
            <a:r>
              <a:rPr lang="en-US" sz="1800" dirty="0" smtClean="0">
                <a:latin typeface="Trebuchet MS" pitchFamily="34" charset="0"/>
              </a:rPr>
              <a:t> locale </a:t>
            </a:r>
            <a:r>
              <a:rPr lang="en-US" sz="1800" dirty="0" err="1" smtClean="0">
                <a:latin typeface="Trebuchet MS" pitchFamily="34" charset="0"/>
              </a:rPr>
              <a:t>și</a:t>
            </a:r>
            <a:r>
              <a:rPr lang="en-US" sz="1800" dirty="0" smtClean="0">
                <a:latin typeface="Trebuchet MS" pitchFamily="34" charset="0"/>
              </a:rPr>
              <a:t> la </a:t>
            </a:r>
            <a:r>
              <a:rPr lang="en-US" sz="1800" dirty="0" err="1" smtClean="0">
                <a:latin typeface="Trebuchet MS" pitchFamily="34" charset="0"/>
              </a:rPr>
              <a:t>procesul</a:t>
            </a:r>
            <a:r>
              <a:rPr lang="en-US" sz="1800" dirty="0" smtClean="0">
                <a:latin typeface="Trebuchet MS" pitchFamily="34" charset="0"/>
              </a:rPr>
              <a:t> de </a:t>
            </a:r>
            <a:r>
              <a:rPr lang="en-US" sz="1800" dirty="0" err="1" smtClean="0">
                <a:latin typeface="Trebuchet MS" pitchFamily="34" charset="0"/>
              </a:rPr>
              <a:t>elaborare</a:t>
            </a:r>
            <a:r>
              <a:rPr lang="en-US" sz="1800" dirty="0" smtClean="0">
                <a:latin typeface="Trebuchet MS" pitchFamily="34" charset="0"/>
              </a:rPr>
              <a:t> a </a:t>
            </a:r>
            <a:r>
              <a:rPr lang="en-US" sz="1800" dirty="0" err="1" smtClean="0">
                <a:latin typeface="Trebuchet MS" pitchFamily="34" charset="0"/>
              </a:rPr>
              <a:t>politicilor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publice</a:t>
            </a:r>
            <a:r>
              <a:rPr lang="ro-RO" sz="1800" dirty="0">
                <a:latin typeface="Trebuchet MS" pitchFamily="34" charset="0"/>
              </a:rPr>
              <a:t>;</a:t>
            </a:r>
            <a:endParaRPr lang="ro-RO" sz="1800" dirty="0" smtClean="0">
              <a:latin typeface="Trebuchet MS" pitchFamily="34" charset="0"/>
            </a:endParaRPr>
          </a:p>
          <a:p>
            <a:pPr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sz="1800" dirty="0" err="1" smtClean="0">
                <a:latin typeface="Trebuchet MS" pitchFamily="34" charset="0"/>
              </a:rPr>
              <a:t>coordonarea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politicilor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și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investițiilor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în</a:t>
            </a:r>
            <a:r>
              <a:rPr lang="en-US" sz="1800" dirty="0" smtClean="0">
                <a:latin typeface="Trebuchet MS" pitchFamily="34" charset="0"/>
              </a:rPr>
              <a:t> zona </a:t>
            </a:r>
            <a:r>
              <a:rPr lang="en-US" sz="1800" dirty="0" err="1" smtClean="0">
                <a:latin typeface="Trebuchet MS" pitchFamily="34" charset="0"/>
              </a:rPr>
              <a:t>programului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- </a:t>
            </a:r>
            <a:r>
              <a:rPr lang="en-US" sz="1800" dirty="0" err="1" smtClean="0">
                <a:latin typeface="Trebuchet MS" pitchFamily="34" charset="0"/>
              </a:rPr>
              <a:t>în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domenii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precum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politicile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sociale</a:t>
            </a:r>
            <a:r>
              <a:rPr lang="en-US" sz="1800" dirty="0" smtClean="0">
                <a:latin typeface="Trebuchet MS" pitchFamily="34" charset="0"/>
              </a:rPr>
              <a:t>, </a:t>
            </a:r>
            <a:r>
              <a:rPr lang="en-US" sz="1800" dirty="0" err="1" smtClean="0">
                <a:latin typeface="Trebuchet MS" pitchFamily="34" charset="0"/>
              </a:rPr>
              <a:t>educație</a:t>
            </a:r>
            <a:r>
              <a:rPr lang="en-US" sz="1800" dirty="0" smtClean="0">
                <a:latin typeface="Trebuchet MS" pitchFamily="34" charset="0"/>
              </a:rPr>
              <a:t>, </a:t>
            </a:r>
            <a:r>
              <a:rPr lang="en-US" sz="1800" dirty="0" err="1" smtClean="0">
                <a:latin typeface="Trebuchet MS" pitchFamily="34" charset="0"/>
              </a:rPr>
              <a:t>sănătate</a:t>
            </a:r>
            <a:r>
              <a:rPr lang="en-US" sz="1800" dirty="0" smtClean="0">
                <a:latin typeface="Trebuchet MS" pitchFamily="34" charset="0"/>
              </a:rPr>
              <a:t>, </a:t>
            </a:r>
            <a:r>
              <a:rPr lang="en-US" sz="1800" dirty="0" err="1" smtClean="0">
                <a:latin typeface="Trebuchet MS" pitchFamily="34" charset="0"/>
              </a:rPr>
              <a:t>ocuparea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forței</a:t>
            </a:r>
            <a:r>
              <a:rPr lang="en-US" sz="1800" dirty="0" smtClean="0">
                <a:latin typeface="Trebuchet MS" pitchFamily="34" charset="0"/>
              </a:rPr>
              <a:t> de </a:t>
            </a:r>
            <a:r>
              <a:rPr lang="en-US" sz="1800" dirty="0" err="1" smtClean="0">
                <a:latin typeface="Trebuchet MS" pitchFamily="34" charset="0"/>
              </a:rPr>
              <a:t>muncă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și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vamă</a:t>
            </a:r>
            <a:r>
              <a:rPr lang="ro-RO" sz="1800" dirty="0">
                <a:latin typeface="Trebuchet MS" pitchFamily="34" charset="0"/>
              </a:rPr>
              <a:t>;</a:t>
            </a:r>
            <a:endParaRPr lang="ro-RO" sz="1800" dirty="0" smtClean="0">
              <a:latin typeface="Trebuchet MS" pitchFamily="34" charset="0"/>
            </a:endParaRPr>
          </a:p>
          <a:p>
            <a:pPr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sz="1800" dirty="0" err="1">
                <a:latin typeface="Trebuchet MS" pitchFamily="34" charset="0"/>
              </a:rPr>
              <a:t>susținerea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modernizării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serviciilor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publice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domenii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precum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vama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en-US" sz="1800" dirty="0" err="1">
                <a:latin typeface="Trebuchet MS" pitchFamily="34" charset="0"/>
              </a:rPr>
              <a:t>politicile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sociale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en-US" sz="1800" dirty="0" err="1">
                <a:latin typeface="Trebuchet MS" pitchFamily="34" charset="0"/>
              </a:rPr>
              <a:t>educația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en-US" sz="1800" dirty="0" err="1">
                <a:latin typeface="Trebuchet MS" pitchFamily="34" charset="0"/>
              </a:rPr>
              <a:t>sănătatea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ocuparea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forței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muncă</a:t>
            </a:r>
            <a:r>
              <a:rPr lang="en-US" sz="1800" dirty="0">
                <a:latin typeface="Trebuchet MS" pitchFamily="34" charset="0"/>
              </a:rPr>
              <a:t> (</a:t>
            </a:r>
            <a:r>
              <a:rPr lang="en-US" sz="1800" dirty="0" err="1">
                <a:latin typeface="Trebuchet MS" pitchFamily="34" charset="0"/>
              </a:rPr>
              <a:t>incluzand</a:t>
            </a:r>
            <a:r>
              <a:rPr lang="en-US" sz="1800" dirty="0">
                <a:latin typeface="Trebuchet MS" pitchFamily="34" charset="0"/>
              </a:rPr>
              <a:t>  </a:t>
            </a:r>
            <a:r>
              <a:rPr lang="en-US" sz="1800" dirty="0" err="1">
                <a:latin typeface="Trebuchet MS" pitchFamily="34" charset="0"/>
              </a:rPr>
              <a:t>achiziționarea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echipamente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dezvoltarea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infrastructuri</a:t>
            </a:r>
            <a:r>
              <a:rPr lang="en-US" sz="1800" dirty="0" smtClean="0">
                <a:latin typeface="Trebuchet MS" pitchFamily="34" charset="0"/>
              </a:rPr>
              <a:t>)</a:t>
            </a:r>
            <a:r>
              <a:rPr lang="ro-RO" sz="1800" dirty="0" smtClean="0">
                <a:latin typeface="Trebuchet MS" pitchFamily="34" charset="0"/>
              </a:rPr>
              <a:t>;</a:t>
            </a:r>
          </a:p>
          <a:p>
            <a:pPr algn="just" eaLnBrk="1" hangingPunct="1">
              <a:buFont typeface="Wingdings" panose="05000000000000000000" pitchFamily="2" charset="2"/>
              <a:buChar char="§"/>
              <a:defRPr/>
            </a:pPr>
            <a:r>
              <a:rPr lang="en-US" sz="1800" dirty="0" err="1">
                <a:latin typeface="Trebuchet MS" pitchFamily="34" charset="0"/>
              </a:rPr>
              <a:t>dezvoltarea</a:t>
            </a:r>
            <a:r>
              <a:rPr lang="en-US" sz="1800" dirty="0">
                <a:latin typeface="Trebuchet MS" pitchFamily="34" charset="0"/>
              </a:rPr>
              <a:t> de </a:t>
            </a:r>
            <a:r>
              <a:rPr lang="en-US" sz="1800" dirty="0" err="1">
                <a:latin typeface="Trebuchet MS" pitchFamily="34" charset="0"/>
              </a:rPr>
              <a:t>structuri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en-US" sz="1800" dirty="0" err="1">
                <a:latin typeface="Trebuchet MS" pitchFamily="34" charset="0"/>
              </a:rPr>
              <a:t>sisteme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instrumente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comune</a:t>
            </a:r>
            <a:r>
              <a:rPr lang="en-US" sz="1800" dirty="0">
                <a:latin typeface="Trebuchet MS" pitchFamily="34" charset="0"/>
              </a:rPr>
              <a:t> care </a:t>
            </a:r>
            <a:r>
              <a:rPr lang="en-US" sz="1800" dirty="0" err="1">
                <a:latin typeface="Trebuchet MS" pitchFamily="34" charset="0"/>
              </a:rPr>
              <a:t>să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asigure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cooperăr</a:t>
            </a:r>
            <a:r>
              <a:rPr lang="ro-RO" sz="1800" dirty="0">
                <a:latin typeface="Trebuchet MS" pitchFamily="34" charset="0"/>
              </a:rPr>
              <a:t>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transfrontalier</a:t>
            </a:r>
            <a:r>
              <a:rPr lang="ro-RO" sz="1800" dirty="0">
                <a:latin typeface="Trebuchet MS" pitchFamily="34" charset="0"/>
              </a:rPr>
              <a:t>ă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zona </a:t>
            </a:r>
            <a:r>
              <a:rPr lang="en-US" sz="1800" dirty="0" err="1">
                <a:latin typeface="Trebuchet MS" pitchFamily="34" charset="0"/>
              </a:rPr>
              <a:t>programului</a:t>
            </a:r>
            <a:r>
              <a:rPr lang="ro-RO" sz="1800" dirty="0">
                <a:latin typeface="Trebuchet MS" pitchFamily="34" charset="0"/>
              </a:rPr>
              <a:t>;</a:t>
            </a:r>
          </a:p>
          <a:p>
            <a:pPr algn="just" eaLnBrk="1" hangingPunct="1">
              <a:buFont typeface="Wingdings" panose="05000000000000000000" pitchFamily="2" charset="2"/>
              <a:buChar char="§"/>
              <a:defRPr/>
            </a:pPr>
            <a:r>
              <a:rPr lang="ro-RO" sz="1800" dirty="0">
                <a:latin typeface="Trebuchet MS" pitchFamily="34" charset="0"/>
              </a:rPr>
              <a:t>c</a:t>
            </a:r>
            <a:r>
              <a:rPr lang="en-US" sz="1800" dirty="0" err="1">
                <a:latin typeface="Trebuchet MS" pitchFamily="34" charset="0"/>
              </a:rPr>
              <a:t>onștientizar</a:t>
            </a:r>
            <a:r>
              <a:rPr lang="ro-RO" sz="1800" dirty="0">
                <a:latin typeface="Trebuchet MS" pitchFamily="34" charset="0"/>
              </a:rPr>
              <a:t>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privind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oportunitățile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transfrontaliere</a:t>
            </a:r>
            <a:r>
              <a:rPr lang="en-US" sz="1800" dirty="0">
                <a:latin typeface="Trebuchet MS" pitchFamily="34" charset="0"/>
              </a:rPr>
              <a:t> (</a:t>
            </a:r>
            <a:r>
              <a:rPr lang="en-US" sz="1800" dirty="0" err="1">
                <a:latin typeface="Trebuchet MS" pitchFamily="34" charset="0"/>
              </a:rPr>
              <a:t>ocupare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en-US" sz="1800" dirty="0" err="1">
                <a:latin typeface="Trebuchet MS" pitchFamily="34" charset="0"/>
              </a:rPr>
              <a:t>îngrijirea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sănătății</a:t>
            </a:r>
            <a:r>
              <a:rPr lang="en-US" sz="1800" dirty="0">
                <a:latin typeface="Trebuchet MS" pitchFamily="34" charset="0"/>
              </a:rPr>
              <a:t>, </a:t>
            </a:r>
            <a:r>
              <a:rPr lang="en-US" sz="1800" dirty="0" err="1">
                <a:latin typeface="Trebuchet MS" pitchFamily="34" charset="0"/>
              </a:rPr>
              <a:t>educație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ș.a</a:t>
            </a:r>
            <a:r>
              <a:rPr lang="en-US" sz="1800" dirty="0" smtClean="0">
                <a:latin typeface="Trebuchet MS" pitchFamily="34" charset="0"/>
              </a:rPr>
              <a:t>.)</a:t>
            </a:r>
            <a:r>
              <a:rPr lang="ro-RO" sz="1800" dirty="0" smtClean="0">
                <a:latin typeface="Trebuchet MS" pitchFamily="34" charset="0"/>
              </a:rPr>
              <a:t>.</a:t>
            </a:r>
            <a:endParaRPr lang="en-US" sz="1800" dirty="0">
              <a:latin typeface="Trebuchet MS" pitchFamily="34" charset="0"/>
            </a:endParaRPr>
          </a:p>
          <a:p>
            <a:pPr algn="just" eaLnBrk="1" hangingPunct="1">
              <a:buFont typeface="Wingdings" panose="05000000000000000000" pitchFamily="2" charset="2"/>
              <a:buChar char="§"/>
              <a:defRPr/>
            </a:pPr>
            <a:endParaRPr lang="ro-RO" sz="1800" dirty="0">
              <a:latin typeface="Trebuchet MS" pitchFamily="34" charset="0"/>
            </a:endParaRPr>
          </a:p>
          <a:p>
            <a:pPr algn="just" eaLnBrk="1" hangingPunct="1">
              <a:buFont typeface="Wingdings" panose="05000000000000000000" pitchFamily="2" charset="2"/>
              <a:buChar char="§"/>
              <a:defRPr/>
            </a:pPr>
            <a:endParaRPr lang="ro-RO" sz="2000" dirty="0" smtClean="0"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9118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50" y="865958"/>
            <a:ext cx="8229600" cy="1143000"/>
          </a:xfrm>
        </p:spPr>
        <p:txBody>
          <a:bodyPr/>
          <a:lstStyle/>
          <a:p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REGULILE APELULUI DE PROIECTE</a:t>
            </a:r>
            <a:r>
              <a:rPr lang="en-US" sz="24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ligibilitatea aplicanților</a:t>
            </a: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(I)</a:t>
            </a:r>
            <a:endParaRPr lang="en-US" sz="2400" b="1" i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42182" y="1471140"/>
            <a:ext cx="8857362" cy="1981200"/>
          </a:xfrm>
        </p:spPr>
        <p:txBody>
          <a:bodyPr/>
          <a:lstStyle/>
          <a:p>
            <a:pPr marL="457200" lvl="1" indent="0">
              <a:buNone/>
            </a:pPr>
            <a:endParaRPr lang="en-US" sz="2400" dirty="0" smtClean="0">
              <a:latin typeface="Trebuchet MS" pitchFamily="34" charset="0"/>
            </a:endParaRPr>
          </a:p>
          <a:p>
            <a:pPr marL="0" indent="0" algn="just">
              <a:buNone/>
            </a:pPr>
            <a:r>
              <a:rPr lang="ro-RO" sz="1900" dirty="0" smtClean="0">
                <a:latin typeface="Trebuchet MS" pitchFamily="34" charset="0"/>
              </a:rPr>
              <a:t>Aplicanții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trebuie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să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respecte</a:t>
            </a:r>
            <a:r>
              <a:rPr lang="en-US" sz="1900" dirty="0">
                <a:latin typeface="Trebuchet MS" pitchFamily="34" charset="0"/>
              </a:rPr>
              <a:t> o </a:t>
            </a:r>
            <a:r>
              <a:rPr lang="en-US" sz="1900" dirty="0" err="1">
                <a:latin typeface="Trebuchet MS" pitchFamily="34" charset="0"/>
              </a:rPr>
              <a:t>serie</a:t>
            </a:r>
            <a:r>
              <a:rPr lang="en-US" sz="1900" dirty="0">
                <a:latin typeface="Trebuchet MS" pitchFamily="34" charset="0"/>
              </a:rPr>
              <a:t> de </a:t>
            </a:r>
            <a:r>
              <a:rPr lang="en-US" sz="1900" dirty="0" err="1">
                <a:latin typeface="Trebuchet MS" pitchFamily="34" charset="0"/>
              </a:rPr>
              <a:t>cerințe</a:t>
            </a:r>
            <a:r>
              <a:rPr lang="en-US" sz="1900" dirty="0">
                <a:latin typeface="Trebuchet MS" pitchFamily="34" charset="0"/>
              </a:rPr>
              <a:t> legate de </a:t>
            </a:r>
            <a:r>
              <a:rPr lang="en-US" sz="1900" dirty="0" err="1">
                <a:latin typeface="Trebuchet MS" pitchFamily="34" charset="0"/>
              </a:rPr>
              <a:t>statutul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lor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juridic</a:t>
            </a:r>
            <a:r>
              <a:rPr lang="en-US" sz="1900" dirty="0">
                <a:latin typeface="Trebuchet MS" pitchFamily="34" charset="0"/>
              </a:rPr>
              <a:t>, </a:t>
            </a:r>
            <a:r>
              <a:rPr lang="en-US" sz="1900" dirty="0" err="1">
                <a:latin typeface="Trebuchet MS" pitchFamily="34" charset="0"/>
              </a:rPr>
              <a:t>localizarea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geografică</a:t>
            </a:r>
            <a:r>
              <a:rPr lang="en-US" sz="1900" dirty="0">
                <a:latin typeface="Trebuchet MS" pitchFamily="34" charset="0"/>
              </a:rPr>
              <a:t>, </a:t>
            </a:r>
            <a:r>
              <a:rPr lang="ro-RO" sz="1900" dirty="0">
                <a:latin typeface="Trebuchet MS" pitchFamily="34" charset="0"/>
              </a:rPr>
              <a:t>istoric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profesional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și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financiar</a:t>
            </a:r>
            <a:r>
              <a:rPr lang="en-US" sz="1900" dirty="0">
                <a:latin typeface="Trebuchet MS" pitchFamily="34" charset="0"/>
              </a:rPr>
              <a:t>.</a:t>
            </a:r>
            <a:endParaRPr lang="en-US" sz="1900" dirty="0" smtClean="0">
              <a:latin typeface="Trebuchet MS" pitchFamily="34" charset="0"/>
            </a:endParaRPr>
          </a:p>
          <a:p>
            <a:pPr marL="0" indent="0">
              <a:buNone/>
            </a:pPr>
            <a:endParaRPr lang="en-US" sz="1900" dirty="0" smtClean="0">
              <a:latin typeface="Trebuchet MS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035" y="5638800"/>
            <a:ext cx="2283045" cy="1035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18660" y="2503909"/>
            <a:ext cx="80010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itchFamily="2" charset="2"/>
              <a:buChar char="Ø"/>
            </a:pPr>
            <a:r>
              <a:rPr lang="ro-RO" sz="1900" dirty="0" smtClean="0">
                <a:latin typeface="Trebuchet MS" pitchFamily="34" charset="0"/>
              </a:rPr>
              <a:t>Să </a:t>
            </a:r>
            <a:r>
              <a:rPr lang="ro-RO" sz="1900" dirty="0">
                <a:latin typeface="Trebuchet MS" pitchFamily="34" charset="0"/>
              </a:rPr>
              <a:t>f</a:t>
            </a:r>
            <a:r>
              <a:rPr lang="en-US" sz="1900" dirty="0" err="1" smtClean="0">
                <a:latin typeface="Trebuchet MS" pitchFamily="34" charset="0"/>
              </a:rPr>
              <a:t>i</a:t>
            </a:r>
            <a:r>
              <a:rPr lang="ro-RO" sz="1900" dirty="0" smtClean="0">
                <a:latin typeface="Trebuchet MS" pitchFamily="34" charset="0"/>
              </a:rPr>
              <a:t>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organisme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/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organizații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non-profit române sau bulgare </a:t>
            </a:r>
            <a:r>
              <a:rPr lang="en-US" sz="1900" dirty="0" err="1" smtClean="0">
                <a:latin typeface="Trebuchet MS" pitchFamily="34" charset="0"/>
              </a:rPr>
              <a:t>constituite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în</a:t>
            </a:r>
            <a:r>
              <a:rPr lang="en-US" sz="1900" dirty="0">
                <a:latin typeface="Trebuchet MS" pitchFamily="34" charset="0"/>
              </a:rPr>
              <a:t> mod legal </a:t>
            </a:r>
            <a:r>
              <a:rPr lang="en-US" sz="1900" dirty="0" err="1" smtClean="0">
                <a:latin typeface="Trebuchet MS" pitchFamily="34" charset="0"/>
              </a:rPr>
              <a:t>în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conformitate</a:t>
            </a:r>
            <a:r>
              <a:rPr lang="en-US" sz="1900" dirty="0">
                <a:latin typeface="Trebuchet MS" pitchFamily="34" charset="0"/>
              </a:rPr>
              <a:t> cu </a:t>
            </a:r>
            <a:r>
              <a:rPr lang="en-US" sz="1900" dirty="0" err="1">
                <a:latin typeface="Trebuchet MS" pitchFamily="34" charset="0"/>
              </a:rPr>
              <a:t>legislația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națională</a:t>
            </a:r>
            <a:r>
              <a:rPr lang="en-US" sz="1900" dirty="0">
                <a:latin typeface="Trebuchet MS" pitchFamily="34" charset="0"/>
              </a:rPr>
              <a:t> a </a:t>
            </a:r>
            <a:r>
              <a:rPr lang="en-US" sz="1900" dirty="0" err="1">
                <a:latin typeface="Trebuchet MS" pitchFamily="34" charset="0"/>
              </a:rPr>
              <a:t>statului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pe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smtClean="0">
                <a:latin typeface="Trebuchet MS" pitchFamily="34" charset="0"/>
              </a:rPr>
              <a:t>al </a:t>
            </a:r>
            <a:r>
              <a:rPr lang="en-US" sz="1900" dirty="0" err="1">
                <a:latin typeface="Trebuchet MS" pitchFamily="34" charset="0"/>
              </a:rPr>
              <a:t>cărui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teritoriu</a:t>
            </a:r>
            <a:r>
              <a:rPr lang="en-US" sz="1900" dirty="0">
                <a:latin typeface="Trebuchet MS" pitchFamily="34" charset="0"/>
              </a:rPr>
              <a:t> se </a:t>
            </a:r>
            <a:r>
              <a:rPr lang="en-US" sz="1900" dirty="0" err="1" smtClean="0">
                <a:latin typeface="Trebuchet MS" pitchFamily="34" charset="0"/>
              </a:rPr>
              <a:t>afl</a:t>
            </a:r>
            <a:r>
              <a:rPr lang="ro-RO" sz="1900" dirty="0">
                <a:latin typeface="Trebuchet MS" pitchFamily="34" charset="0"/>
              </a:rPr>
              <a:t>ă</a:t>
            </a:r>
            <a:r>
              <a:rPr lang="en-US" sz="1900" dirty="0" smtClean="0">
                <a:latin typeface="Trebuchet MS" pitchFamily="34" charset="0"/>
              </a:rPr>
              <a:t>;</a:t>
            </a:r>
            <a:endParaRPr lang="en-US" sz="1900" dirty="0">
              <a:latin typeface="Trebuchet MS" pitchFamily="34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ro-RO" sz="1900" dirty="0" smtClean="0">
                <a:latin typeface="Trebuchet MS" pitchFamily="34" charset="0"/>
              </a:rPr>
              <a:t>Să aibă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surse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de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finanțare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stabile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și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suficiente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pentru</a:t>
            </a:r>
            <a:r>
              <a:rPr lang="en-US" sz="1900" dirty="0">
                <a:latin typeface="Trebuchet MS" pitchFamily="34" charset="0"/>
              </a:rPr>
              <a:t> a </a:t>
            </a:r>
            <a:r>
              <a:rPr lang="en-US" sz="1900" dirty="0" err="1">
                <a:latin typeface="Trebuchet MS" pitchFamily="34" charset="0"/>
              </a:rPr>
              <a:t>asigura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continuitatea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funcționării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organizației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pe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toată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durata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 smtClean="0">
                <a:latin typeface="Trebuchet MS" pitchFamily="34" charset="0"/>
              </a:rPr>
              <a:t>proiectului</a:t>
            </a:r>
            <a:r>
              <a:rPr lang="ro-RO" sz="1900" dirty="0" smtClean="0">
                <a:latin typeface="Trebuchet MS" pitchFamily="34" charset="0"/>
              </a:rPr>
              <a:t>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en-US" sz="1900" dirty="0" err="1" smtClean="0">
                <a:latin typeface="Trebuchet MS" pitchFamily="34" charset="0"/>
              </a:rPr>
              <a:t>Trebuie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să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poată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demonstra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capacitatea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de 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a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gestiona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activitățile proprii </a:t>
            </a:r>
            <a:r>
              <a:rPr lang="en-US" sz="1900" dirty="0" err="1" smtClean="0">
                <a:latin typeface="Trebuchet MS" pitchFamily="34" charset="0"/>
              </a:rPr>
              <a:t>în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cadrul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proiectului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pentru</a:t>
            </a:r>
            <a:r>
              <a:rPr lang="en-US" sz="1900" dirty="0">
                <a:latin typeface="Trebuchet MS" pitchFamily="34" charset="0"/>
              </a:rPr>
              <a:t> care se </a:t>
            </a:r>
            <a:r>
              <a:rPr lang="en-US" sz="1900" dirty="0" err="1">
                <a:latin typeface="Trebuchet MS" pitchFamily="34" charset="0"/>
              </a:rPr>
              <a:t>solicită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ro-RO" sz="1900" dirty="0" smtClean="0">
                <a:latin typeface="Trebuchet MS" pitchFamily="34" charset="0"/>
              </a:rPr>
              <a:t>finanțarea</a:t>
            </a:r>
            <a:r>
              <a:rPr lang="en-US" sz="1900" dirty="0" smtClean="0">
                <a:latin typeface="Trebuchet MS" pitchFamily="34" charset="0"/>
              </a:rPr>
              <a:t>;</a:t>
            </a:r>
            <a:endParaRPr lang="ro-RO" sz="1900" dirty="0" smtClean="0">
              <a:latin typeface="Trebuchet MS" pitchFamily="34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ro-RO" sz="1900" dirty="0" smtClean="0">
                <a:latin typeface="Trebuchet MS" pitchFamily="34" charset="0"/>
              </a:rPr>
              <a:t>Să </a:t>
            </a:r>
            <a:r>
              <a:rPr lang="en-US" sz="1900" dirty="0" smtClean="0">
                <a:latin typeface="Trebuchet MS" pitchFamily="34" charset="0"/>
              </a:rPr>
              <a:t>fi</a:t>
            </a:r>
            <a:r>
              <a:rPr lang="ro-RO" sz="1900" dirty="0" smtClean="0">
                <a:latin typeface="Trebuchet MS" pitchFamily="34" charset="0"/>
              </a:rPr>
              <a:t>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organism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ul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/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instituția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 cu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competența 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de 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a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lua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măsuri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în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domeniul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/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domeniile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abordate</a:t>
            </a:r>
            <a:r>
              <a:rPr lang="en-US" sz="1900" dirty="0">
                <a:latin typeface="Trebuchet MS" pitchFamily="34" charset="0"/>
              </a:rPr>
              <a:t> de </a:t>
            </a:r>
            <a:r>
              <a:rPr lang="en-US" sz="1900" dirty="0" err="1" smtClean="0">
                <a:latin typeface="Trebuchet MS" pitchFamily="34" charset="0"/>
              </a:rPr>
              <a:t>proiect</a:t>
            </a:r>
            <a:r>
              <a:rPr lang="ro-RO" sz="1900" dirty="0" smtClean="0">
                <a:latin typeface="Trebuchet MS" pitchFamily="34" charset="0"/>
              </a:rPr>
              <a:t>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ro-RO" sz="1900" dirty="0" smtClean="0">
                <a:latin typeface="Trebuchet MS" pitchFamily="34" charset="0"/>
              </a:rPr>
              <a:t>Nu mai mult de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5 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parteneri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/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proiect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!</a:t>
            </a:r>
            <a:endParaRPr lang="en-US" sz="1900" dirty="0">
              <a:solidFill>
                <a:srgbClr val="00B050"/>
              </a:solidFill>
              <a:latin typeface="Trebuchet MS" pitchFamily="34" charset="0"/>
            </a:endParaRPr>
          </a:p>
          <a:p>
            <a:pPr marL="0" indent="0" algn="just">
              <a:buNone/>
            </a:pPr>
            <a:endParaRPr lang="en-US" dirty="0">
              <a:latin typeface="Trebuchet MS" pitchFamily="34" charset="0"/>
            </a:endParaRPr>
          </a:p>
          <a:p>
            <a:pPr marL="0" indent="0" algn="just">
              <a:buNone/>
            </a:pPr>
            <a:endParaRPr lang="en-US" sz="2000" dirty="0">
              <a:latin typeface="Trebuchet MS" pitchFamily="34" charset="0"/>
            </a:endParaRPr>
          </a:p>
        </p:txBody>
      </p:sp>
      <p:pic>
        <p:nvPicPr>
          <p:cNvPr id="8" name="Picture 7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3053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012" y="966413"/>
            <a:ext cx="8229600" cy="898150"/>
          </a:xfrm>
        </p:spPr>
        <p:txBody>
          <a:bodyPr/>
          <a:lstStyle/>
          <a:p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REGULILE APELUI DE PROIECTE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ro-RO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ligibilitatea aplicanților</a:t>
            </a:r>
            <a:r>
              <a:rPr lang="en-US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 (</a:t>
            </a: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I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I</a:t>
            </a: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)</a:t>
            </a:r>
            <a:endParaRPr lang="en-US" sz="2400" b="1" i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232012" y="1483360"/>
            <a:ext cx="8679976" cy="5213647"/>
          </a:xfrm>
        </p:spPr>
        <p:txBody>
          <a:bodyPr/>
          <a:lstStyle/>
          <a:p>
            <a:pPr marL="457200" lvl="1" indent="0">
              <a:buNone/>
            </a:pPr>
            <a:endParaRPr lang="en-US" sz="2000" dirty="0" smtClean="0">
              <a:latin typeface="Trebuchet MS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sz="1900" dirty="0" smtClean="0">
                <a:latin typeface="Trebuchet MS" pitchFamily="34" charset="0"/>
              </a:rPr>
              <a:t>Să aibă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 sediul în aria eligibilă transfrontalieră</a:t>
            </a:r>
            <a:r>
              <a:rPr lang="en-US" sz="1900" dirty="0" smtClean="0">
                <a:latin typeface="Trebuchet MS" pitchFamily="34" charset="0"/>
              </a:rPr>
              <a:t>; </a:t>
            </a:r>
            <a:r>
              <a:rPr lang="ro-RO" sz="1900" dirty="0" smtClean="0">
                <a:solidFill>
                  <a:srgbClr val="FC2812"/>
                </a:solidFill>
                <a:latin typeface="Trebuchet MS" pitchFamily="34" charset="0"/>
              </a:rPr>
              <a:t>dacă nu</a:t>
            </a:r>
            <a:endParaRPr lang="en-US" sz="1900" dirty="0" smtClean="0">
              <a:solidFill>
                <a:srgbClr val="FC2812"/>
              </a:solidFill>
              <a:latin typeface="Trebuchet MS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sz="1900" dirty="0" smtClean="0">
                <a:latin typeface="Trebuchet MS" pitchFamily="34" charset="0"/>
              </a:rPr>
              <a:t>Să aibă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sucursale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locale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/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regionale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cu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statut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juridic</a:t>
            </a:r>
            <a:r>
              <a:rPr lang="en-US" sz="1900" dirty="0">
                <a:latin typeface="Trebuchet MS" pitchFamily="34" charset="0"/>
              </a:rPr>
              <a:t> (</a:t>
            </a:r>
            <a:r>
              <a:rPr lang="en-US" sz="1900" dirty="0" err="1">
                <a:latin typeface="Trebuchet MS" pitchFamily="34" charset="0"/>
              </a:rPr>
              <a:t>persoană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juridică</a:t>
            </a:r>
            <a:r>
              <a:rPr lang="en-US" sz="1900" dirty="0">
                <a:latin typeface="Trebuchet MS" pitchFamily="34" charset="0"/>
              </a:rPr>
              <a:t>) </a:t>
            </a:r>
            <a:r>
              <a:rPr lang="ro-RO" sz="1900" dirty="0" smtClean="0">
                <a:latin typeface="Trebuchet MS" pitchFamily="34" charset="0"/>
              </a:rPr>
              <a:t>stabilite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în</a:t>
            </a:r>
            <a:r>
              <a:rPr lang="en-US" sz="1900" dirty="0">
                <a:latin typeface="Trebuchet MS" pitchFamily="34" charset="0"/>
              </a:rPr>
              <a:t> aria </a:t>
            </a:r>
            <a:r>
              <a:rPr lang="en-US" sz="1900" dirty="0" err="1">
                <a:latin typeface="Trebuchet MS" pitchFamily="34" charset="0"/>
              </a:rPr>
              <a:t>eligibilă</a:t>
            </a:r>
            <a:r>
              <a:rPr lang="en-US" sz="1900" dirty="0">
                <a:latin typeface="Trebuchet MS" pitchFamily="34" charset="0"/>
              </a:rPr>
              <a:t>; </a:t>
            </a:r>
            <a:r>
              <a:rPr lang="ro-RO" sz="1900" dirty="0" smtClean="0">
                <a:solidFill>
                  <a:srgbClr val="FC2812"/>
                </a:solidFill>
                <a:latin typeface="Trebuchet MS" pitchFamily="34" charset="0"/>
              </a:rPr>
              <a:t>dacă nu</a:t>
            </a:r>
            <a:endParaRPr lang="en-US" sz="1900" dirty="0" smtClean="0">
              <a:solidFill>
                <a:srgbClr val="FC2812"/>
              </a:solidFill>
              <a:latin typeface="Trebuchet MS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sz="1900" dirty="0">
                <a:latin typeface="Trebuchet MS" pitchFamily="34" charset="0"/>
              </a:rPr>
              <a:t>a</a:t>
            </a:r>
            <a:r>
              <a:rPr lang="ro-RO" sz="1900" dirty="0" smtClean="0">
                <a:latin typeface="Trebuchet MS" pitchFamily="34" charset="0"/>
              </a:rPr>
              <a:t>utorități publice naționale ale căror arie d</a:t>
            </a:r>
            <a:r>
              <a:rPr lang="en-US" sz="1900" dirty="0" smtClean="0">
                <a:latin typeface="Trebuchet MS" pitchFamily="34" charset="0"/>
              </a:rPr>
              <a:t>e </a:t>
            </a:r>
            <a:r>
              <a:rPr lang="en-US" sz="1900" dirty="0" err="1">
                <a:latin typeface="Trebuchet MS" pitchFamily="34" charset="0"/>
              </a:rPr>
              <a:t>competență</a:t>
            </a:r>
            <a:r>
              <a:rPr lang="en-US" sz="1900" dirty="0">
                <a:latin typeface="Trebuchet MS" pitchFamily="34" charset="0"/>
              </a:rPr>
              <a:t>, </a:t>
            </a:r>
            <a:r>
              <a:rPr lang="en-US" sz="1900" dirty="0" err="1" smtClean="0">
                <a:latin typeface="Trebuchet MS" pitchFamily="34" charset="0"/>
              </a:rPr>
              <a:t>stabilit</a:t>
            </a:r>
            <a:r>
              <a:rPr lang="ro-RO" sz="1900" dirty="0" smtClean="0">
                <a:latin typeface="Trebuchet MS" pitchFamily="34" charset="0"/>
              </a:rPr>
              <a:t>ă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prin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acte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juridice</a:t>
            </a:r>
            <a:r>
              <a:rPr lang="en-US" sz="1900" dirty="0">
                <a:latin typeface="Trebuchet MS" pitchFamily="34" charset="0"/>
              </a:rPr>
              <a:t>, se </a:t>
            </a:r>
            <a:r>
              <a:rPr lang="en-US" sz="1900" dirty="0" err="1">
                <a:latin typeface="Trebuchet MS" pitchFamily="34" charset="0"/>
              </a:rPr>
              <a:t>extinde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în</a:t>
            </a:r>
            <a:r>
              <a:rPr lang="en-US" sz="1900" dirty="0">
                <a:latin typeface="Trebuchet MS" pitchFamily="34" charset="0"/>
              </a:rPr>
              <a:t> zona </a:t>
            </a:r>
            <a:r>
              <a:rPr lang="en-US" sz="1900" dirty="0" err="1">
                <a:latin typeface="Trebuchet MS" pitchFamily="34" charset="0"/>
              </a:rPr>
              <a:t>eligibilă</a:t>
            </a:r>
            <a:r>
              <a:rPr lang="en-US" sz="1900" dirty="0">
                <a:latin typeface="Trebuchet MS" pitchFamily="34" charset="0"/>
              </a:rPr>
              <a:t> a </a:t>
            </a:r>
            <a:r>
              <a:rPr lang="en-US" sz="1900" dirty="0" err="1">
                <a:latin typeface="Trebuchet MS" pitchFamily="34" charset="0"/>
              </a:rPr>
              <a:t>programului</a:t>
            </a:r>
            <a:r>
              <a:rPr lang="en-US" sz="1900" dirty="0">
                <a:latin typeface="Trebuchet MS" pitchFamily="34" charset="0"/>
              </a:rPr>
              <a:t>; </a:t>
            </a:r>
            <a:r>
              <a:rPr lang="en-US" sz="1900" dirty="0" err="1">
                <a:solidFill>
                  <a:srgbClr val="FF0000"/>
                </a:solidFill>
                <a:latin typeface="Trebuchet MS" pitchFamily="34" charset="0"/>
              </a:rPr>
              <a:t>dacă</a:t>
            </a:r>
            <a:r>
              <a:rPr lang="en-US" sz="1900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1900" dirty="0" smtClean="0">
                <a:solidFill>
                  <a:srgbClr val="FF0000"/>
                </a:solidFill>
                <a:latin typeface="Trebuchet MS" pitchFamily="34" charset="0"/>
              </a:rPr>
              <a:t>nu</a:t>
            </a:r>
            <a:endParaRPr lang="ro-RO" sz="1900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1900" dirty="0" err="1" smtClean="0">
                <a:latin typeface="Trebuchet MS" pitchFamily="34" charset="0"/>
              </a:rPr>
              <a:t>poate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participa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ro-RO" sz="1900" dirty="0" smtClean="0">
                <a:latin typeface="Trebuchet MS" pitchFamily="34" charset="0"/>
              </a:rPr>
              <a:t>la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 smtClean="0">
                <a:latin typeface="Trebuchet MS" pitchFamily="34" charset="0"/>
              </a:rPr>
              <a:t>proiecte</a:t>
            </a:r>
            <a:r>
              <a:rPr lang="ro-RO" sz="1900" dirty="0">
                <a:latin typeface="Trebuchet MS" pitchFamily="34" charset="0"/>
              </a:rPr>
              <a:t>,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>
                <a:latin typeface="Trebuchet MS" pitchFamily="34" charset="0"/>
              </a:rPr>
              <a:t>cu </a:t>
            </a:r>
            <a:r>
              <a:rPr lang="en-US" sz="1900" dirty="0" err="1">
                <a:latin typeface="Trebuchet MS" pitchFamily="34" charset="0"/>
              </a:rPr>
              <a:t>condiția</a:t>
            </a:r>
            <a:r>
              <a:rPr lang="en-US" sz="1900" dirty="0">
                <a:latin typeface="Trebuchet MS" pitchFamily="34" charset="0"/>
              </a:rPr>
              <a:t> ca </a:t>
            </a:r>
            <a:r>
              <a:rPr lang="en-US" sz="1900" dirty="0" err="1">
                <a:latin typeface="Trebuchet MS" pitchFamily="34" charset="0"/>
              </a:rPr>
              <a:t>bugetul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lor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ro-RO" sz="1900" dirty="0" smtClean="0">
                <a:latin typeface="Trebuchet MS" pitchFamily="34" charset="0"/>
              </a:rPr>
              <a:t>să fie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limitat</a:t>
            </a:r>
            <a:r>
              <a:rPr lang="en-US" sz="1900" dirty="0">
                <a:latin typeface="Trebuchet MS" pitchFamily="34" charset="0"/>
              </a:rPr>
              <a:t> la 20% din </a:t>
            </a:r>
            <a:r>
              <a:rPr lang="en-US" sz="1900" dirty="0" err="1">
                <a:latin typeface="Trebuchet MS" pitchFamily="34" charset="0"/>
              </a:rPr>
              <a:t>bugetul</a:t>
            </a:r>
            <a:r>
              <a:rPr lang="en-US" sz="1900" dirty="0">
                <a:latin typeface="Trebuchet MS" pitchFamily="34" charset="0"/>
              </a:rPr>
              <a:t> total al </a:t>
            </a:r>
            <a:r>
              <a:rPr lang="en-US" sz="1900" dirty="0" err="1">
                <a:latin typeface="Trebuchet MS" pitchFamily="34" charset="0"/>
              </a:rPr>
              <a:t>proiectului</a:t>
            </a:r>
            <a:r>
              <a:rPr lang="en-US" sz="1900" dirty="0">
                <a:latin typeface="Trebuchet MS" pitchFamily="34" charset="0"/>
              </a:rPr>
              <a:t>.</a:t>
            </a:r>
            <a:r>
              <a:rPr lang="en-US" sz="1900" b="1" dirty="0" smtClean="0">
                <a:solidFill>
                  <a:srgbClr val="00B050"/>
                </a:solidFill>
                <a:latin typeface="Trebuchet MS" pitchFamily="34" charset="0"/>
              </a:rPr>
              <a:t>  </a:t>
            </a:r>
          </a:p>
          <a:p>
            <a:pPr marL="0" lvl="0" indent="0" algn="just">
              <a:buNone/>
            </a:pPr>
            <a:endParaRPr lang="en-US" sz="800" b="1" dirty="0">
              <a:solidFill>
                <a:srgbClr val="00B050"/>
              </a:solidFill>
              <a:latin typeface="Trebuchet MS" pitchFamily="34" charset="0"/>
            </a:endParaRPr>
          </a:p>
          <a:p>
            <a:pPr marL="0" lvl="0" indent="0" algn="just">
              <a:buNone/>
            </a:pPr>
            <a:r>
              <a:rPr lang="en-US" sz="1900" b="1" i="1" dirty="0" err="1">
                <a:latin typeface="Trebuchet MS" pitchFamily="34" charset="0"/>
              </a:rPr>
              <a:t>Exemple</a:t>
            </a:r>
            <a:r>
              <a:rPr lang="en-US" sz="1900" b="1" i="1" dirty="0">
                <a:latin typeface="Trebuchet MS" pitchFamily="34" charset="0"/>
              </a:rPr>
              <a:t> indicative de </a:t>
            </a:r>
            <a:r>
              <a:rPr lang="en-US" sz="1900" b="1" i="1" dirty="0" err="1">
                <a:latin typeface="Trebuchet MS" pitchFamily="34" charset="0"/>
              </a:rPr>
              <a:t>potențiali</a:t>
            </a:r>
            <a:r>
              <a:rPr lang="en-US" sz="1900" b="1" i="1" dirty="0">
                <a:latin typeface="Trebuchet MS" pitchFamily="34" charset="0"/>
              </a:rPr>
              <a:t> </a:t>
            </a:r>
            <a:r>
              <a:rPr lang="en-US" sz="1900" b="1" i="1" dirty="0" err="1" smtClean="0">
                <a:latin typeface="Trebuchet MS" pitchFamily="34" charset="0"/>
              </a:rPr>
              <a:t>candidați</a:t>
            </a:r>
            <a:r>
              <a:rPr lang="en-US" sz="1900" b="1" i="1" dirty="0" smtClean="0">
                <a:latin typeface="Trebuchet MS" pitchFamily="34" charset="0"/>
              </a:rPr>
              <a:t>: </a:t>
            </a:r>
            <a:r>
              <a:rPr lang="ro-RO" sz="1900" b="1" i="1" dirty="0" smtClean="0">
                <a:latin typeface="Trebuchet MS" pitchFamily="34" charset="0"/>
              </a:rPr>
              <a:t>c</a:t>
            </a:r>
            <a:r>
              <a:rPr lang="en-US" sz="1900" b="1" i="1" dirty="0" err="1" smtClean="0">
                <a:latin typeface="Trebuchet MS" pitchFamily="34" charset="0"/>
              </a:rPr>
              <a:t>onsilii</a:t>
            </a:r>
            <a:r>
              <a:rPr lang="en-US" sz="1900" b="1" i="1" dirty="0" smtClean="0">
                <a:latin typeface="Trebuchet MS" pitchFamily="34" charset="0"/>
              </a:rPr>
              <a:t> </a:t>
            </a:r>
            <a:r>
              <a:rPr lang="ro-RO" sz="1900" b="1" i="1" dirty="0" err="1">
                <a:latin typeface="Trebuchet MS" pitchFamily="34" charset="0"/>
              </a:rPr>
              <a:t>j</a:t>
            </a:r>
            <a:r>
              <a:rPr lang="en-US" sz="1900" b="1" i="1" dirty="0" err="1" smtClean="0">
                <a:latin typeface="Trebuchet MS" pitchFamily="34" charset="0"/>
              </a:rPr>
              <a:t>udețene</a:t>
            </a:r>
            <a:r>
              <a:rPr lang="en-US" sz="1900" b="1" i="1" dirty="0" smtClean="0">
                <a:latin typeface="Trebuchet MS" pitchFamily="34" charset="0"/>
              </a:rPr>
              <a:t>/</a:t>
            </a:r>
            <a:r>
              <a:rPr lang="ro-RO" sz="1900" b="1" i="1" dirty="0" smtClean="0">
                <a:latin typeface="Trebuchet MS" pitchFamily="34" charset="0"/>
              </a:rPr>
              <a:t> </a:t>
            </a:r>
            <a:r>
              <a:rPr lang="ro-RO" sz="1900" b="1" i="1" dirty="0">
                <a:latin typeface="Trebuchet MS" pitchFamily="34" charset="0"/>
              </a:rPr>
              <a:t>a</a:t>
            </a:r>
            <a:r>
              <a:rPr lang="en-US" sz="1900" b="1" i="1" dirty="0" err="1" smtClean="0">
                <a:latin typeface="Trebuchet MS" pitchFamily="34" charset="0"/>
              </a:rPr>
              <a:t>dministrații</a:t>
            </a:r>
            <a:r>
              <a:rPr lang="en-US" sz="1900" b="1" i="1" dirty="0" smtClean="0">
                <a:latin typeface="Trebuchet MS" pitchFamily="34" charset="0"/>
              </a:rPr>
              <a:t> </a:t>
            </a:r>
            <a:r>
              <a:rPr lang="ro-RO" sz="1900" b="1" i="1" dirty="0" err="1">
                <a:latin typeface="Trebuchet MS" pitchFamily="34" charset="0"/>
              </a:rPr>
              <a:t>d</a:t>
            </a:r>
            <a:r>
              <a:rPr lang="en-US" sz="1900" b="1" i="1" dirty="0" err="1" smtClean="0">
                <a:latin typeface="Trebuchet MS" pitchFamily="34" charset="0"/>
              </a:rPr>
              <a:t>istrictuale</a:t>
            </a:r>
            <a:r>
              <a:rPr lang="en-US" sz="1900" b="1" i="1" dirty="0">
                <a:latin typeface="Trebuchet MS" pitchFamily="34" charset="0"/>
              </a:rPr>
              <a:t>, </a:t>
            </a:r>
            <a:r>
              <a:rPr lang="en-US" sz="1900" b="1" i="1" dirty="0" err="1">
                <a:latin typeface="Trebuchet MS" pitchFamily="34" charset="0"/>
              </a:rPr>
              <a:t>consilii</a:t>
            </a:r>
            <a:r>
              <a:rPr lang="en-US" sz="1900" b="1" i="1" dirty="0">
                <a:latin typeface="Trebuchet MS" pitchFamily="34" charset="0"/>
              </a:rPr>
              <a:t> </a:t>
            </a:r>
            <a:r>
              <a:rPr lang="en-US" sz="1900" b="1" i="1" dirty="0" smtClean="0">
                <a:latin typeface="Trebuchet MS" pitchFamily="34" charset="0"/>
              </a:rPr>
              <a:t>locale/</a:t>
            </a:r>
            <a:r>
              <a:rPr lang="ro-RO" sz="1900" b="1" i="1" dirty="0" smtClean="0">
                <a:latin typeface="Trebuchet MS" pitchFamily="34" charset="0"/>
              </a:rPr>
              <a:t> </a:t>
            </a:r>
            <a:r>
              <a:rPr lang="en-US" sz="1900" b="1" i="1" dirty="0" err="1" smtClean="0">
                <a:latin typeface="Trebuchet MS" pitchFamily="34" charset="0"/>
              </a:rPr>
              <a:t>municipalități</a:t>
            </a:r>
            <a:r>
              <a:rPr lang="en-US" sz="1900" b="1" i="1" dirty="0">
                <a:latin typeface="Trebuchet MS" pitchFamily="34" charset="0"/>
              </a:rPr>
              <a:t>, </a:t>
            </a:r>
            <a:r>
              <a:rPr lang="en-US" sz="1900" b="1" i="1" dirty="0" err="1">
                <a:latin typeface="Trebuchet MS" pitchFamily="34" charset="0"/>
              </a:rPr>
              <a:t>asociații</a:t>
            </a:r>
            <a:r>
              <a:rPr lang="en-US" sz="1900" b="1" i="1" dirty="0">
                <a:latin typeface="Trebuchet MS" pitchFamily="34" charset="0"/>
              </a:rPr>
              <a:t> ale </a:t>
            </a:r>
            <a:r>
              <a:rPr lang="en-US" sz="1900" b="1" i="1" dirty="0" err="1">
                <a:latin typeface="Trebuchet MS" pitchFamily="34" charset="0"/>
              </a:rPr>
              <a:t>autorităților</a:t>
            </a:r>
            <a:r>
              <a:rPr lang="en-US" sz="1900" b="1" i="1" dirty="0">
                <a:latin typeface="Trebuchet MS" pitchFamily="34" charset="0"/>
              </a:rPr>
              <a:t> </a:t>
            </a:r>
            <a:r>
              <a:rPr lang="en-US" sz="1900" b="1" i="1" dirty="0" err="1">
                <a:latin typeface="Trebuchet MS" pitchFamily="34" charset="0"/>
              </a:rPr>
              <a:t>publice</a:t>
            </a:r>
            <a:r>
              <a:rPr lang="en-US" sz="1900" b="1" i="1" dirty="0">
                <a:latin typeface="Trebuchet MS" pitchFamily="34" charset="0"/>
              </a:rPr>
              <a:t> locale, </a:t>
            </a:r>
            <a:r>
              <a:rPr lang="en-US" sz="1900" b="1" i="1" dirty="0" err="1">
                <a:latin typeface="Trebuchet MS" pitchFamily="34" charset="0"/>
              </a:rPr>
              <a:t>camere</a:t>
            </a:r>
            <a:r>
              <a:rPr lang="en-US" sz="1900" b="1" i="1" dirty="0">
                <a:latin typeface="Trebuchet MS" pitchFamily="34" charset="0"/>
              </a:rPr>
              <a:t> de </a:t>
            </a:r>
            <a:r>
              <a:rPr lang="ro-RO" sz="1900" b="1" i="1" dirty="0" err="1">
                <a:latin typeface="Trebuchet MS" pitchFamily="34" charset="0"/>
              </a:rPr>
              <a:t>c</a:t>
            </a:r>
            <a:r>
              <a:rPr lang="en-US" sz="1900" b="1" i="1" dirty="0" err="1" smtClean="0">
                <a:latin typeface="Trebuchet MS" pitchFamily="34" charset="0"/>
              </a:rPr>
              <a:t>omerț</a:t>
            </a:r>
            <a:r>
              <a:rPr lang="en-US" sz="1900" b="1" i="1" dirty="0" smtClean="0">
                <a:latin typeface="Trebuchet MS" pitchFamily="34" charset="0"/>
              </a:rPr>
              <a:t>/</a:t>
            </a:r>
            <a:r>
              <a:rPr lang="ro-RO" sz="1900" b="1" i="1" dirty="0" smtClean="0">
                <a:latin typeface="Trebuchet MS" pitchFamily="34" charset="0"/>
              </a:rPr>
              <a:t> </a:t>
            </a:r>
            <a:r>
              <a:rPr lang="ro-RO" sz="1900" b="1" i="1" dirty="0">
                <a:latin typeface="Trebuchet MS" pitchFamily="34" charset="0"/>
              </a:rPr>
              <a:t>a</a:t>
            </a:r>
            <a:r>
              <a:rPr lang="en-US" sz="1900" b="1" i="1" dirty="0" err="1" smtClean="0">
                <a:latin typeface="Trebuchet MS" pitchFamily="34" charset="0"/>
              </a:rPr>
              <a:t>sociații</a:t>
            </a:r>
            <a:r>
              <a:rPr lang="en-US" sz="1900" b="1" i="1" dirty="0" smtClean="0">
                <a:latin typeface="Trebuchet MS" pitchFamily="34" charset="0"/>
              </a:rPr>
              <a:t> </a:t>
            </a:r>
            <a:r>
              <a:rPr lang="en-US" sz="1900" b="1" i="1" dirty="0">
                <a:latin typeface="Trebuchet MS" pitchFamily="34" charset="0"/>
              </a:rPr>
              <a:t>de IMM-</a:t>
            </a:r>
            <a:r>
              <a:rPr lang="en-US" sz="1900" b="1" i="1" dirty="0" err="1">
                <a:latin typeface="Trebuchet MS" pitchFamily="34" charset="0"/>
              </a:rPr>
              <a:t>uri</a:t>
            </a:r>
            <a:r>
              <a:rPr lang="en-US" sz="1900" b="1" i="1" dirty="0">
                <a:latin typeface="Trebuchet MS" pitchFamily="34" charset="0"/>
              </a:rPr>
              <a:t>, </a:t>
            </a:r>
            <a:r>
              <a:rPr lang="en-US" sz="1900" b="1" i="1" dirty="0" err="1">
                <a:latin typeface="Trebuchet MS" pitchFamily="34" charset="0"/>
              </a:rPr>
              <a:t>instituții</a:t>
            </a:r>
            <a:r>
              <a:rPr lang="en-US" sz="1900" b="1" i="1" dirty="0">
                <a:latin typeface="Trebuchet MS" pitchFamily="34" charset="0"/>
              </a:rPr>
              <a:t> de </a:t>
            </a:r>
            <a:r>
              <a:rPr lang="en-US" sz="1900" b="1" i="1" dirty="0" err="1">
                <a:latin typeface="Trebuchet MS" pitchFamily="34" charset="0"/>
              </a:rPr>
              <a:t>învățământ</a:t>
            </a:r>
            <a:r>
              <a:rPr lang="en-US" sz="1900" b="1" i="1" dirty="0">
                <a:latin typeface="Trebuchet MS" pitchFamily="34" charset="0"/>
              </a:rPr>
              <a:t> (</a:t>
            </a:r>
            <a:r>
              <a:rPr lang="en-US" sz="1900" b="1" i="1" dirty="0" err="1">
                <a:latin typeface="Trebuchet MS" pitchFamily="34" charset="0"/>
              </a:rPr>
              <a:t>școli</a:t>
            </a:r>
            <a:r>
              <a:rPr lang="en-US" sz="1900" b="1" i="1" dirty="0">
                <a:latin typeface="Trebuchet MS" pitchFamily="34" charset="0"/>
              </a:rPr>
              <a:t>, </a:t>
            </a:r>
            <a:r>
              <a:rPr lang="en-US" sz="1900" b="1" i="1" dirty="0" err="1">
                <a:latin typeface="Trebuchet MS" pitchFamily="34" charset="0"/>
              </a:rPr>
              <a:t>universități</a:t>
            </a:r>
            <a:r>
              <a:rPr lang="en-US" sz="1900" b="1" i="1" dirty="0">
                <a:latin typeface="Trebuchet MS" pitchFamily="34" charset="0"/>
              </a:rPr>
              <a:t> etc.), </a:t>
            </a:r>
            <a:r>
              <a:rPr lang="en-US" sz="1900" b="1" i="1" dirty="0" err="1">
                <a:latin typeface="Trebuchet MS" pitchFamily="34" charset="0"/>
              </a:rPr>
              <a:t>ministere</a:t>
            </a:r>
            <a:r>
              <a:rPr lang="en-US" sz="1900" b="1" i="1" dirty="0">
                <a:latin typeface="Trebuchet MS" pitchFamily="34" charset="0"/>
              </a:rPr>
              <a:t> </a:t>
            </a:r>
            <a:r>
              <a:rPr lang="en-US" sz="1900" b="1" i="1" dirty="0" err="1" smtClean="0">
                <a:latin typeface="Trebuchet MS" pitchFamily="34" charset="0"/>
              </a:rPr>
              <a:t>și</a:t>
            </a:r>
            <a:r>
              <a:rPr lang="ro-RO" sz="1900" b="1" i="1" dirty="0" smtClean="0">
                <a:latin typeface="Trebuchet MS" pitchFamily="34" charset="0"/>
              </a:rPr>
              <a:t> </a:t>
            </a:r>
            <a:r>
              <a:rPr lang="en-US" sz="1900" b="1" i="1" dirty="0" err="1" smtClean="0">
                <a:latin typeface="Trebuchet MS" pitchFamily="34" charset="0"/>
              </a:rPr>
              <a:t>departamente</a:t>
            </a:r>
            <a:r>
              <a:rPr lang="ro-RO" sz="1900" b="1" i="1" dirty="0" smtClean="0">
                <a:latin typeface="Trebuchet MS" pitchFamily="34" charset="0"/>
              </a:rPr>
              <a:t>le lor </a:t>
            </a:r>
            <a:r>
              <a:rPr lang="en-US" sz="1900" b="1" i="1" dirty="0" smtClean="0">
                <a:latin typeface="Trebuchet MS" pitchFamily="34" charset="0"/>
              </a:rPr>
              <a:t>locale/</a:t>
            </a:r>
            <a:r>
              <a:rPr lang="en-US" sz="1900" b="1" i="1" dirty="0" err="1" smtClean="0">
                <a:latin typeface="Trebuchet MS" pitchFamily="34" charset="0"/>
              </a:rPr>
              <a:t>regionale</a:t>
            </a:r>
            <a:r>
              <a:rPr lang="ro-RO" sz="1900" b="1" i="1" dirty="0" smtClean="0">
                <a:latin typeface="Trebuchet MS" pitchFamily="34" charset="0"/>
              </a:rPr>
              <a:t>,</a:t>
            </a:r>
            <a:r>
              <a:rPr lang="en-US" sz="1900" b="1" i="1" dirty="0" smtClean="0">
                <a:latin typeface="Trebuchet MS" pitchFamily="34" charset="0"/>
              </a:rPr>
              <a:t>  </a:t>
            </a:r>
            <a:r>
              <a:rPr lang="en-US" sz="1900" b="1" i="1" dirty="0">
                <a:latin typeface="Trebuchet MS" pitchFamily="34" charset="0"/>
              </a:rPr>
              <a:t>institute de </a:t>
            </a:r>
            <a:r>
              <a:rPr lang="en-US" sz="1900" b="1" i="1" dirty="0" err="1">
                <a:latin typeface="Trebuchet MS" pitchFamily="34" charset="0"/>
              </a:rPr>
              <a:t>cercetare</a:t>
            </a:r>
            <a:r>
              <a:rPr lang="en-US" sz="1900" b="1" i="1" dirty="0">
                <a:latin typeface="Trebuchet MS" pitchFamily="34" charset="0"/>
              </a:rPr>
              <a:t> non-profit, </a:t>
            </a:r>
            <a:r>
              <a:rPr lang="ro-RO" sz="1900" b="1" i="1" dirty="0" err="1">
                <a:latin typeface="Trebuchet MS" pitchFamily="34" charset="0"/>
              </a:rPr>
              <a:t>a</a:t>
            </a:r>
            <a:r>
              <a:rPr lang="en-US" sz="1900" b="1" i="1" dirty="0" err="1" smtClean="0">
                <a:latin typeface="Trebuchet MS" pitchFamily="34" charset="0"/>
              </a:rPr>
              <a:t>lte</a:t>
            </a:r>
            <a:r>
              <a:rPr lang="en-US" sz="1900" b="1" i="1" dirty="0" smtClean="0">
                <a:latin typeface="Trebuchet MS" pitchFamily="34" charset="0"/>
              </a:rPr>
              <a:t> </a:t>
            </a:r>
            <a:r>
              <a:rPr lang="en-US" sz="1900" b="1" i="1" dirty="0">
                <a:latin typeface="Trebuchet MS" pitchFamily="34" charset="0"/>
              </a:rPr>
              <a:t>ONG-</a:t>
            </a:r>
            <a:r>
              <a:rPr lang="en-US" sz="1900" b="1" i="1" dirty="0" err="1">
                <a:latin typeface="Trebuchet MS" pitchFamily="34" charset="0"/>
              </a:rPr>
              <a:t>uri</a:t>
            </a:r>
            <a:r>
              <a:rPr lang="en-US" sz="1900" b="1" i="1" dirty="0">
                <a:latin typeface="Trebuchet MS" pitchFamily="34" charset="0"/>
              </a:rPr>
              <a:t> care </a:t>
            </a:r>
            <a:r>
              <a:rPr lang="en-US" sz="1900" b="1" i="1" dirty="0" err="1">
                <a:latin typeface="Trebuchet MS" pitchFamily="34" charset="0"/>
              </a:rPr>
              <a:t>activează</a:t>
            </a:r>
            <a:r>
              <a:rPr lang="en-US" sz="1900" b="1" i="1" dirty="0">
                <a:latin typeface="Trebuchet MS" pitchFamily="34" charset="0"/>
              </a:rPr>
              <a:t> </a:t>
            </a:r>
            <a:r>
              <a:rPr lang="en-US" sz="1900" b="1" i="1" dirty="0" err="1">
                <a:latin typeface="Trebuchet MS" pitchFamily="34" charset="0"/>
              </a:rPr>
              <a:t>în</a:t>
            </a:r>
            <a:r>
              <a:rPr lang="en-US" sz="1900" b="1" i="1" dirty="0">
                <a:latin typeface="Trebuchet MS" pitchFamily="34" charset="0"/>
              </a:rPr>
              <a:t> </a:t>
            </a:r>
            <a:r>
              <a:rPr lang="en-US" sz="1900" b="1" i="1" dirty="0" err="1">
                <a:latin typeface="Trebuchet MS" pitchFamily="34" charset="0"/>
              </a:rPr>
              <a:t>domenii</a:t>
            </a:r>
            <a:r>
              <a:rPr lang="en-US" sz="1900" b="1" i="1" dirty="0">
                <a:latin typeface="Trebuchet MS" pitchFamily="34" charset="0"/>
              </a:rPr>
              <a:t> </a:t>
            </a:r>
            <a:r>
              <a:rPr lang="en-US" sz="1900" b="1" i="1" dirty="0" err="1">
                <a:latin typeface="Trebuchet MS" pitchFamily="34" charset="0"/>
              </a:rPr>
              <a:t>finanțate</a:t>
            </a:r>
            <a:r>
              <a:rPr lang="en-US" sz="1900" b="1" i="1" dirty="0">
                <a:latin typeface="Trebuchet MS" pitchFamily="34" charset="0"/>
              </a:rPr>
              <a:t> </a:t>
            </a:r>
            <a:r>
              <a:rPr lang="en-US" sz="1900" b="1" i="1" dirty="0" err="1">
                <a:latin typeface="Trebuchet MS" pitchFamily="34" charset="0"/>
              </a:rPr>
              <a:t>prin</a:t>
            </a:r>
            <a:r>
              <a:rPr lang="en-US" sz="1900" b="1" i="1" dirty="0">
                <a:latin typeface="Trebuchet MS" pitchFamily="34" charset="0"/>
              </a:rPr>
              <a:t> program, </a:t>
            </a:r>
            <a:r>
              <a:rPr lang="ro-RO" sz="1900" b="1" i="1" dirty="0" smtClean="0">
                <a:latin typeface="Trebuchet MS" pitchFamily="34" charset="0"/>
              </a:rPr>
              <a:t>GECT</a:t>
            </a:r>
            <a:r>
              <a:rPr lang="en-US" sz="1900" b="1" i="1" dirty="0" smtClean="0">
                <a:latin typeface="Trebuchet MS" pitchFamily="34" charset="0"/>
              </a:rPr>
              <a:t>.</a:t>
            </a:r>
            <a:endParaRPr lang="en-US" sz="1900" dirty="0" smtClean="0">
              <a:latin typeface="Trebuchet MS" pitchFamily="34" charset="0"/>
            </a:endParaRPr>
          </a:p>
        </p:txBody>
      </p:sp>
      <p:pic>
        <p:nvPicPr>
          <p:cNvPr id="14" name="Picture 13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79292" y="304799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431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874" y="838670"/>
            <a:ext cx="6680783" cy="893067"/>
          </a:xfrm>
        </p:spPr>
        <p:txBody>
          <a:bodyPr/>
          <a:lstStyle/>
          <a:p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REGULILE APELULUI DE PROIECTE</a:t>
            </a:r>
            <a: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en-US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ro-RO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ligibilitatea 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activităților</a:t>
            </a:r>
            <a:endParaRPr lang="en-US" sz="2400" b="1" i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58074" y="1294863"/>
            <a:ext cx="9144000" cy="6026944"/>
          </a:xfrm>
        </p:spPr>
        <p:txBody>
          <a:bodyPr/>
          <a:lstStyle/>
          <a:p>
            <a:pPr marL="457200" lvl="1" indent="0">
              <a:buNone/>
            </a:pPr>
            <a:endParaRPr lang="en-US" sz="20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1900" dirty="0" err="1" smtClean="0">
                <a:latin typeface="Trebuchet MS" pitchFamily="34" charset="0"/>
              </a:rPr>
              <a:t>Activitățile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trebuie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să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smtClean="0">
                <a:latin typeface="Trebuchet MS" pitchFamily="34" charset="0"/>
              </a:rPr>
              <a:t>fi</a:t>
            </a:r>
            <a:r>
              <a:rPr lang="ro-RO" sz="1900" dirty="0" smtClean="0">
                <a:latin typeface="Trebuchet MS" pitchFamily="34" charset="0"/>
              </a:rPr>
              <a:t>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implementate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în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aria 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eligibilă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 a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programului</a:t>
            </a:r>
            <a:r>
              <a:rPr lang="en-US" sz="1900" dirty="0">
                <a:latin typeface="Trebuchet MS" pitchFamily="34" charset="0"/>
              </a:rPr>
              <a:t>. </a:t>
            </a:r>
            <a:endParaRPr lang="ro-RO" sz="19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1900" dirty="0">
                <a:latin typeface="Trebuchet MS" pitchFamily="34" charset="0"/>
              </a:rPr>
              <a:t>Cu </a:t>
            </a:r>
            <a:r>
              <a:rPr lang="en-US" sz="1900" dirty="0" err="1">
                <a:latin typeface="Trebuchet MS" pitchFamily="34" charset="0"/>
              </a:rPr>
              <a:t>toate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acestea</a:t>
            </a:r>
            <a:r>
              <a:rPr lang="en-US" sz="1900" dirty="0">
                <a:latin typeface="Trebuchet MS" pitchFamily="34" charset="0"/>
              </a:rPr>
              <a:t>, </a:t>
            </a:r>
            <a:r>
              <a:rPr lang="en-US" sz="1900" dirty="0" err="1">
                <a:latin typeface="Trebuchet MS" pitchFamily="34" charset="0"/>
              </a:rPr>
              <a:t>în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cazul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în</a:t>
            </a:r>
            <a:r>
              <a:rPr lang="en-US" sz="1900" dirty="0">
                <a:latin typeface="Trebuchet MS" pitchFamily="34" charset="0"/>
              </a:rPr>
              <a:t> care un </a:t>
            </a:r>
            <a:r>
              <a:rPr lang="en-US" sz="1900" dirty="0" err="1">
                <a:latin typeface="Trebuchet MS" pitchFamily="34" charset="0"/>
              </a:rPr>
              <a:t>proiect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trebuie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să</a:t>
            </a:r>
            <a:r>
              <a:rPr lang="en-US" sz="1900" dirty="0">
                <a:latin typeface="Trebuchet MS" pitchFamily="34" charset="0"/>
              </a:rPr>
              <a:t> fie </a:t>
            </a:r>
            <a:r>
              <a:rPr lang="en-US" sz="1900" dirty="0" err="1">
                <a:latin typeface="Trebuchet MS" pitchFamily="34" charset="0"/>
              </a:rPr>
              <a:t>implementat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parțial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în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afara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ariei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eligibile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,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trebuie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să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demonstreze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beneficiul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adus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ariei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eligibile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a 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programului</a:t>
            </a:r>
            <a:r>
              <a:rPr lang="en-US" sz="1900" dirty="0" smtClean="0">
                <a:latin typeface="Trebuchet MS" pitchFamily="34" charset="0"/>
              </a:rPr>
              <a:t>.</a:t>
            </a:r>
            <a:endParaRPr lang="ro-RO" sz="19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1900" dirty="0" err="1">
                <a:latin typeface="Trebuchet MS" pitchFamily="34" charset="0"/>
              </a:rPr>
              <a:t>Costurile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totale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suportate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în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afara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ariei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eligibile</a:t>
            </a:r>
            <a:r>
              <a:rPr lang="en-US" sz="1900" dirty="0">
                <a:latin typeface="Trebuchet MS" pitchFamily="34" charset="0"/>
              </a:rPr>
              <a:t> (legate de </a:t>
            </a:r>
            <a:r>
              <a:rPr lang="en-US" sz="1900" dirty="0" err="1">
                <a:latin typeface="Trebuchet MS" pitchFamily="34" charset="0"/>
              </a:rPr>
              <a:t>orice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activitate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sau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orice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categorie</a:t>
            </a:r>
            <a:r>
              <a:rPr lang="en-US" sz="1900" dirty="0">
                <a:latin typeface="Trebuchet MS" pitchFamily="34" charset="0"/>
              </a:rPr>
              <a:t> de </a:t>
            </a:r>
            <a:r>
              <a:rPr lang="en-US" sz="1900" dirty="0" err="1">
                <a:latin typeface="Trebuchet MS" pitchFamily="34" charset="0"/>
              </a:rPr>
              <a:t>cheltuieli</a:t>
            </a:r>
            <a:r>
              <a:rPr lang="en-US" sz="1900" dirty="0">
                <a:latin typeface="Trebuchet MS" pitchFamily="34" charset="0"/>
              </a:rPr>
              <a:t>) 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se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limitează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la 20% din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totalul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bugetului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proiectului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eligibil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(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sursa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FEDR),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indiferent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de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locația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partenerului</a:t>
            </a:r>
            <a:r>
              <a:rPr lang="en-US" sz="1900" dirty="0" smtClean="0">
                <a:latin typeface="Trebuchet MS" pitchFamily="34" charset="0"/>
              </a:rPr>
              <a:t>.</a:t>
            </a:r>
            <a:endParaRPr lang="ro-RO" sz="19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o-RO" sz="1900" dirty="0" smtClean="0">
                <a:latin typeface="Trebuchet MS" pitchFamily="34" charset="0"/>
              </a:rPr>
              <a:t>Atenție</a:t>
            </a:r>
            <a:r>
              <a:rPr lang="en-US" sz="1900" dirty="0" smtClean="0">
                <a:latin typeface="Trebuchet MS" pitchFamily="34" charset="0"/>
              </a:rPr>
              <a:t>! </a:t>
            </a:r>
            <a:r>
              <a:rPr lang="en-US" sz="1900" dirty="0">
                <a:latin typeface="Trebuchet MS" pitchFamily="34" charset="0"/>
              </a:rPr>
              <a:t>la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normele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>
                <a:solidFill>
                  <a:srgbClr val="00B050"/>
                </a:solidFill>
                <a:latin typeface="Trebuchet MS" pitchFamily="34" charset="0"/>
              </a:rPr>
              <a:t>privind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 err="1" smtClean="0">
                <a:solidFill>
                  <a:srgbClr val="00B050"/>
                </a:solidFill>
                <a:latin typeface="Trebuchet MS" pitchFamily="34" charset="0"/>
              </a:rPr>
              <a:t>ajuto</a:t>
            </a:r>
            <a:r>
              <a:rPr lang="ro-RO" sz="1900" dirty="0" smtClean="0">
                <a:solidFill>
                  <a:srgbClr val="00B050"/>
                </a:solidFill>
                <a:latin typeface="Trebuchet MS" pitchFamily="34" charset="0"/>
              </a:rPr>
              <a:t>rul</a:t>
            </a:r>
            <a:r>
              <a:rPr lang="en-US" sz="1900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1900" dirty="0">
                <a:solidFill>
                  <a:srgbClr val="00B050"/>
                </a:solidFill>
                <a:latin typeface="Trebuchet MS" pitchFamily="34" charset="0"/>
              </a:rPr>
              <a:t>de stat </a:t>
            </a:r>
            <a:r>
              <a:rPr lang="en-US" sz="1900" dirty="0">
                <a:latin typeface="Trebuchet MS" pitchFamily="34" charset="0"/>
              </a:rPr>
              <a:t>din </a:t>
            </a:r>
            <a:r>
              <a:rPr lang="en-US" sz="1900" dirty="0" err="1" smtClean="0">
                <a:latin typeface="Trebuchet MS" pitchFamily="34" charset="0"/>
              </a:rPr>
              <a:t>Ghid</a:t>
            </a:r>
            <a:r>
              <a:rPr lang="ro-RO" sz="1900" dirty="0" smtClean="0">
                <a:latin typeface="Trebuchet MS" pitchFamily="34" charset="0"/>
              </a:rPr>
              <a:t>ul Aplicantului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>
                <a:latin typeface="Trebuchet MS" pitchFamily="34" charset="0"/>
              </a:rPr>
              <a:t>(</a:t>
            </a:r>
            <a:r>
              <a:rPr lang="en-US" sz="1900" dirty="0" smtClean="0">
                <a:latin typeface="Trebuchet MS" pitchFamily="34" charset="0"/>
              </a:rPr>
              <a:t>general</a:t>
            </a:r>
            <a:r>
              <a:rPr lang="ro-RO" sz="1900" dirty="0" smtClean="0">
                <a:latin typeface="Trebuchet MS" pitchFamily="34" charset="0"/>
              </a:rPr>
              <a:t>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și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smtClean="0">
                <a:latin typeface="Trebuchet MS" pitchFamily="34" charset="0"/>
              </a:rPr>
              <a:t>specific</a:t>
            </a:r>
            <a:r>
              <a:rPr lang="ro-RO" sz="1900" dirty="0">
                <a:latin typeface="Trebuchet MS" pitchFamily="34" charset="0"/>
              </a:rPr>
              <a:t>e</a:t>
            </a:r>
            <a:r>
              <a:rPr lang="en-US" sz="1900" dirty="0" smtClean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pentru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anumite</a:t>
            </a:r>
            <a:r>
              <a:rPr lang="en-US" sz="1900" dirty="0">
                <a:latin typeface="Trebuchet MS" pitchFamily="34" charset="0"/>
              </a:rPr>
              <a:t> </a:t>
            </a:r>
            <a:r>
              <a:rPr lang="en-US" sz="1900" dirty="0" err="1">
                <a:latin typeface="Trebuchet MS" pitchFamily="34" charset="0"/>
              </a:rPr>
              <a:t>operațiuni</a:t>
            </a:r>
            <a:r>
              <a:rPr lang="en-US" sz="1900" dirty="0">
                <a:latin typeface="Trebuchet MS" pitchFamily="34" charset="0"/>
              </a:rPr>
              <a:t> indicative</a:t>
            </a:r>
            <a:r>
              <a:rPr lang="en-US" sz="1900" dirty="0" smtClean="0">
                <a:latin typeface="Trebuchet MS" pitchFamily="34" charset="0"/>
              </a:rPr>
              <a:t>).</a:t>
            </a:r>
          </a:p>
        </p:txBody>
      </p:sp>
      <p:sp>
        <p:nvSpPr>
          <p:cNvPr id="3" name="Rectangle 2"/>
          <p:cNvSpPr/>
          <p:nvPr/>
        </p:nvSpPr>
        <p:spPr>
          <a:xfrm>
            <a:off x="5562600" y="4552876"/>
            <a:ext cx="3504063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b="1" dirty="0" smtClean="0">
                <a:solidFill>
                  <a:srgbClr val="CC0000"/>
                </a:solidFill>
                <a:latin typeface="Trebuchet MS" pitchFamily="34" charset="0"/>
              </a:rPr>
              <a:t>Aria eligibilă</a:t>
            </a:r>
            <a:endParaRPr lang="ro-RO" altLang="en-US" b="1" dirty="0">
              <a:solidFill>
                <a:srgbClr val="CC0000"/>
              </a:solidFill>
              <a:latin typeface="Trebuchet MS" pitchFamily="34" charset="0"/>
            </a:endParaRPr>
          </a:p>
          <a:p>
            <a:pPr marL="285750" indent="-285750" algn="just" eaLnBrk="1" hangingPunct="1">
              <a:lnSpc>
                <a:spcPct val="80000"/>
              </a:lnSpc>
              <a:buFont typeface="Wingdings" panose="05000000000000000000" pitchFamily="2" charset="2"/>
              <a:buChar char="q"/>
              <a:defRPr/>
            </a:pPr>
            <a:r>
              <a:rPr lang="vi-VN" sz="1600" dirty="0">
                <a:solidFill>
                  <a:schemeClr val="tx2"/>
                </a:solidFill>
                <a:latin typeface="Trebuchet MS" pitchFamily="34" charset="0"/>
              </a:rPr>
              <a:t>7 </a:t>
            </a:r>
            <a:r>
              <a:rPr lang="ro-RO" sz="1600" dirty="0" smtClean="0">
                <a:solidFill>
                  <a:schemeClr val="tx2"/>
                </a:solidFill>
                <a:latin typeface="Trebuchet MS" pitchFamily="34" charset="0"/>
              </a:rPr>
              <a:t>județe în</a:t>
            </a:r>
            <a:r>
              <a:rPr lang="vi-VN" sz="1600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vi-VN" sz="1600" dirty="0">
                <a:solidFill>
                  <a:schemeClr val="tx2"/>
                </a:solidFill>
                <a:latin typeface="Trebuchet MS" pitchFamily="34" charset="0"/>
              </a:rPr>
              <a:t>Romania (Constanța, </a:t>
            </a:r>
            <a:r>
              <a:rPr lang="vi-VN" sz="1600" dirty="0" smtClean="0">
                <a:solidFill>
                  <a:schemeClr val="tx2"/>
                </a:solidFill>
                <a:latin typeface="Trebuchet MS" pitchFamily="34" charset="0"/>
              </a:rPr>
              <a:t>Călărași</a:t>
            </a:r>
            <a:r>
              <a:rPr lang="en-US" sz="1600" dirty="0" smtClean="0">
                <a:solidFill>
                  <a:schemeClr val="tx2"/>
                </a:solidFill>
                <a:latin typeface="Trebuchet MS" pitchFamily="34" charset="0"/>
              </a:rPr>
              <a:t>,</a:t>
            </a:r>
            <a:r>
              <a:rPr lang="vi-VN" sz="1600" dirty="0">
                <a:solidFill>
                  <a:schemeClr val="tx2"/>
                </a:solidFill>
                <a:latin typeface="Trebuchet MS" pitchFamily="34" charset="0"/>
              </a:rPr>
              <a:t> Giurgiu</a:t>
            </a:r>
            <a:r>
              <a:rPr lang="vi-VN" sz="1600" dirty="0" smtClean="0">
                <a:solidFill>
                  <a:schemeClr val="tx2"/>
                </a:solidFill>
                <a:latin typeface="Trebuchet MS" pitchFamily="34" charset="0"/>
              </a:rPr>
              <a:t>,</a:t>
            </a:r>
            <a:r>
              <a:rPr lang="vi-VN" sz="1600" dirty="0">
                <a:solidFill>
                  <a:schemeClr val="tx2"/>
                </a:solidFill>
                <a:latin typeface="Trebuchet MS" pitchFamily="34" charset="0"/>
              </a:rPr>
              <a:t> Teleorman</a:t>
            </a:r>
            <a:r>
              <a:rPr lang="vi-VN" sz="1600" dirty="0" smtClean="0">
                <a:solidFill>
                  <a:schemeClr val="tx2"/>
                </a:solidFill>
                <a:latin typeface="Trebuchet MS" pitchFamily="34" charset="0"/>
              </a:rPr>
              <a:t>,</a:t>
            </a:r>
            <a:r>
              <a:rPr lang="vi-VN" sz="1600" dirty="0">
                <a:solidFill>
                  <a:schemeClr val="tx2"/>
                </a:solidFill>
                <a:latin typeface="Trebuchet MS" pitchFamily="34" charset="0"/>
              </a:rPr>
              <a:t> Olt</a:t>
            </a:r>
            <a:r>
              <a:rPr lang="vi-VN" sz="1600" dirty="0" smtClean="0">
                <a:solidFill>
                  <a:schemeClr val="tx2"/>
                </a:solidFill>
                <a:latin typeface="Trebuchet MS" pitchFamily="34" charset="0"/>
              </a:rPr>
              <a:t>,</a:t>
            </a:r>
            <a:r>
              <a:rPr lang="vi-VN" sz="1600" dirty="0">
                <a:solidFill>
                  <a:schemeClr val="tx2"/>
                </a:solidFill>
                <a:latin typeface="Trebuchet MS" pitchFamily="34" charset="0"/>
              </a:rPr>
              <a:t> Dolj, </a:t>
            </a:r>
            <a:r>
              <a:rPr lang="vi-VN" sz="1600" dirty="0" smtClean="0">
                <a:solidFill>
                  <a:schemeClr val="tx2"/>
                </a:solidFill>
                <a:latin typeface="Trebuchet MS" pitchFamily="34" charset="0"/>
              </a:rPr>
              <a:t>Mehedinți)</a:t>
            </a:r>
            <a:endParaRPr lang="ro-RO" sz="1600" dirty="0">
              <a:solidFill>
                <a:schemeClr val="tx2"/>
              </a:solidFill>
              <a:latin typeface="Trebuchet MS" pitchFamily="34" charset="0"/>
            </a:endParaRPr>
          </a:p>
          <a:p>
            <a:pPr marL="285750" indent="-285750" algn="just" eaLnBrk="1" hangingPunct="1">
              <a:lnSpc>
                <a:spcPct val="80000"/>
              </a:lnSpc>
              <a:buFont typeface="Wingdings" panose="05000000000000000000" pitchFamily="2" charset="2"/>
              <a:buChar char="q"/>
              <a:defRPr/>
            </a:pPr>
            <a:r>
              <a:rPr lang="vi-VN" sz="1600" dirty="0" smtClean="0">
                <a:solidFill>
                  <a:schemeClr val="tx2"/>
                </a:solidFill>
                <a:latin typeface="Trebuchet MS" pitchFamily="34" charset="0"/>
              </a:rPr>
              <a:t>8 district</a:t>
            </a:r>
            <a:r>
              <a:rPr lang="ro-RO" sz="1600" dirty="0" smtClean="0">
                <a:solidFill>
                  <a:schemeClr val="tx2"/>
                </a:solidFill>
                <a:latin typeface="Trebuchet MS" pitchFamily="34" charset="0"/>
              </a:rPr>
              <a:t>e</a:t>
            </a:r>
            <a:r>
              <a:rPr lang="vi-VN" sz="1600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ro-RO" sz="1600" dirty="0">
                <a:solidFill>
                  <a:schemeClr val="tx2"/>
                </a:solidFill>
                <a:latin typeface="Trebuchet MS" pitchFamily="34" charset="0"/>
              </a:rPr>
              <a:t>î</a:t>
            </a:r>
            <a:r>
              <a:rPr lang="vi-VN" sz="1600" dirty="0" smtClean="0">
                <a:solidFill>
                  <a:schemeClr val="tx2"/>
                </a:solidFill>
                <a:latin typeface="Trebuchet MS" pitchFamily="34" charset="0"/>
              </a:rPr>
              <a:t>n </a:t>
            </a:r>
            <a:r>
              <a:rPr lang="vi-VN" sz="1600" dirty="0">
                <a:solidFill>
                  <a:schemeClr val="tx2"/>
                </a:solidFill>
                <a:latin typeface="Trebuchet MS" pitchFamily="34" charset="0"/>
              </a:rPr>
              <a:t>Bulgaria (Vidin, Vratsa, Montana, Pleven, Veliko Tarnovo, Ruse, Silistra, Dobrich</a:t>
            </a:r>
            <a:r>
              <a:rPr lang="en-US" sz="1600" dirty="0">
                <a:solidFill>
                  <a:schemeClr val="tx2"/>
                </a:solidFill>
                <a:latin typeface="Trebuchet MS" pitchFamily="34" charset="0"/>
              </a:rPr>
              <a:t>)</a:t>
            </a:r>
            <a:endParaRPr lang="ro-RO" altLang="en-US" sz="1600" dirty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ro-RO" altLang="en-US" b="1" dirty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b="1" dirty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8" name="Picture 7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2081" y="3200400"/>
            <a:ext cx="6032144" cy="85325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" y="304799"/>
            <a:ext cx="1143000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72211" y="249244"/>
            <a:ext cx="8736108" cy="7387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453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184" y="845987"/>
            <a:ext cx="8001000" cy="900113"/>
          </a:xfrm>
        </p:spPr>
        <p:txBody>
          <a:bodyPr/>
          <a:lstStyle/>
          <a:p>
            <a:r>
              <a:rPr lang="ro-RO" sz="24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REGULILE APELUI DE PROIECTE</a:t>
            </a:r>
            <a: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400" b="1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r>
              <a:rPr lang="en-US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E</a:t>
            </a:r>
            <a:r>
              <a:rPr lang="ro-RO" sz="24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ligibilitatea </a:t>
            </a:r>
            <a:r>
              <a:rPr lang="ro-RO" sz="24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cheltuielilor (I)</a:t>
            </a:r>
            <a:endParaRPr lang="en-US" sz="2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0" y="1709592"/>
            <a:ext cx="6400799" cy="2925040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o-RO" sz="1800" dirty="0" smtClean="0">
                <a:latin typeface="Trebuchet MS" pitchFamily="34" charset="0"/>
              </a:rPr>
              <a:t>sunt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necesar</a:t>
            </a:r>
            <a:r>
              <a:rPr lang="ro-RO" sz="1800" dirty="0" smtClean="0">
                <a:latin typeface="Trebuchet MS" pitchFamily="34" charset="0"/>
              </a:rPr>
              <a:t>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pentru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inițierea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derularea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proiectului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conformitate</a:t>
            </a:r>
            <a:r>
              <a:rPr lang="en-US" sz="1800" dirty="0">
                <a:latin typeface="Trebuchet MS" pitchFamily="34" charset="0"/>
              </a:rPr>
              <a:t> cu </a:t>
            </a:r>
            <a:r>
              <a:rPr lang="en-US" sz="1800" dirty="0" err="1">
                <a:latin typeface="Trebuchet MS" pitchFamily="34" charset="0"/>
              </a:rPr>
              <a:t>principiile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>
                <a:latin typeface="Trebuchet MS" pitchFamily="34" charset="0"/>
              </a:rPr>
              <a:t>managementului financiar sănătos </a:t>
            </a:r>
            <a:endParaRPr lang="ro-RO" sz="1800" dirty="0" smtClean="0">
              <a:latin typeface="Trebuchet MS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o-RO" sz="1800" dirty="0" smtClean="0">
                <a:latin typeface="Trebuchet MS" pitchFamily="34" charset="0"/>
              </a:rPr>
              <a:t>sunt efectuate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în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conformitate</a:t>
            </a:r>
            <a:r>
              <a:rPr lang="en-US" sz="1800" dirty="0">
                <a:latin typeface="Trebuchet MS" pitchFamily="34" charset="0"/>
              </a:rPr>
              <a:t> cu </a:t>
            </a:r>
            <a:r>
              <a:rPr lang="en-US" sz="1800" dirty="0" err="1">
                <a:latin typeface="Trebuchet MS" pitchFamily="34" charset="0"/>
              </a:rPr>
              <a:t>prevederile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smtClean="0">
                <a:latin typeface="Trebuchet MS" pitchFamily="34" charset="0"/>
              </a:rPr>
              <a:t>contract</a:t>
            </a:r>
            <a:r>
              <a:rPr lang="ro-RO" sz="1800" dirty="0" smtClean="0">
                <a:latin typeface="Trebuchet MS" pitchFamily="34" charset="0"/>
              </a:rPr>
              <a:t>uale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și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ro-RO" sz="1800" dirty="0" smtClean="0">
                <a:latin typeface="Trebuchet MS" pitchFamily="34" charset="0"/>
              </a:rPr>
              <a:t>cu</a:t>
            </a:r>
            <a:r>
              <a:rPr lang="en-US" sz="1800" dirty="0" smtClean="0">
                <a:latin typeface="Trebuchet MS" pitchFamily="34" charset="0"/>
              </a:rPr>
              <a:t> list</a:t>
            </a:r>
            <a:r>
              <a:rPr lang="ro-RO" sz="1800" dirty="0" smtClean="0">
                <a:latin typeface="Trebuchet MS" pitchFamily="34" charset="0"/>
              </a:rPr>
              <a:t>a</a:t>
            </a:r>
            <a:r>
              <a:rPr lang="en-US" sz="1800" dirty="0" smtClean="0">
                <a:latin typeface="Trebuchet MS" pitchFamily="34" charset="0"/>
              </a:rPr>
              <a:t> </a:t>
            </a:r>
            <a:r>
              <a:rPr lang="en-US" sz="1800" dirty="0" err="1">
                <a:latin typeface="Trebuchet MS" pitchFamily="34" charset="0"/>
              </a:rPr>
              <a:t>cheltuielilor</a:t>
            </a:r>
            <a:r>
              <a:rPr lang="en-US" sz="1800" dirty="0">
                <a:latin typeface="Trebuchet MS" pitchFamily="34" charset="0"/>
              </a:rPr>
              <a:t> </a:t>
            </a:r>
            <a:r>
              <a:rPr lang="en-US" sz="1800" dirty="0" err="1" smtClean="0">
                <a:latin typeface="Trebuchet MS" pitchFamily="34" charset="0"/>
              </a:rPr>
              <a:t>eligibile</a:t>
            </a:r>
            <a:r>
              <a:rPr lang="ro-RO" sz="1800" dirty="0">
                <a:latin typeface="Trebuchet MS" pitchFamily="34" charset="0"/>
              </a:rPr>
              <a:t>;</a:t>
            </a:r>
            <a:endParaRPr lang="en-US" sz="1800" dirty="0" smtClean="0">
              <a:latin typeface="Trebuchet MS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939" y="1607157"/>
            <a:ext cx="2207429" cy="1629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3200400"/>
            <a:ext cx="8381999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Ø"/>
            </a:pPr>
            <a:r>
              <a:rPr lang="ro-RO" b="1" dirty="0" smtClean="0">
                <a:latin typeface="Trebuchet MS" pitchFamily="34" charset="0"/>
              </a:rPr>
              <a:t>c</a:t>
            </a:r>
            <a:r>
              <a:rPr lang="en-US" b="1" dirty="0" err="1" smtClean="0">
                <a:latin typeface="Trebuchet MS" pitchFamily="34" charset="0"/>
              </a:rPr>
              <a:t>osturile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en-US" b="1" dirty="0">
                <a:latin typeface="Trebuchet MS" pitchFamily="34" charset="0"/>
              </a:rPr>
              <a:t>de </a:t>
            </a:r>
            <a:r>
              <a:rPr lang="en-US" b="1" dirty="0" err="1">
                <a:latin typeface="Trebuchet MS" pitchFamily="34" charset="0"/>
              </a:rPr>
              <a:t>pregătire</a:t>
            </a:r>
            <a:r>
              <a:rPr lang="en-US" b="1" dirty="0">
                <a:latin typeface="Trebuchet MS" pitchFamily="34" charset="0"/>
              </a:rPr>
              <a:t> </a:t>
            </a:r>
            <a:r>
              <a:rPr lang="en-US" b="1" dirty="0" err="1">
                <a:latin typeface="Trebuchet MS" pitchFamily="34" charset="0"/>
              </a:rPr>
              <a:t>sunt</a:t>
            </a:r>
            <a:r>
              <a:rPr lang="en-US" b="1" dirty="0">
                <a:latin typeface="Trebuchet MS" pitchFamily="34" charset="0"/>
              </a:rPr>
              <a:t> </a:t>
            </a:r>
            <a:r>
              <a:rPr lang="en-US" b="1" dirty="0" err="1">
                <a:latin typeface="Trebuchet MS" pitchFamily="34" charset="0"/>
              </a:rPr>
              <a:t>eligibile</a:t>
            </a:r>
            <a:r>
              <a:rPr lang="en-US" b="1" dirty="0">
                <a:latin typeface="Trebuchet MS" pitchFamily="34" charset="0"/>
              </a:rPr>
              <a:t> </a:t>
            </a:r>
            <a:r>
              <a:rPr lang="en-US" b="1" dirty="0" smtClean="0">
                <a:latin typeface="Trebuchet MS" pitchFamily="34" charset="0"/>
              </a:rPr>
              <a:t>(</a:t>
            </a:r>
            <a:r>
              <a:rPr lang="ro-RO" b="1" dirty="0" smtClean="0">
                <a:latin typeface="Trebuchet MS" pitchFamily="34" charset="0"/>
              </a:rPr>
              <a:t>in limita a </a:t>
            </a:r>
            <a:r>
              <a:rPr lang="en-US" b="1" dirty="0" smtClean="0">
                <a:latin typeface="Trebuchet MS" pitchFamily="34" charset="0"/>
              </a:rPr>
              <a:t>10%</a:t>
            </a:r>
            <a:r>
              <a:rPr lang="ro-RO" b="1" dirty="0" smtClean="0">
                <a:latin typeface="Trebuchet MS" pitchFamily="34" charset="0"/>
              </a:rPr>
              <a:t> din costurile directe</a:t>
            </a:r>
            <a:r>
              <a:rPr lang="en-US" b="1" dirty="0" smtClean="0">
                <a:latin typeface="Trebuchet MS" pitchFamily="34" charset="0"/>
              </a:rPr>
              <a:t>), </a:t>
            </a:r>
            <a:r>
              <a:rPr lang="en-US" b="1" dirty="0" err="1">
                <a:latin typeface="Trebuchet MS" pitchFamily="34" charset="0"/>
              </a:rPr>
              <a:t>în</a:t>
            </a:r>
            <a:r>
              <a:rPr lang="en-US" b="1" dirty="0">
                <a:latin typeface="Trebuchet MS" pitchFamily="34" charset="0"/>
              </a:rPr>
              <a:t> </a:t>
            </a:r>
            <a:r>
              <a:rPr lang="en-US" b="1" dirty="0" err="1">
                <a:latin typeface="Trebuchet MS" pitchFamily="34" charset="0"/>
              </a:rPr>
              <a:t>cazul</a:t>
            </a:r>
            <a:r>
              <a:rPr lang="en-US" b="1" dirty="0">
                <a:latin typeface="Trebuchet MS" pitchFamily="34" charset="0"/>
              </a:rPr>
              <a:t> </a:t>
            </a:r>
            <a:r>
              <a:rPr lang="en-US" b="1" dirty="0" err="1">
                <a:latin typeface="Trebuchet MS" pitchFamily="34" charset="0"/>
              </a:rPr>
              <a:t>în</a:t>
            </a:r>
            <a:r>
              <a:rPr lang="en-US" b="1" dirty="0">
                <a:latin typeface="Trebuchet MS" pitchFamily="34" charset="0"/>
              </a:rPr>
              <a:t> care </a:t>
            </a:r>
            <a:r>
              <a:rPr lang="ro-RO" b="1" dirty="0" smtClean="0">
                <a:latin typeface="Trebuchet MS" pitchFamily="34" charset="0"/>
              </a:rPr>
              <a:t>au fost angajate între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ro-RO" b="1" dirty="0" smtClean="0">
                <a:latin typeface="Trebuchet MS" pitchFamily="34" charset="0"/>
              </a:rPr>
              <a:t>0</a:t>
            </a:r>
            <a:r>
              <a:rPr lang="en-US" b="1" dirty="0" smtClean="0">
                <a:latin typeface="Trebuchet MS" pitchFamily="34" charset="0"/>
              </a:rPr>
              <a:t>1.01.2014 </a:t>
            </a:r>
            <a:r>
              <a:rPr lang="en-US" b="1" dirty="0" err="1">
                <a:latin typeface="Trebuchet MS" pitchFamily="34" charset="0"/>
              </a:rPr>
              <a:t>și</a:t>
            </a:r>
            <a:r>
              <a:rPr lang="en-US" b="1" dirty="0">
                <a:latin typeface="Trebuchet MS" pitchFamily="34" charset="0"/>
              </a:rPr>
              <a:t> </a:t>
            </a:r>
            <a:r>
              <a:rPr lang="en-US" b="1" dirty="0" err="1">
                <a:latin typeface="Trebuchet MS" pitchFamily="34" charset="0"/>
              </a:rPr>
              <a:t>depunerea</a:t>
            </a:r>
            <a:r>
              <a:rPr lang="en-US" b="1" dirty="0">
                <a:latin typeface="Trebuchet MS" pitchFamily="34" charset="0"/>
              </a:rPr>
              <a:t> </a:t>
            </a:r>
            <a:r>
              <a:rPr lang="ro-RO" b="1" dirty="0" smtClean="0">
                <a:latin typeface="Trebuchet MS" pitchFamily="34" charset="0"/>
              </a:rPr>
              <a:t>Cererii de Finanțare</a:t>
            </a:r>
            <a:r>
              <a:rPr lang="en-US" b="1" dirty="0" smtClean="0">
                <a:latin typeface="Trebuchet MS" pitchFamily="34" charset="0"/>
              </a:rPr>
              <a:t> (transport </a:t>
            </a:r>
            <a:r>
              <a:rPr lang="en-US" b="1" dirty="0" err="1" smtClean="0">
                <a:latin typeface="Trebuchet MS" pitchFamily="34" charset="0"/>
              </a:rPr>
              <a:t>și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en-US" b="1" dirty="0" err="1" smtClean="0">
                <a:latin typeface="Trebuchet MS" pitchFamily="34" charset="0"/>
              </a:rPr>
              <a:t>cazare</a:t>
            </a:r>
            <a:r>
              <a:rPr lang="en-US" b="1" dirty="0" smtClean="0">
                <a:latin typeface="Trebuchet MS" pitchFamily="34" charset="0"/>
              </a:rPr>
              <a:t>, </a:t>
            </a:r>
            <a:r>
              <a:rPr lang="en-US" b="1" dirty="0" err="1" smtClean="0">
                <a:latin typeface="Trebuchet MS" pitchFamily="34" charset="0"/>
              </a:rPr>
              <a:t>expertiză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en-US" b="1" dirty="0" err="1" smtClean="0">
                <a:latin typeface="Trebuchet MS" pitchFamily="34" charset="0"/>
              </a:rPr>
              <a:t>externă</a:t>
            </a:r>
            <a:r>
              <a:rPr lang="ro-RO" b="1" dirty="0" smtClean="0">
                <a:latin typeface="Trebuchet MS" pitchFamily="34" charset="0"/>
              </a:rPr>
              <a:t>, studiu de fezabilitate, alte  costuri necesare pentru obtinerea autorizațiilor/permiselor, etc. </a:t>
            </a:r>
            <a:r>
              <a:rPr lang="en-US" b="1" dirty="0" smtClean="0">
                <a:latin typeface="Trebuchet MS" pitchFamily="34" charset="0"/>
              </a:rPr>
              <a:t>)</a:t>
            </a:r>
            <a:endParaRPr lang="ro-RO" dirty="0">
              <a:latin typeface="Trebuchet MS" pitchFamily="34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ro-RO" dirty="0" smtClean="0">
                <a:latin typeface="Trebuchet MS" pitchFamily="34" charset="0"/>
              </a:rPr>
              <a:t>c</a:t>
            </a:r>
            <a:r>
              <a:rPr lang="en-US" dirty="0" err="1" smtClean="0">
                <a:latin typeface="Trebuchet MS" pitchFamily="34" charset="0"/>
              </a:rPr>
              <a:t>heltuielile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ro-RO" dirty="0" smtClean="0">
                <a:latin typeface="Trebuchet MS" pitchFamily="34" charset="0"/>
              </a:rPr>
              <a:t>sunt </a:t>
            </a:r>
            <a:r>
              <a:rPr lang="en-US" dirty="0" err="1" smtClean="0">
                <a:latin typeface="Trebuchet MS" pitchFamily="34" charset="0"/>
              </a:rPr>
              <a:t>plătite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>
                <a:latin typeface="Trebuchet MS" pitchFamily="34" charset="0"/>
              </a:rPr>
              <a:t>efectiv</a:t>
            </a:r>
            <a:r>
              <a:rPr lang="en-US" dirty="0">
                <a:latin typeface="Trebuchet MS" pitchFamily="34" charset="0"/>
              </a:rPr>
              <a:t> </a:t>
            </a:r>
            <a:r>
              <a:rPr lang="ro-RO" dirty="0" smtClean="0">
                <a:latin typeface="Trebuchet MS" pitchFamily="34" charset="0"/>
              </a:rPr>
              <a:t>în termen de maxim </a:t>
            </a:r>
            <a:r>
              <a:rPr lang="en-US" dirty="0" smtClean="0">
                <a:latin typeface="Trebuchet MS" pitchFamily="34" charset="0"/>
              </a:rPr>
              <a:t>2 </a:t>
            </a:r>
            <a:r>
              <a:rPr lang="en-US" dirty="0" err="1">
                <a:latin typeface="Trebuchet MS" pitchFamily="34" charset="0"/>
              </a:rPr>
              <a:t>luni</a:t>
            </a:r>
            <a:r>
              <a:rPr lang="en-US" dirty="0">
                <a:latin typeface="Trebuchet MS" pitchFamily="34" charset="0"/>
              </a:rPr>
              <a:t> </a:t>
            </a:r>
            <a:r>
              <a:rPr lang="ro-RO" dirty="0" smtClean="0">
                <a:latin typeface="Trebuchet MS" pitchFamily="34" charset="0"/>
              </a:rPr>
              <a:t>de la finalizarea 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perioad</a:t>
            </a:r>
            <a:r>
              <a:rPr lang="ro-RO" dirty="0" smtClean="0">
                <a:latin typeface="Trebuchet MS" pitchFamily="34" charset="0"/>
              </a:rPr>
              <a:t>ei 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>
                <a:latin typeface="Trebuchet MS" pitchFamily="34" charset="0"/>
              </a:rPr>
              <a:t>de </a:t>
            </a:r>
            <a:r>
              <a:rPr lang="en-US" dirty="0" err="1" smtClean="0">
                <a:latin typeface="Trebuchet MS" pitchFamily="34" charset="0"/>
              </a:rPr>
              <a:t>implementare</a:t>
            </a:r>
            <a:r>
              <a:rPr lang="ro-RO" dirty="0">
                <a:latin typeface="Trebuchet MS" pitchFamily="34" charset="0"/>
              </a:rPr>
              <a:t>;</a:t>
            </a:r>
            <a:endParaRPr lang="en-US" dirty="0" smtClean="0">
              <a:latin typeface="Trebuchet MS" pitchFamily="34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ro-RO" dirty="0" smtClean="0">
                <a:latin typeface="Trebuchet MS" pitchFamily="34" charset="0"/>
              </a:rPr>
              <a:t>sunt 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înregistrat</a:t>
            </a:r>
            <a:r>
              <a:rPr lang="ro-RO" dirty="0" smtClean="0">
                <a:latin typeface="Trebuchet MS" pitchFamily="34" charset="0"/>
              </a:rPr>
              <a:t>e </a:t>
            </a:r>
            <a:r>
              <a:rPr lang="en-US" dirty="0" err="1" smtClean="0">
                <a:latin typeface="Trebuchet MS" pitchFamily="34" charset="0"/>
              </a:rPr>
              <a:t>în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cont</a:t>
            </a:r>
            <a:r>
              <a:rPr lang="ro-RO" dirty="0" smtClean="0">
                <a:latin typeface="Trebuchet MS" pitchFamily="34" charset="0"/>
              </a:rPr>
              <a:t>abilitate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beneficiarilor</a:t>
            </a:r>
            <a:r>
              <a:rPr lang="ro-RO" dirty="0">
                <a:latin typeface="Trebuchet MS" pitchFamily="34" charset="0"/>
              </a:rPr>
              <a:t>;</a:t>
            </a:r>
            <a:r>
              <a:rPr lang="en-US" dirty="0" smtClean="0">
                <a:latin typeface="Trebuchet MS" pitchFamily="34" charset="0"/>
              </a:rPr>
              <a:t> </a:t>
            </a:r>
            <a:endParaRPr lang="ro-RO" dirty="0" smtClean="0">
              <a:latin typeface="Trebuchet MS" pitchFamily="34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ro-RO" dirty="0" smtClean="0">
                <a:latin typeface="Trebuchet MS" pitchFamily="34" charset="0"/>
              </a:rPr>
              <a:t>sunt verificate si validate de către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ro-RO" dirty="0" smtClean="0">
                <a:latin typeface="Trebuchet MS" pitchFamily="34" charset="0"/>
              </a:rPr>
              <a:t>CPN;</a:t>
            </a:r>
            <a:endParaRPr lang="en-US" b="1" dirty="0">
              <a:latin typeface="Trebuchet MS" pitchFamily="34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ro-RO" dirty="0" smtClean="0">
                <a:latin typeface="Trebuchet MS" pitchFamily="34" charset="0"/>
              </a:rPr>
              <a:t>n</a:t>
            </a:r>
            <a:r>
              <a:rPr lang="it-IT" dirty="0" smtClean="0">
                <a:latin typeface="Trebuchet MS" pitchFamily="34" charset="0"/>
              </a:rPr>
              <a:t>u a</a:t>
            </a:r>
            <a:r>
              <a:rPr lang="ro-RO" dirty="0" smtClean="0">
                <a:latin typeface="Trebuchet MS" pitchFamily="34" charset="0"/>
              </a:rPr>
              <a:t>u</a:t>
            </a:r>
            <a:r>
              <a:rPr lang="it-IT" dirty="0" smtClean="0">
                <a:latin typeface="Trebuchet MS" pitchFamily="34" charset="0"/>
              </a:rPr>
              <a:t> </a:t>
            </a:r>
            <a:r>
              <a:rPr lang="it-IT" dirty="0">
                <a:latin typeface="Trebuchet MS" pitchFamily="34" charset="0"/>
              </a:rPr>
              <a:t>făcut </a:t>
            </a:r>
            <a:r>
              <a:rPr lang="it-IT" dirty="0" smtClean="0">
                <a:latin typeface="Trebuchet MS" pitchFamily="34" charset="0"/>
              </a:rPr>
              <a:t>obiectul finanțări</a:t>
            </a:r>
            <a:r>
              <a:rPr lang="ro-RO" dirty="0" smtClean="0">
                <a:latin typeface="Trebuchet MS" pitchFamily="34" charset="0"/>
              </a:rPr>
              <a:t>i</a:t>
            </a:r>
            <a:r>
              <a:rPr lang="it-IT" dirty="0" smtClean="0">
                <a:latin typeface="Trebuchet MS" pitchFamily="34" charset="0"/>
              </a:rPr>
              <a:t> </a:t>
            </a:r>
            <a:r>
              <a:rPr lang="it-IT" dirty="0">
                <a:latin typeface="Trebuchet MS" pitchFamily="34" charset="0"/>
              </a:rPr>
              <a:t>din alte fonduri </a:t>
            </a:r>
            <a:r>
              <a:rPr lang="it-IT" dirty="0" smtClean="0">
                <a:latin typeface="Trebuchet MS" pitchFamily="34" charset="0"/>
              </a:rPr>
              <a:t>publice</a:t>
            </a:r>
            <a:r>
              <a:rPr lang="ro-RO" dirty="0">
                <a:latin typeface="Trebuchet MS" pitchFamily="34" charset="0"/>
              </a:rPr>
              <a:t>;</a:t>
            </a:r>
            <a:r>
              <a:rPr lang="en-US" b="1" dirty="0" smtClean="0">
                <a:latin typeface="Trebuchet MS" pitchFamily="34" charset="0"/>
              </a:rPr>
              <a:t>  </a:t>
            </a:r>
            <a:endParaRPr lang="en-US" b="1" dirty="0">
              <a:latin typeface="Trebuchet MS" pitchFamily="34" charset="0"/>
            </a:endParaRPr>
          </a:p>
          <a:p>
            <a:pPr lvl="1" algn="just">
              <a:buFont typeface="Wingdings" pitchFamily="2" charset="2"/>
              <a:buChar char="Ø"/>
            </a:pPr>
            <a:endParaRPr lang="en-US" sz="2400" dirty="0">
              <a:latin typeface="Trebuchet MS" pitchFamily="34" charset="0"/>
            </a:endParaRPr>
          </a:p>
          <a:p>
            <a:pPr marL="0" indent="0" algn="just">
              <a:buNone/>
            </a:pPr>
            <a:endParaRPr lang="en-US" sz="1900" dirty="0">
              <a:solidFill>
                <a:srgbClr val="0070C0"/>
              </a:solidFill>
              <a:latin typeface="Trebuchet MS" pitchFamily="34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1900" b="1" dirty="0">
              <a:latin typeface="Trebuchet MS" pitchFamily="34" charset="0"/>
            </a:endParaRPr>
          </a:p>
          <a:p>
            <a:pPr lvl="1"/>
            <a:endParaRPr lang="en-US" sz="2000" dirty="0">
              <a:latin typeface="Trebuchet MS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6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948" y="6007664"/>
            <a:ext cx="635823" cy="73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3053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13935</TotalTime>
  <Words>2505</Words>
  <Application>Microsoft Office PowerPoint</Application>
  <PresentationFormat>On-screen Show (4:3)</PresentationFormat>
  <Paragraphs>243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Trebuchet MS</vt:lpstr>
      <vt:lpstr>Wingdings</vt:lpstr>
      <vt:lpstr>Office Theme</vt:lpstr>
      <vt:lpstr>PowerPoint Presentation</vt:lpstr>
      <vt:lpstr>Bugetul alocat acestui apel </vt:lpstr>
      <vt:lpstr>Durata și bugetul proiectului   </vt:lpstr>
      <vt:lpstr>PowerPoint Presentation</vt:lpstr>
      <vt:lpstr>PowerPoint Presentation</vt:lpstr>
      <vt:lpstr>REGULILE APELULUI DE PROIECTE Eligibilitatea aplicanților (I)</vt:lpstr>
      <vt:lpstr>REGULILE APELUI DE PROIECTE Eligibilitatea aplicanților (II)</vt:lpstr>
      <vt:lpstr>REGULILE APELULUI DE PROIECTE Eligibilitatea activităților</vt:lpstr>
      <vt:lpstr>REGULILE APELUI DE PROIECTE Eligibilitatea cheltuielilor (I)</vt:lpstr>
      <vt:lpstr>REGULILE APELULUI DE PROIECTE Eligibilitatea cheltuielilor (II) </vt:lpstr>
      <vt:lpstr>REGULILE APELULUI DE PROIECTE Eligibilitatea cheltuielilor (III)</vt:lpstr>
      <vt:lpstr>REGULILE APELULUI DE PROIECTE Eligibilitatea cheltuielilor (IV)</vt:lpstr>
      <vt:lpstr>REGULILE APELULUI DE PROIECTE Eligibilitatea cheltuielilor (V)</vt:lpstr>
      <vt:lpstr>REGULILE APELULUI DE PROIECTE Eligibilitatea cheltuielilor (VI)</vt:lpstr>
      <vt:lpstr>REGULILE APELULUI DE PROIECTE Termenul de primire al aplicațiilor</vt:lpstr>
      <vt:lpstr>REGULILE APELULUI DE PROIECTE Proiecte comune</vt:lpstr>
      <vt:lpstr>REGULILE APELULUI DE PROIECTE Procesul de evaluare</vt:lpstr>
      <vt:lpstr>REGULILE APELULUI DE PROIECTE Procesul de evaluare și contractare </vt:lpstr>
      <vt:lpstr>REGULILE APELULUI DE PROIECTE Condiții pre-contractuale</vt:lpstr>
      <vt:lpstr>BUGET</vt:lpstr>
      <vt:lpstr>PowerPoint Presentation</vt:lpstr>
      <vt:lpstr>PowerPoint Presentation</vt:lpstr>
    </vt:vector>
  </TitlesOfParts>
  <Company>MRQ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vmp</dc:creator>
  <cp:lastModifiedBy>Ioana  Glavan</cp:lastModifiedBy>
  <cp:revision>1008</cp:revision>
  <cp:lastPrinted>2016-02-22T11:37:17Z</cp:lastPrinted>
  <dcterms:created xsi:type="dcterms:W3CDTF">2007-11-21T13:10:07Z</dcterms:created>
  <dcterms:modified xsi:type="dcterms:W3CDTF">2016-02-22T11:51:28Z</dcterms:modified>
</cp:coreProperties>
</file>