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320" r:id="rId2"/>
    <p:sldId id="331" r:id="rId3"/>
    <p:sldId id="336" r:id="rId4"/>
    <p:sldId id="337" r:id="rId5"/>
    <p:sldId id="338" r:id="rId6"/>
    <p:sldId id="333" r:id="rId7"/>
    <p:sldId id="334" r:id="rId8"/>
    <p:sldId id="335" r:id="rId9"/>
    <p:sldId id="321" r:id="rId10"/>
    <p:sldId id="322" r:id="rId11"/>
    <p:sldId id="323" r:id="rId12"/>
    <p:sldId id="326" r:id="rId13"/>
    <p:sldId id="329" r:id="rId14"/>
    <p:sldId id="328" r:id="rId15"/>
    <p:sldId id="332" r:id="rId16"/>
    <p:sldId id="327" r:id="rId17"/>
  </p:sldIdLst>
  <p:sldSz cx="9144000" cy="6858000" type="screen4x3"/>
  <p:notesSz cx="6797675" cy="99282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oana  Glavan" initials="IG" lastIdx="6" clrIdx="0">
    <p:extLst>
      <p:ext uri="{19B8F6BF-5375-455C-9EA6-DF929625EA0E}">
        <p15:presenceInfo xmlns:p15="http://schemas.microsoft.com/office/powerpoint/2012/main" userId="S-1-5-21-1757981266-725345543-754608634-41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C00"/>
    <a:srgbClr val="FC2812"/>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549" autoAdjust="0"/>
    <p:restoredTop sz="95394" autoAdjust="0"/>
  </p:normalViewPr>
  <p:slideViewPr>
    <p:cSldViewPr>
      <p:cViewPr varScale="1">
        <p:scale>
          <a:sx n="85" d="100"/>
          <a:sy n="85" d="100"/>
        </p:scale>
        <p:origin x="850" y="72"/>
      </p:cViewPr>
      <p:guideLst>
        <p:guide orient="horz" pos="2160"/>
        <p:guide pos="2880"/>
      </p:guideLst>
    </p:cSldViewPr>
  </p:slideViewPr>
  <p:outlineViewPr>
    <p:cViewPr>
      <p:scale>
        <a:sx n="33" d="100"/>
        <a:sy n="33" d="100"/>
      </p:scale>
      <p:origin x="0" y="50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2366" y="58"/>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2"/>
            <a:ext cx="2945553" cy="495692"/>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50535" y="2"/>
            <a:ext cx="2945553" cy="495692"/>
          </a:xfrm>
          <a:prstGeom prst="rect">
            <a:avLst/>
          </a:prstGeom>
        </p:spPr>
        <p:txBody>
          <a:bodyPr vert="horz" lIns="90673" tIns="45337" rIns="90673" bIns="45337" rtlCol="0"/>
          <a:lstStyle>
            <a:lvl1pPr algn="r">
              <a:defRPr sz="1200">
                <a:latin typeface="Arial" charset="0"/>
                <a:cs typeface="+mn-cs"/>
              </a:defRPr>
            </a:lvl1pPr>
          </a:lstStyle>
          <a:p>
            <a:pPr>
              <a:defRPr/>
            </a:pPr>
            <a:r>
              <a:rPr lang="en-US" smtClean="0"/>
              <a:t>03.07.2019</a:t>
            </a:r>
            <a:endParaRPr lang="ro-RO"/>
          </a:p>
        </p:txBody>
      </p:sp>
      <p:sp>
        <p:nvSpPr>
          <p:cNvPr id="4" name="Footer Placeholder 3"/>
          <p:cNvSpPr>
            <a:spLocks noGrp="1"/>
          </p:cNvSpPr>
          <p:nvPr>
            <p:ph type="ftr" sz="quarter" idx="2"/>
          </p:nvPr>
        </p:nvSpPr>
        <p:spPr>
          <a:xfrm>
            <a:off x="3" y="9430935"/>
            <a:ext cx="2945553" cy="495692"/>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50535" y="9430935"/>
            <a:ext cx="2945553" cy="495692"/>
          </a:xfrm>
          <a:prstGeom prst="rect">
            <a:avLst/>
          </a:prstGeom>
        </p:spPr>
        <p:txBody>
          <a:bodyPr vert="horz" lIns="90673" tIns="45337" rIns="90673" bIns="45337"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2"/>
            <a:ext cx="2945553" cy="495692"/>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50535" y="2"/>
            <a:ext cx="2945553" cy="495692"/>
          </a:xfrm>
          <a:prstGeom prst="rect">
            <a:avLst/>
          </a:prstGeom>
        </p:spPr>
        <p:txBody>
          <a:bodyPr vert="horz" lIns="90673" tIns="45337" rIns="90673" bIns="45337" rtlCol="0"/>
          <a:lstStyle>
            <a:lvl1pPr algn="r">
              <a:defRPr sz="1200">
                <a:latin typeface="Arial" charset="0"/>
                <a:cs typeface="+mn-cs"/>
              </a:defRPr>
            </a:lvl1pPr>
          </a:lstStyle>
          <a:p>
            <a:pPr>
              <a:defRPr/>
            </a:pPr>
            <a:r>
              <a:rPr lang="en-US" smtClean="0"/>
              <a:t>03.07.2019</a:t>
            </a:r>
            <a:endParaRPr lang="ro-RO"/>
          </a:p>
        </p:txBody>
      </p:sp>
      <p:sp>
        <p:nvSpPr>
          <p:cNvPr id="4" name="Slide Image Placeholder 3"/>
          <p:cNvSpPr>
            <a:spLocks noGrp="1" noRot="1" noChangeAspect="1"/>
          </p:cNvSpPr>
          <p:nvPr>
            <p:ph type="sldImg" idx="2"/>
          </p:nvPr>
        </p:nvSpPr>
        <p:spPr>
          <a:xfrm>
            <a:off x="915988" y="744538"/>
            <a:ext cx="4965700" cy="3724275"/>
          </a:xfrm>
          <a:prstGeom prst="rect">
            <a:avLst/>
          </a:prstGeom>
          <a:noFill/>
          <a:ln w="12700">
            <a:solidFill>
              <a:prstClr val="black"/>
            </a:solidFill>
          </a:ln>
        </p:spPr>
        <p:txBody>
          <a:bodyPr vert="horz" lIns="90673" tIns="45337" rIns="90673" bIns="45337" rtlCol="0" anchor="ctr"/>
          <a:lstStyle/>
          <a:p>
            <a:pPr lvl="0"/>
            <a:endParaRPr lang="ro-RO" noProof="0" smtClean="0"/>
          </a:p>
        </p:txBody>
      </p:sp>
      <p:sp>
        <p:nvSpPr>
          <p:cNvPr id="5" name="Notes Placeholder 4"/>
          <p:cNvSpPr>
            <a:spLocks noGrp="1"/>
          </p:cNvSpPr>
          <p:nvPr>
            <p:ph type="body" sz="quarter" idx="3"/>
          </p:nvPr>
        </p:nvSpPr>
        <p:spPr>
          <a:xfrm>
            <a:off x="679134" y="4717066"/>
            <a:ext cx="5439413" cy="4466023"/>
          </a:xfrm>
          <a:prstGeom prst="rect">
            <a:avLst/>
          </a:prstGeom>
        </p:spPr>
        <p:txBody>
          <a:bodyPr vert="horz" lIns="90673" tIns="45337" rIns="90673" bIns="45337" rtlCol="0">
            <a:normAutofit/>
          </a:bodyPr>
          <a:lstStyle/>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Secondary nodes are the branching or crossing points of the core and comprehensive networks, provided they represent cities (at least of regional importance) and/or multimodal connections</a:t>
            </a:r>
          </a:p>
          <a:p>
            <a:endParaRPr lang="en-US" sz="1200" dirty="0" smtClean="0">
              <a:effectLst/>
              <a:latin typeface="Verdana" panose="020B0604030504040204" pitchFamily="34" charset="0"/>
              <a:ea typeface="Times New Roman" panose="02020603050405020304" pitchFamily="18" charset="0"/>
              <a:cs typeface="Times New Roman" panose="02020603050405020304" pitchFamily="18" charset="0"/>
            </a:endParaRPr>
          </a:p>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Tertiary nodes are urban areas (regional towns, towns, cities) providing jobs and public and private services (e.g. schools, health or social care, employment services, banks) beyond their administrative boundaries, and/or places of multimodal nodes</a:t>
            </a:r>
            <a:endParaRPr lang="en-US" sz="1200" dirty="0">
              <a:effectLst/>
              <a:latin typeface="Verdana" panose="020B0604030504040204" pitchFamily="34" charset="0"/>
              <a:ea typeface="Times New Roman" panose="02020603050405020304" pitchFamily="18" charset="0"/>
              <a:cs typeface="Times New Roman" panose="02020603050405020304" pitchFamily="18" charset="0"/>
            </a:endParaRPr>
          </a:p>
        </p:txBody>
      </p:sp>
      <p:sp>
        <p:nvSpPr>
          <p:cNvPr id="6" name="Footer Placeholder 5"/>
          <p:cNvSpPr>
            <a:spLocks noGrp="1"/>
          </p:cNvSpPr>
          <p:nvPr>
            <p:ph type="ftr" sz="quarter" idx="4"/>
          </p:nvPr>
        </p:nvSpPr>
        <p:spPr>
          <a:xfrm>
            <a:off x="3" y="9430935"/>
            <a:ext cx="2945553" cy="495692"/>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50535" y="9430935"/>
            <a:ext cx="2945553" cy="495692"/>
          </a:xfrm>
          <a:prstGeom prst="rect">
            <a:avLst/>
          </a:prstGeom>
        </p:spPr>
        <p:txBody>
          <a:bodyPr vert="horz" lIns="90673" tIns="45337" rIns="90673" bIns="45337"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lang="en-US" sz="1200" b="1" kern="1200" smtClean="0">
        <a:solidFill>
          <a:schemeClr val="tx1"/>
        </a:solidFill>
        <a:effectLst/>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915988" y="744538"/>
            <a:ext cx="4965700" cy="372427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dirty="0" smtClean="0"/>
          </a:p>
        </p:txBody>
      </p:sp>
      <p:sp>
        <p:nvSpPr>
          <p:cNvPr id="2" name="Date Placeholder 1"/>
          <p:cNvSpPr>
            <a:spLocks noGrp="1"/>
          </p:cNvSpPr>
          <p:nvPr>
            <p:ph type="dt" idx="10"/>
          </p:nvPr>
        </p:nvSpPr>
        <p:spPr/>
        <p:txBody>
          <a:bodyPr/>
          <a:lstStyle/>
          <a:p>
            <a:pPr>
              <a:defRPr/>
            </a:pPr>
            <a:r>
              <a:rPr lang="en-US" smtClean="0"/>
              <a:t>03.07.2019</a:t>
            </a:r>
            <a:endParaRPr lang="ro-RO"/>
          </a:p>
        </p:txBody>
      </p:sp>
    </p:spTree>
    <p:extLst>
      <p:ext uri="{BB962C8B-B14F-4D97-AF65-F5344CB8AC3E}">
        <p14:creationId xmlns:p14="http://schemas.microsoft.com/office/powerpoint/2010/main" val="305788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915988" y="744538"/>
            <a:ext cx="4965700" cy="372427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normAutofit fontScale="70000" lnSpcReduction="20000"/>
          </a:bodyPr>
          <a:lstStyle/>
          <a:p>
            <a:pPr marL="228600" lvl="0" indent="-228600" algn="just" eaLnBrk="1" fontAlgn="auto" hangingPunct="1">
              <a:lnSpc>
                <a:spcPct val="90000"/>
              </a:lnSpc>
              <a:spcBef>
                <a:spcPts val="1000"/>
              </a:spcBef>
              <a:spcAft>
                <a:spcPts val="0"/>
              </a:spcAft>
              <a:buFont typeface="Arial" panose="020B0604020202020204" pitchFamily="34" charset="0"/>
              <a:buChar char="•"/>
            </a:pPr>
            <a:r>
              <a:rPr lang="en-US" sz="1200" b="1" dirty="0" smtClean="0">
                <a:solidFill>
                  <a:prstClr val="black"/>
                </a:solidFill>
                <a:latin typeface="Trebuchet MS" panose="020B0603020202020204" pitchFamily="34" charset="0"/>
              </a:rPr>
              <a:t>Please note that after signing the subsidy and co-financing contracts (for all beneficiaries) along with all the annexes, the Lead Beneficiary has </a:t>
            </a:r>
            <a:r>
              <a:rPr lang="en-US" sz="1200" b="1" dirty="0" smtClean="0">
                <a:solidFill>
                  <a:srgbClr val="FF0000"/>
                </a:solidFill>
                <a:latin typeface="Trebuchet MS" panose="020B0603020202020204" pitchFamily="34" charset="0"/>
              </a:rPr>
              <a:t>10 working days</a:t>
            </a:r>
            <a:r>
              <a:rPr lang="en-US" sz="1200" b="1" dirty="0" smtClean="0">
                <a:solidFill>
                  <a:prstClr val="black"/>
                </a:solidFill>
                <a:latin typeface="Trebuchet MS" panose="020B0603020202020204" pitchFamily="34" charset="0"/>
              </a:rPr>
              <a:t>, starting from the date each contract was signed, in order to scan and upload the contracts in the electronic system, within the “Attachments” section from the Application.</a:t>
            </a:r>
            <a:endParaRPr lang="ro-RO" sz="1200" b="1" dirty="0" smtClean="0">
              <a:solidFill>
                <a:prstClr val="black"/>
              </a:solidFill>
              <a:latin typeface="Trebuchet MS" panose="020B0603020202020204" pitchFamily="34" charset="0"/>
            </a:endParaRPr>
          </a:p>
          <a:p>
            <a:pPr marL="228600" lvl="0" indent="-228600" algn="just" eaLnBrk="1" fontAlgn="auto" hangingPunct="1">
              <a:lnSpc>
                <a:spcPct val="90000"/>
              </a:lnSpc>
              <a:spcBef>
                <a:spcPts val="1000"/>
              </a:spcBef>
              <a:spcAft>
                <a:spcPts val="0"/>
              </a:spcAft>
              <a:buFont typeface="Arial" panose="020B0604020202020204" pitchFamily="34" charset="0"/>
              <a:buChar char="•"/>
            </a:pPr>
            <a:r>
              <a:rPr lang="en-US" sz="1200" dirty="0" smtClean="0">
                <a:solidFill>
                  <a:prstClr val="black"/>
                </a:solidFill>
                <a:latin typeface="Trebuchet MS" panose="020B0603020202020204" pitchFamily="34" charset="0"/>
              </a:rPr>
              <a:t>Also, following the signing of the subsidy contract, the Lead Beneficiary </a:t>
            </a:r>
            <a:r>
              <a:rPr lang="en-US" sz="1200" dirty="0" smtClean="0">
                <a:solidFill>
                  <a:srgbClr val="FF0000"/>
                </a:solidFill>
                <a:latin typeface="Trebuchet MS" panose="020B0603020202020204" pitchFamily="34" charset="0"/>
              </a:rPr>
              <a:t>has 2 working days to fill in all the requested data from the “Supplementary Information” </a:t>
            </a:r>
            <a:r>
              <a:rPr lang="en-US" sz="1200" dirty="0" smtClean="0">
                <a:solidFill>
                  <a:prstClr val="black"/>
                </a:solidFill>
                <a:latin typeface="Trebuchet MS" panose="020B0603020202020204" pitchFamily="34" charset="0"/>
              </a:rPr>
              <a:t>section (especially the following: “Project Management”, “Bank Information”, “User Assignment”, “Partner Nuts code and Project Dimensions” – as approved in MC Decision, “Physical location of the documents”, “Partnership Agreement” and “Project Procurements, for the last section from the moment when it becomes fully functional</a:t>
            </a:r>
            <a:r>
              <a:rPr lang="ro-RO" sz="1200" dirty="0" smtClean="0">
                <a:solidFill>
                  <a:prstClr val="black"/>
                </a:solidFill>
                <a:latin typeface="Trebuchet MS" panose="020B0603020202020204" pitchFamily="34" charset="0"/>
              </a:rPr>
              <a:t> </a:t>
            </a:r>
            <a:r>
              <a:rPr lang="en-US" sz="1200" dirty="0" smtClean="0">
                <a:solidFill>
                  <a:prstClr val="black"/>
                </a:solidFill>
                <a:latin typeface="Trebuchet MS" panose="020B0603020202020204" pitchFamily="34" charset="0"/>
              </a:rPr>
              <a:t>and upload the following:</a:t>
            </a:r>
          </a:p>
          <a:p>
            <a:pPr marL="0" lvl="0" indent="0" algn="just" eaLnBrk="1" fontAlgn="auto" hangingPunct="1">
              <a:lnSpc>
                <a:spcPct val="90000"/>
              </a:lnSpc>
              <a:spcBef>
                <a:spcPts val="1000"/>
              </a:spcBef>
              <a:spcAft>
                <a:spcPts val="0"/>
              </a:spcAft>
              <a:buNone/>
            </a:pPr>
            <a:r>
              <a:rPr lang="ro-RO" sz="1200" dirty="0" smtClean="0">
                <a:solidFill>
                  <a:prstClr val="black"/>
                </a:solidFill>
                <a:latin typeface="Trebuchet MS" panose="020B0603020202020204" pitchFamily="34" charset="0"/>
              </a:rPr>
              <a:t>a. </a:t>
            </a:r>
            <a:r>
              <a:rPr lang="en-US" sz="1200" dirty="0" smtClean="0">
                <a:solidFill>
                  <a:prstClr val="black"/>
                </a:solidFill>
                <a:latin typeface="Trebuchet MS" panose="020B0603020202020204" pitchFamily="34" charset="0"/>
              </a:rPr>
              <a:t>The scanned Financial Identification Forms for Euro account of LB where ERDF will be reimbursed by MA according to contract provisions and for Romanian partners only the Lei accounts,</a:t>
            </a:r>
            <a:r>
              <a:rPr lang="ro-RO" sz="1200" dirty="0" smtClean="0">
                <a:solidFill>
                  <a:prstClr val="black"/>
                </a:solidFill>
                <a:latin typeface="Trebuchet MS" panose="020B0603020202020204" pitchFamily="34" charset="0"/>
              </a:rPr>
              <a:t> </a:t>
            </a:r>
            <a:r>
              <a:rPr lang="en-US" sz="1200" dirty="0" smtClean="0">
                <a:solidFill>
                  <a:prstClr val="black"/>
                </a:solidFill>
                <a:latin typeface="Trebuchet MS" panose="020B0603020202020204" pitchFamily="34" charset="0"/>
              </a:rPr>
              <a:t>where </a:t>
            </a:r>
            <a:r>
              <a:rPr lang="en-US" sz="1200" dirty="0" err="1" smtClean="0">
                <a:solidFill>
                  <a:prstClr val="black"/>
                </a:solidFill>
                <a:latin typeface="Trebuchet MS" panose="020B0603020202020204" pitchFamily="34" charset="0"/>
              </a:rPr>
              <a:t>prefinancing</a:t>
            </a:r>
            <a:r>
              <a:rPr lang="en-US" sz="1200" dirty="0" smtClean="0">
                <a:solidFill>
                  <a:prstClr val="black"/>
                </a:solidFill>
                <a:latin typeface="Trebuchet MS" panose="020B0603020202020204" pitchFamily="34" charset="0"/>
              </a:rPr>
              <a:t> will be received, within the “Bank Information” section;</a:t>
            </a:r>
          </a:p>
          <a:p>
            <a:pPr marL="0" lvl="0" indent="0" algn="just" eaLnBrk="1" fontAlgn="auto" hangingPunct="1">
              <a:lnSpc>
                <a:spcPct val="90000"/>
              </a:lnSpc>
              <a:spcBef>
                <a:spcPts val="1000"/>
              </a:spcBef>
              <a:spcAft>
                <a:spcPts val="0"/>
              </a:spcAft>
              <a:buNone/>
            </a:pPr>
            <a:r>
              <a:rPr lang="ro-RO" sz="1200" dirty="0" smtClean="0">
                <a:solidFill>
                  <a:prstClr val="black"/>
                </a:solidFill>
                <a:latin typeface="Trebuchet MS" panose="020B0603020202020204" pitchFamily="34" charset="0"/>
              </a:rPr>
              <a:t>b. </a:t>
            </a:r>
            <a:r>
              <a:rPr lang="en-US" sz="1200" dirty="0" smtClean="0">
                <a:solidFill>
                  <a:prstClr val="black"/>
                </a:solidFill>
                <a:latin typeface="Trebuchet MS" panose="020B0603020202020204" pitchFamily="34" charset="0"/>
              </a:rPr>
              <a:t>The scanned Partnership Agreement, within the “Partnership Agreement” section.</a:t>
            </a:r>
          </a:p>
          <a:p>
            <a:pPr marL="0" lvl="0" indent="0" algn="just" eaLnBrk="1" fontAlgn="auto" hangingPunct="1">
              <a:lnSpc>
                <a:spcPct val="90000"/>
              </a:lnSpc>
              <a:spcBef>
                <a:spcPts val="1000"/>
              </a:spcBef>
              <a:spcAft>
                <a:spcPts val="0"/>
              </a:spcAft>
              <a:buNone/>
            </a:pPr>
            <a:endParaRPr lang="en-US" sz="1200" dirty="0" smtClean="0">
              <a:solidFill>
                <a:prstClr val="black"/>
              </a:solidFill>
              <a:latin typeface="Trebuchet MS" panose="020B0603020202020204" pitchFamily="34" charset="0"/>
            </a:endParaRPr>
          </a:p>
          <a:p>
            <a:pPr marL="0" marR="0" lvl="0" indent="0" algn="just" defTabSz="914400" rtl="0" eaLnBrk="1" fontAlgn="auto" latinLnBrk="0" hangingPunct="1">
              <a:lnSpc>
                <a:spcPct val="90000"/>
              </a:lnSpc>
              <a:spcBef>
                <a:spcPts val="1000"/>
              </a:spcBef>
              <a:spcAft>
                <a:spcPts val="0"/>
              </a:spcAft>
              <a:buClrTx/>
              <a:buSzTx/>
              <a:buFontTx/>
              <a:buNone/>
              <a:tabLst/>
              <a:defRPr/>
            </a:pPr>
            <a:r>
              <a:rPr lang="en-US" sz="1200" dirty="0" smtClean="0">
                <a:latin typeface="Trebuchet MS" panose="020B0603020202020204" pitchFamily="34" charset="0"/>
              </a:rPr>
              <a:t>3.   The maximum size of an attachment is 50 Mb per file/package! In case the attachment/evidence exceeds the limit of 50Mb, the partners should create .</a:t>
            </a:r>
            <a:r>
              <a:rPr lang="en-US" sz="1200" dirty="0" err="1" smtClean="0">
                <a:latin typeface="Trebuchet MS" panose="020B0603020202020204" pitchFamily="34" charset="0"/>
              </a:rPr>
              <a:t>rar</a:t>
            </a:r>
            <a:r>
              <a:rPr lang="en-US" sz="1200" dirty="0" smtClean="0">
                <a:latin typeface="Trebuchet MS" panose="020B0603020202020204" pitchFamily="34" charset="0"/>
              </a:rPr>
              <a:t> or .zip packages of no more than 50 Mb and upload them in more parts (adding a description is necessary).</a:t>
            </a:r>
          </a:p>
          <a:p>
            <a:pPr marL="0" lvl="0" indent="0" algn="just" eaLnBrk="1" fontAlgn="auto" hangingPunct="1">
              <a:lnSpc>
                <a:spcPct val="90000"/>
              </a:lnSpc>
              <a:spcBef>
                <a:spcPts val="1000"/>
              </a:spcBef>
              <a:spcAft>
                <a:spcPts val="0"/>
              </a:spcAft>
              <a:buNone/>
            </a:pPr>
            <a:endParaRPr lang="en-US" sz="1200" dirty="0" smtClean="0">
              <a:solidFill>
                <a:prstClr val="black"/>
              </a:solidFill>
              <a:latin typeface="Trebuchet MS" panose="020B0603020202020204" pitchFamily="34" charset="0"/>
            </a:endParaRPr>
          </a:p>
          <a:p>
            <a:pPr algn="just"/>
            <a:r>
              <a:rPr lang="en-US" sz="1200" dirty="0" smtClean="0">
                <a:latin typeface="Trebuchet MS" panose="020B0603020202020204" pitchFamily="34" charset="0"/>
              </a:rPr>
              <a:t>Before uploading any file in the system make sure the name of the file does not exceed 50 characters</a:t>
            </a:r>
          </a:p>
          <a:p>
            <a:pPr algn="just"/>
            <a:endParaRPr lang="en-US" sz="800" dirty="0" smtClean="0">
              <a:latin typeface="Trebuchet MS" panose="020B0603020202020204" pitchFamily="34" charset="0"/>
            </a:endParaRPr>
          </a:p>
          <a:p>
            <a:pPr algn="just"/>
            <a:r>
              <a:rPr lang="en-US" sz="1200" dirty="0" smtClean="0">
                <a:latin typeface="Trebuchet MS" panose="020B0603020202020204" pitchFamily="34" charset="0"/>
              </a:rPr>
              <a:t>All information to be provided by the partners as attachments to partner/project reports (e.g. invoices, procurement documents) must be scanned preferably in black and white colors and at a resolution of 300 dpi. </a:t>
            </a:r>
          </a:p>
          <a:p>
            <a:pPr algn="just"/>
            <a:endParaRPr lang="en-US" sz="800" dirty="0" smtClean="0">
              <a:latin typeface="Trebuchet MS" panose="020B0603020202020204" pitchFamily="34" charset="0"/>
            </a:endParaRPr>
          </a:p>
          <a:p>
            <a:pPr algn="just"/>
            <a:r>
              <a:rPr lang="en-US" sz="1200" dirty="0" smtClean="0">
                <a:latin typeface="Trebuchet MS" panose="020B0603020202020204" pitchFamily="34" charset="0"/>
              </a:rPr>
              <a:t>When you have to upload a document, a button ‘Upload’ is available to you in the system. When you click it, the upload pop up will appear and you can select one or more files (ctrl + select). The user has the option to add a description of each file or .zip /.</a:t>
            </a:r>
            <a:r>
              <a:rPr lang="en-US" sz="1200" dirty="0" err="1" smtClean="0">
                <a:latin typeface="Trebuchet MS" panose="020B0603020202020204" pitchFamily="34" charset="0"/>
              </a:rPr>
              <a:t>rar</a:t>
            </a:r>
            <a:r>
              <a:rPr lang="en-US" sz="1200" dirty="0" smtClean="0">
                <a:latin typeface="Trebuchet MS" panose="020B0603020202020204" pitchFamily="34" charset="0"/>
              </a:rPr>
              <a:t> packages (in English in accordance with the relevant content of documents) by clicking on the “Comment” icon. </a:t>
            </a:r>
          </a:p>
          <a:p>
            <a:pPr eaLnBrk="1" hangingPunct="1">
              <a:spcBef>
                <a:spcPct val="0"/>
              </a:spcBef>
            </a:pPr>
            <a:endParaRPr lang="en-US" dirty="0" smtClean="0"/>
          </a:p>
          <a:p>
            <a:pPr marL="0" marR="0" lvl="0" indent="0" algn="l" defTabSz="914400" rtl="0" eaLnBrk="1" fontAlgn="base" latinLnBrk="0" hangingPunct="1">
              <a:lnSpc>
                <a:spcPct val="100000"/>
              </a:lnSpc>
              <a:spcBef>
                <a:spcPct val="0"/>
              </a:spcBef>
              <a:spcAft>
                <a:spcPct val="0"/>
              </a:spcAft>
              <a:buClrTx/>
              <a:buSzTx/>
              <a:buFontTx/>
              <a:buNone/>
              <a:tabLst/>
              <a:defRPr/>
            </a:pPr>
            <a:r>
              <a:rPr lang="en-US" dirty="0" smtClean="0">
                <a:latin typeface="Trebuchet MS" panose="020B0603020202020204" pitchFamily="34" charset="0"/>
              </a:rPr>
              <a:t>Please coordinate with the LP to make sure that you don’t duplicate relevant evidence/attachments in the system. If the evidence/attachment was already provided in a previous Partner Report, just mention where the evidence can be found in the system (e.g. “Partner report x.1, List of expenditure – item xx”) and don’t attach it again! </a:t>
            </a:r>
          </a:p>
          <a:p>
            <a:pPr eaLnBrk="1" hangingPunct="1">
              <a:spcBef>
                <a:spcPct val="0"/>
              </a:spcBef>
            </a:pPr>
            <a:endParaRPr lang="ro-RO" dirty="0" smtClean="0"/>
          </a:p>
        </p:txBody>
      </p:sp>
      <p:sp>
        <p:nvSpPr>
          <p:cNvPr id="2" name="Date Placeholder 1"/>
          <p:cNvSpPr>
            <a:spLocks noGrp="1"/>
          </p:cNvSpPr>
          <p:nvPr>
            <p:ph type="dt" idx="10"/>
          </p:nvPr>
        </p:nvSpPr>
        <p:spPr/>
        <p:txBody>
          <a:bodyPr/>
          <a:lstStyle/>
          <a:p>
            <a:pPr>
              <a:defRPr/>
            </a:pPr>
            <a:r>
              <a:rPr lang="en-US" smtClean="0"/>
              <a:t>03.07.2019</a:t>
            </a:r>
            <a:endParaRPr lang="ro-RO"/>
          </a:p>
        </p:txBody>
      </p:sp>
    </p:spTree>
    <p:extLst>
      <p:ext uri="{BB962C8B-B14F-4D97-AF65-F5344CB8AC3E}">
        <p14:creationId xmlns:p14="http://schemas.microsoft.com/office/powerpoint/2010/main" val="2489659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915988" y="744538"/>
            <a:ext cx="4965700" cy="372427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marL="228600" lvl="0" indent="-228600" algn="just" eaLnBrk="1" fontAlgn="auto" hangingPunct="1">
              <a:lnSpc>
                <a:spcPct val="90000"/>
              </a:lnSpc>
              <a:spcBef>
                <a:spcPts val="1000"/>
              </a:spcBef>
              <a:spcAft>
                <a:spcPts val="0"/>
              </a:spcAft>
              <a:buFont typeface="Arial" panose="020B0604020202020204" pitchFamily="34" charset="0"/>
              <a:buChar char="•"/>
            </a:pPr>
            <a:r>
              <a:rPr lang="en-US" sz="1200" dirty="0" smtClean="0">
                <a:solidFill>
                  <a:prstClr val="black"/>
                </a:solidFill>
                <a:latin typeface="Trebuchet MS" panose="020B0603020202020204" pitchFamily="34" charset="0"/>
              </a:rPr>
              <a:t>After the co-financing contract is signed, but before submitting the first project report, each Romanian beneficiary may send to the MA an advance request for maximum 60% of the value of its co-financing contract, except for those beneficiaries which sign a Monitoring Agreement. This request will be submitted in original and shall stipulate the percentage, the amount and the bank account where the funds should be transferred – according to financial identification annex uploaded in the section “Supplementary Information”/ “Bank Information”</a:t>
            </a:r>
            <a:endParaRPr lang="ro-RO" sz="1200" dirty="0" smtClean="0">
              <a:solidFill>
                <a:prstClr val="black"/>
              </a:solidFill>
              <a:latin typeface="Trebuchet MS" panose="020B0603020202020204" pitchFamily="34" charset="0"/>
            </a:endParaRPr>
          </a:p>
          <a:p>
            <a:pPr marL="228600" lvl="0" indent="-228600" algn="just" eaLnBrk="1" fontAlgn="auto" hangingPunct="1">
              <a:lnSpc>
                <a:spcPct val="90000"/>
              </a:lnSpc>
              <a:spcBef>
                <a:spcPts val="1000"/>
              </a:spcBef>
              <a:spcAft>
                <a:spcPts val="0"/>
              </a:spcAft>
              <a:buFont typeface="Arial" panose="020B0604020202020204" pitchFamily="34" charset="0"/>
              <a:buChar char="•"/>
            </a:pPr>
            <a:r>
              <a:rPr lang="en-US" sz="1200" dirty="0" smtClean="0">
                <a:solidFill>
                  <a:prstClr val="black"/>
                </a:solidFill>
                <a:latin typeface="Trebuchet MS" panose="020B0603020202020204" pitchFamily="34" charset="0"/>
              </a:rPr>
              <a:t>Similarly, each Bulgarian beneficiary may send to the NA request for an advance payment of maximum 80% of the value of its co-financing contract. This request will be submitted in original and shall stipulate the percent and financial identification form with actual bank account</a:t>
            </a:r>
            <a:endParaRPr lang="ro-RO" sz="1200" dirty="0" smtClean="0">
              <a:solidFill>
                <a:prstClr val="black"/>
              </a:solidFill>
              <a:latin typeface="Trebuchet MS" panose="020B0603020202020204" pitchFamily="34" charset="0"/>
            </a:endParaRPr>
          </a:p>
          <a:p>
            <a:pPr marL="228600" lvl="0" indent="-228600" algn="just" eaLnBrk="1" fontAlgn="auto" hangingPunct="1">
              <a:lnSpc>
                <a:spcPct val="90000"/>
              </a:lnSpc>
              <a:spcBef>
                <a:spcPts val="1000"/>
              </a:spcBef>
              <a:spcAft>
                <a:spcPts val="0"/>
              </a:spcAft>
              <a:buFont typeface="Arial" panose="020B0604020202020204" pitchFamily="34" charset="0"/>
              <a:buChar char="•"/>
            </a:pPr>
            <a:r>
              <a:rPr lang="en-US" sz="1200" dirty="0" smtClean="0">
                <a:solidFill>
                  <a:prstClr val="black"/>
                </a:solidFill>
                <a:latin typeface="Trebuchet MS" panose="020B0603020202020204" pitchFamily="34" charset="0"/>
              </a:rPr>
              <a:t>For Bulgarian co-financing contracts, please consult Annex - </a:t>
            </a:r>
            <a:r>
              <a:rPr lang="en-US" sz="1200" i="1" dirty="0" smtClean="0">
                <a:solidFill>
                  <a:prstClr val="black"/>
                </a:solidFill>
                <a:latin typeface="Trebuchet MS" panose="020B0603020202020204" pitchFamily="34" charset="0"/>
              </a:rPr>
              <a:t>Co-financing package – for Bulgarian beneficiaries, </a:t>
            </a:r>
            <a:r>
              <a:rPr lang="en-US" sz="1200" dirty="0" smtClean="0">
                <a:solidFill>
                  <a:prstClr val="black"/>
                </a:solidFill>
                <a:latin typeface="Trebuchet MS" panose="020B0603020202020204" pitchFamily="34" charset="0"/>
              </a:rPr>
              <a:t>attached to PIM.</a:t>
            </a:r>
          </a:p>
          <a:p>
            <a:pPr eaLnBrk="1" hangingPunct="1">
              <a:spcBef>
                <a:spcPct val="0"/>
              </a:spcBef>
            </a:pPr>
            <a:endParaRPr lang="ro-RO" dirty="0" smtClean="0"/>
          </a:p>
        </p:txBody>
      </p:sp>
      <p:sp>
        <p:nvSpPr>
          <p:cNvPr id="2" name="Date Placeholder 1"/>
          <p:cNvSpPr>
            <a:spLocks noGrp="1"/>
          </p:cNvSpPr>
          <p:nvPr>
            <p:ph type="dt" idx="10"/>
          </p:nvPr>
        </p:nvSpPr>
        <p:spPr/>
        <p:txBody>
          <a:bodyPr/>
          <a:lstStyle/>
          <a:p>
            <a:pPr>
              <a:defRPr/>
            </a:pPr>
            <a:r>
              <a:rPr lang="en-US" smtClean="0"/>
              <a:t>03.07.2019</a:t>
            </a:r>
            <a:endParaRPr lang="ro-RO"/>
          </a:p>
        </p:txBody>
      </p:sp>
    </p:spTree>
    <p:extLst>
      <p:ext uri="{BB962C8B-B14F-4D97-AF65-F5344CB8AC3E}">
        <p14:creationId xmlns:p14="http://schemas.microsoft.com/office/powerpoint/2010/main" val="4053824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effectLst/>
                <a:latin typeface="+mn-lt"/>
                <a:ea typeface="+mn-ea"/>
                <a:cs typeface="+mn-cs"/>
              </a:rPr>
              <a:t>Please note that in order to be identified and easily verified in </a:t>
            </a:r>
            <a:r>
              <a:rPr lang="en-US" sz="1200" b="1" i="0" u="none" strike="noStrike" kern="1200" baseline="0" dirty="0" err="1" smtClean="0">
                <a:solidFill>
                  <a:schemeClr val="tx1"/>
                </a:solidFill>
                <a:effectLst/>
                <a:latin typeface="+mn-lt"/>
                <a:ea typeface="+mn-ea"/>
                <a:cs typeface="+mn-cs"/>
              </a:rPr>
              <a:t>eMS</a:t>
            </a:r>
            <a:r>
              <a:rPr lang="en-US" sz="1200" b="1" i="0" u="none" strike="noStrike" kern="1200" baseline="0" dirty="0" smtClean="0">
                <a:solidFill>
                  <a:schemeClr val="tx1"/>
                </a:solidFill>
                <a:effectLst/>
                <a:latin typeface="+mn-lt"/>
                <a:ea typeface="+mn-ea"/>
                <a:cs typeface="+mn-cs"/>
              </a:rPr>
              <a:t>, beneficiaries must create separate archived (.zip or .</a:t>
            </a:r>
            <a:r>
              <a:rPr lang="en-US" sz="1200" b="1" i="0" u="none" strike="noStrike" kern="1200" baseline="0" dirty="0" err="1" smtClean="0">
                <a:solidFill>
                  <a:schemeClr val="tx1"/>
                </a:solidFill>
                <a:effectLst/>
                <a:latin typeface="+mn-lt"/>
                <a:ea typeface="+mn-ea"/>
                <a:cs typeface="+mn-cs"/>
              </a:rPr>
              <a:t>rar</a:t>
            </a:r>
            <a:r>
              <a:rPr lang="en-US" sz="1200" b="1" i="0" u="none" strike="noStrike" kern="1200" baseline="0" dirty="0" smtClean="0">
                <a:solidFill>
                  <a:schemeClr val="tx1"/>
                </a:solidFill>
                <a:effectLst/>
                <a:latin typeface="+mn-lt"/>
                <a:ea typeface="+mn-ea"/>
                <a:cs typeface="+mn-cs"/>
              </a:rPr>
              <a:t>) before uploading for each category of expenditure (</a:t>
            </a:r>
            <a:r>
              <a:rPr lang="en-US" sz="1200" b="1" i="1" u="none" strike="noStrike" kern="1200" baseline="0" dirty="0" smtClean="0">
                <a:solidFill>
                  <a:schemeClr val="tx1"/>
                </a:solidFill>
                <a:effectLst/>
                <a:latin typeface="+mn-lt"/>
                <a:ea typeface="+mn-ea"/>
                <a:cs typeface="+mn-cs"/>
              </a:rPr>
              <a:t>e.g. one archived for Travel and accommodation, one for External expertise and services, one for Equipment expenditure and one for Infrastructure and works</a:t>
            </a:r>
            <a:r>
              <a:rPr lang="en-US" sz="1200" b="1" i="0" u="none" strike="noStrike" kern="1200" baseline="0" dirty="0" smtClean="0">
                <a:solidFill>
                  <a:schemeClr val="tx1"/>
                </a:solidFill>
                <a:effectLst/>
                <a:latin typeface="+mn-lt"/>
                <a:ea typeface="+mn-ea"/>
                <a:cs typeface="+mn-cs"/>
              </a:rPr>
              <a:t>). </a:t>
            </a:r>
            <a:endParaRPr lang="en-US" sz="1200" b="0" i="0" u="none" strike="noStrike" kern="1200" baseline="0" dirty="0" smtClean="0">
              <a:solidFill>
                <a:schemeClr val="tx1"/>
              </a:solidFill>
              <a:effectLst/>
              <a:latin typeface="+mn-lt"/>
              <a:ea typeface="+mn-ea"/>
              <a:cs typeface="+mn-cs"/>
            </a:endParaRPr>
          </a:p>
          <a:p>
            <a:r>
              <a:rPr lang="en-US" sz="1200" b="1" i="0" u="none" strike="noStrike" kern="1200" baseline="0" dirty="0" smtClean="0">
                <a:solidFill>
                  <a:schemeClr val="tx1"/>
                </a:solidFill>
                <a:effectLst/>
                <a:latin typeface="+mn-lt"/>
                <a:ea typeface="+mn-ea"/>
                <a:cs typeface="+mn-cs"/>
              </a:rPr>
              <a:t>The files attached to these archives will be named in English in accordance with the relevant content of documents (</a:t>
            </a:r>
            <a:r>
              <a:rPr lang="en-US" sz="1200" b="1" i="1" u="none" strike="noStrike" kern="1200" baseline="0" dirty="0" err="1" smtClean="0">
                <a:solidFill>
                  <a:schemeClr val="tx1"/>
                </a:solidFill>
                <a:effectLst/>
                <a:latin typeface="+mn-lt"/>
                <a:ea typeface="+mn-ea"/>
                <a:cs typeface="+mn-cs"/>
              </a:rPr>
              <a:t>e.g</a:t>
            </a:r>
            <a:r>
              <a:rPr lang="en-US" sz="1200" b="1" i="1" u="none" strike="noStrike" kern="1200" baseline="0" dirty="0" smtClean="0">
                <a:solidFill>
                  <a:schemeClr val="tx1"/>
                </a:solidFill>
                <a:effectLst/>
                <a:latin typeface="+mn-lt"/>
                <a:ea typeface="+mn-ea"/>
                <a:cs typeface="+mn-cs"/>
              </a:rPr>
              <a:t>: agenda of the seminar/event/conference held at/on …) </a:t>
            </a:r>
            <a:endParaRPr lang="en-US" sz="1200" b="0" i="0" u="none" strike="noStrike" kern="1200" baseline="0" dirty="0" smtClean="0">
              <a:solidFill>
                <a:schemeClr val="tx1"/>
              </a:solidFill>
              <a:effectLst/>
              <a:latin typeface="+mn-lt"/>
              <a:ea typeface="+mn-ea"/>
              <a:cs typeface="+mn-cs"/>
            </a:endParaRPr>
          </a:p>
          <a:p>
            <a:r>
              <a:rPr lang="en-US" sz="1200" b="1" i="0" u="none" strike="noStrike" kern="1200" baseline="0" dirty="0" smtClean="0">
                <a:solidFill>
                  <a:schemeClr val="tx1"/>
                </a:solidFill>
                <a:effectLst/>
                <a:latin typeface="+mn-lt"/>
                <a:ea typeface="+mn-ea"/>
                <a:cs typeface="+mn-cs"/>
              </a:rPr>
              <a:t>Also, in the comment section, the beneficiaries must specify the budget line to which the archive is linked to. </a:t>
            </a:r>
            <a:endParaRPr lang="en-US" sz="1200" b="0" i="0" u="none" strike="noStrike" kern="1200" baseline="0" dirty="0" smtClean="0">
              <a:solidFill>
                <a:schemeClr val="tx1"/>
              </a:solidFill>
              <a:effectLst/>
              <a:latin typeface="+mn-lt"/>
              <a:ea typeface="+mn-ea"/>
              <a:cs typeface="+mn-cs"/>
            </a:endParaRPr>
          </a:p>
          <a:p>
            <a:r>
              <a:rPr lang="en-US" sz="1200" b="1" i="0" u="none" strike="noStrike" kern="1200" baseline="0" dirty="0" smtClean="0">
                <a:solidFill>
                  <a:schemeClr val="tx1"/>
                </a:solidFill>
                <a:effectLst/>
                <a:latin typeface="+mn-lt"/>
                <a:ea typeface="+mn-ea"/>
                <a:cs typeface="+mn-cs"/>
              </a:rPr>
              <a:t>In case the supporting documents are not properly named and/or uploaded without being linked to the corresponding budget line, the FLC controller may return the whole report to the partner for revision. </a:t>
            </a:r>
            <a:endParaRPr lang="en-US" dirty="0"/>
          </a:p>
        </p:txBody>
      </p:sp>
      <p:sp>
        <p:nvSpPr>
          <p:cNvPr id="4" name="Date Placeholder 3"/>
          <p:cNvSpPr>
            <a:spLocks noGrp="1"/>
          </p:cNvSpPr>
          <p:nvPr>
            <p:ph type="dt" idx="10"/>
          </p:nvPr>
        </p:nvSpPr>
        <p:spPr/>
        <p:txBody>
          <a:bodyPr/>
          <a:lstStyle/>
          <a:p>
            <a:pPr>
              <a:defRPr/>
            </a:pPr>
            <a:r>
              <a:rPr lang="en-US" smtClean="0"/>
              <a:t>03.07.2019</a:t>
            </a:r>
            <a:endParaRPr lang="ro-RO"/>
          </a:p>
        </p:txBody>
      </p:sp>
    </p:spTree>
    <p:extLst>
      <p:ext uri="{BB962C8B-B14F-4D97-AF65-F5344CB8AC3E}">
        <p14:creationId xmlns:p14="http://schemas.microsoft.com/office/powerpoint/2010/main" val="2355939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ro-RO" sz="1200" dirty="0" smtClean="0">
                <a:solidFill>
                  <a:prstClr val="black"/>
                </a:solidFill>
                <a:latin typeface="Trebuchet MS" panose="020B0603020202020204" pitchFamily="34" charset="0"/>
                <a:ea typeface="Calibri" panose="020F0502020204030204" pitchFamily="34" charset="0"/>
              </a:rPr>
              <a:t>(</a:t>
            </a:r>
            <a:r>
              <a:rPr lang="en-US" sz="1200" dirty="0" smtClean="0">
                <a:solidFill>
                  <a:prstClr val="black"/>
                </a:solidFill>
                <a:latin typeface="Trebuchet MS" panose="020B0603020202020204" pitchFamily="34" charset="0"/>
              </a:rPr>
              <a:t>Please refer to Project Implementation Manual for guidance regarding stamping the supporting documents with: </a:t>
            </a:r>
            <a:r>
              <a:rPr lang="ro-RO" sz="1200" dirty="0" smtClean="0">
                <a:solidFill>
                  <a:prstClr val="black"/>
                </a:solidFill>
                <a:latin typeface="Trebuchet MS" panose="020B0603020202020204" pitchFamily="34" charset="0"/>
              </a:rPr>
              <a:t>P</a:t>
            </a:r>
            <a:r>
              <a:rPr lang="en-US" sz="1200" dirty="0" err="1" smtClean="0">
                <a:solidFill>
                  <a:prstClr val="black"/>
                </a:solidFill>
                <a:latin typeface="Trebuchet MS" panose="020B0603020202020204" pitchFamily="34" charset="0"/>
              </a:rPr>
              <a:t>rogramme</a:t>
            </a:r>
            <a:r>
              <a:rPr lang="en-US" sz="1200" dirty="0" smtClean="0">
                <a:solidFill>
                  <a:prstClr val="black"/>
                </a:solidFill>
                <a:latin typeface="Trebuchet MS" panose="020B0603020202020204" pitchFamily="34" charset="0"/>
              </a:rPr>
              <a:t> name, project code, number of FLC request and requested amount in the currency of the invoice</a:t>
            </a:r>
            <a:r>
              <a:rPr lang="ro-RO" sz="1200" dirty="0" smtClean="0">
                <a:solidFill>
                  <a:prstClr val="black"/>
                </a:solidFill>
                <a:latin typeface="Trebuchet MS" panose="020B0603020202020204" pitchFamily="34" charset="0"/>
              </a:rPr>
              <a:t> (only for financial documents).</a:t>
            </a:r>
            <a:endParaRPr lang="ro-RO" sz="1200" dirty="0" smtClean="0">
              <a:solidFill>
                <a:prstClr val="black"/>
              </a:solidFill>
              <a:latin typeface="Trebuchet MS" panose="020B0603020202020204" pitchFamily="34" charset="0"/>
              <a:ea typeface="Calibri" panose="020F0502020204030204" pitchFamily="34" charset="0"/>
            </a:endParaRPr>
          </a:p>
          <a:p>
            <a:endParaRPr lang="en-US" dirty="0"/>
          </a:p>
        </p:txBody>
      </p:sp>
      <p:sp>
        <p:nvSpPr>
          <p:cNvPr id="4" name="Date Placeholder 3"/>
          <p:cNvSpPr>
            <a:spLocks noGrp="1"/>
          </p:cNvSpPr>
          <p:nvPr>
            <p:ph type="dt" idx="10"/>
          </p:nvPr>
        </p:nvSpPr>
        <p:spPr/>
        <p:txBody>
          <a:bodyPr/>
          <a:lstStyle/>
          <a:p>
            <a:pPr>
              <a:defRPr/>
            </a:pPr>
            <a:r>
              <a:rPr lang="en-US" smtClean="0"/>
              <a:t>03.07.2019</a:t>
            </a:r>
            <a:endParaRPr lang="ro-RO"/>
          </a:p>
        </p:txBody>
      </p:sp>
    </p:spTree>
    <p:extLst>
      <p:ext uri="{BB962C8B-B14F-4D97-AF65-F5344CB8AC3E}">
        <p14:creationId xmlns:p14="http://schemas.microsoft.com/office/powerpoint/2010/main" val="907545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r>
              <a:rPr lang="en-US" smtClean="0"/>
              <a:t>7/03/2019</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1.jpe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pic>
        <p:nvPicPr>
          <p:cNvPr id="15365" name="Picture 26"/>
          <p:cNvPicPr>
            <a:picLocks noChangeAspect="1" noChangeArrowheads="1"/>
          </p:cNvPicPr>
          <p:nvPr/>
        </p:nvPicPr>
        <p:blipFill>
          <a:blip r:embed="rId3"/>
          <a:srcRect/>
          <a:stretch>
            <a:fillRect/>
          </a:stretch>
        </p:blipFill>
        <p:spPr bwMode="auto">
          <a:xfrm>
            <a:off x="5943600" y="172273"/>
            <a:ext cx="1706879" cy="1266825"/>
          </a:xfrm>
          <a:prstGeom prst="rect">
            <a:avLst/>
          </a:prstGeom>
          <a:noFill/>
          <a:ln w="9525">
            <a:noFill/>
            <a:miter lim="800000"/>
            <a:headEnd/>
            <a:tailEnd/>
          </a:ln>
        </p:spPr>
      </p:pic>
      <p:sp>
        <p:nvSpPr>
          <p:cNvPr id="9" name="Rectangle 8"/>
          <p:cNvSpPr/>
          <p:nvPr/>
        </p:nvSpPr>
        <p:spPr>
          <a:xfrm>
            <a:off x="457200" y="1939321"/>
            <a:ext cx="8229600" cy="1754326"/>
          </a:xfrm>
          <a:prstGeom prst="rect">
            <a:avLst/>
          </a:prstGeom>
        </p:spPr>
        <p:txBody>
          <a:bodyPr wrap="square">
            <a:spAutoFit/>
          </a:bodyPr>
          <a:lstStyle/>
          <a:p>
            <a:pPr algn="ctr"/>
            <a:r>
              <a:rPr lang="ro-RO" sz="4000" b="1" dirty="0" smtClean="0">
                <a:solidFill>
                  <a:srgbClr val="002060"/>
                </a:solidFill>
                <a:effectLst>
                  <a:outerShdw blurRad="38100" dist="38100" dir="2700000" algn="tl">
                    <a:srgbClr val="000000">
                      <a:alpha val="43137"/>
                    </a:srgbClr>
                  </a:outerShdw>
                </a:effectLst>
                <a:latin typeface="Trebuchet MS" pitchFamily="34" charset="0"/>
              </a:rPr>
              <a:t>Lessons learned</a:t>
            </a:r>
          </a:p>
          <a:p>
            <a:pPr algn="ctr"/>
            <a:r>
              <a:rPr lang="ro-RO" sz="3200" b="1" dirty="0" smtClean="0">
                <a:solidFill>
                  <a:srgbClr val="002060"/>
                </a:solidFill>
                <a:effectLst>
                  <a:outerShdw blurRad="38100" dist="38100" dir="2700000" algn="tl">
                    <a:srgbClr val="000000">
                      <a:alpha val="43137"/>
                    </a:srgbClr>
                  </a:outerShdw>
                </a:effectLst>
                <a:latin typeface="Trebuchet MS" pitchFamily="34" charset="0"/>
              </a:rPr>
              <a:t>Frequent errors</a:t>
            </a:r>
            <a:endParaRPr lang="en-US" sz="3200" b="1" dirty="0" smtClean="0">
              <a:solidFill>
                <a:srgbClr val="002060"/>
              </a:solidFill>
              <a:effectLst>
                <a:outerShdw blurRad="38100" dist="38100" dir="2700000" algn="tl">
                  <a:srgbClr val="000000">
                    <a:alpha val="43137"/>
                  </a:srgbClr>
                </a:outerShdw>
              </a:effectLst>
              <a:latin typeface="Trebuchet MS" pitchFamily="34" charset="0"/>
            </a:endParaRPr>
          </a:p>
          <a:p>
            <a:pPr algn="ctr">
              <a:lnSpc>
                <a:spcPct val="90000"/>
              </a:lnSpc>
              <a:defRPr/>
            </a:pPr>
            <a:endParaRPr lang="en-US" sz="4000" b="1" dirty="0">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2"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1500" y="3514526"/>
            <a:ext cx="2767404" cy="1243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727011" y="5257800"/>
            <a:ext cx="3585790" cy="830997"/>
          </a:xfrm>
          <a:prstGeom prst="rect">
            <a:avLst/>
          </a:prstGeom>
        </p:spPr>
        <p:txBody>
          <a:bodyPr wrap="none">
            <a:spAutoFit/>
          </a:bodyPr>
          <a:lstStyle/>
          <a:p>
            <a:pPr lvl="0" algn="ctr"/>
            <a:r>
              <a:rPr lang="ro-RO" sz="2400" b="1" dirty="0" smtClean="0">
                <a:solidFill>
                  <a:srgbClr val="002060"/>
                </a:solidFill>
                <a:effectLst>
                  <a:outerShdw blurRad="38100" dist="38100" dir="2700000" algn="tl">
                    <a:srgbClr val="000000">
                      <a:alpha val="43137"/>
                    </a:srgbClr>
                  </a:outerShdw>
                </a:effectLst>
                <a:latin typeface="Trebuchet MS" pitchFamily="34" charset="0"/>
              </a:rPr>
              <a:t>Craiova, 2nd July, 2019</a:t>
            </a:r>
          </a:p>
          <a:p>
            <a:pPr lvl="0" algn="ctr"/>
            <a:r>
              <a:rPr lang="ro-RO" sz="2400" b="1" dirty="0" smtClean="0">
                <a:solidFill>
                  <a:srgbClr val="002060"/>
                </a:solidFill>
                <a:effectLst>
                  <a:outerShdw blurRad="38100" dist="38100" dir="2700000" algn="tl">
                    <a:srgbClr val="000000">
                      <a:alpha val="43137"/>
                    </a:srgbClr>
                  </a:outerShdw>
                </a:effectLst>
                <a:latin typeface="Trebuchet MS" pitchFamily="34" charset="0"/>
              </a:rPr>
              <a:t>Dobrich, 4th July, 2019</a:t>
            </a:r>
            <a:endParaRPr lang="en-US" sz="2400" b="1" dirty="0">
              <a:solidFill>
                <a:srgbClr val="002060"/>
              </a:solidFill>
              <a:effectLst>
                <a:outerShdw blurRad="38100" dist="38100" dir="2700000" algn="tl">
                  <a:srgbClr val="000000">
                    <a:alpha val="43137"/>
                  </a:srgbClr>
                </a:outerShdw>
              </a:effectLst>
              <a:latin typeface="Trebuchet MS" pitchFamily="34" charset="0"/>
            </a:endParaRPr>
          </a:p>
        </p:txBody>
      </p:sp>
      <p:pic>
        <p:nvPicPr>
          <p:cNvPr id="4" name="Picture 3"/>
          <p:cNvPicPr>
            <a:picLocks noChangeAspect="1"/>
          </p:cNvPicPr>
          <p:nvPr/>
        </p:nvPicPr>
        <p:blipFill>
          <a:blip r:embed="rId5"/>
          <a:stretch>
            <a:fillRect/>
          </a:stretch>
        </p:blipFill>
        <p:spPr>
          <a:xfrm>
            <a:off x="446384" y="338627"/>
            <a:ext cx="3744616" cy="987884"/>
          </a:xfrm>
          <a:prstGeom prst="rect">
            <a:avLst/>
          </a:prstGeom>
        </p:spPr>
      </p:pic>
      <p:pic>
        <p:nvPicPr>
          <p:cNvPr id="5" name="Picture 4"/>
          <p:cNvPicPr>
            <a:picLocks noChangeAspect="1"/>
          </p:cNvPicPr>
          <p:nvPr/>
        </p:nvPicPr>
        <p:blipFill>
          <a:blip r:embed="rId6"/>
          <a:stretch>
            <a:fillRect/>
          </a:stretch>
        </p:blipFill>
        <p:spPr>
          <a:xfrm>
            <a:off x="4070682" y="352353"/>
            <a:ext cx="1603387" cy="1170533"/>
          </a:xfrm>
          <a:prstGeom prst="rect">
            <a:avLst/>
          </a:prstGeom>
        </p:spPr>
      </p:pic>
      <p:pic>
        <p:nvPicPr>
          <p:cNvPr id="6" name="Picture 5"/>
          <p:cNvPicPr>
            <a:picLocks noChangeAspect="1"/>
          </p:cNvPicPr>
          <p:nvPr/>
        </p:nvPicPr>
        <p:blipFill>
          <a:blip r:embed="rId7"/>
          <a:stretch>
            <a:fillRect/>
          </a:stretch>
        </p:blipFill>
        <p:spPr>
          <a:xfrm>
            <a:off x="7810500" y="362158"/>
            <a:ext cx="963251" cy="944962"/>
          </a:xfrm>
          <a:prstGeom prst="rect">
            <a:avLst/>
          </a:prstGeom>
        </p:spPr>
      </p:pic>
      <p:sp>
        <p:nvSpPr>
          <p:cNvPr id="7" name="Date Placeholder 6"/>
          <p:cNvSpPr>
            <a:spLocks noGrp="1"/>
          </p:cNvSpPr>
          <p:nvPr>
            <p:ph type="dt" sz="half" idx="10"/>
          </p:nvPr>
        </p:nvSpPr>
        <p:spPr/>
        <p:txBody>
          <a:bodyPr/>
          <a:lstStyle/>
          <a:p>
            <a:pPr>
              <a:defRPr/>
            </a:pPr>
            <a:r>
              <a:rPr lang="en-US" smtClean="0"/>
              <a:t>7/03/2019</a:t>
            </a:r>
            <a:endParaRPr lang="en-US"/>
          </a:p>
        </p:txBody>
      </p:sp>
    </p:spTree>
  </p:cSld>
  <p:clrMapOvr>
    <a:masterClrMapping/>
  </p:clrMapOvr>
  <p:transition advClick="0">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sp>
        <p:nvSpPr>
          <p:cNvPr id="9" name="Rectangle 8"/>
          <p:cNvSpPr/>
          <p:nvPr/>
        </p:nvSpPr>
        <p:spPr>
          <a:xfrm>
            <a:off x="533400" y="1676400"/>
            <a:ext cx="8229600" cy="1034129"/>
          </a:xfrm>
          <a:prstGeom prst="rect">
            <a:avLst/>
          </a:prstGeom>
        </p:spPr>
        <p:txBody>
          <a:bodyPr wrap="square">
            <a:spAutoFit/>
          </a:bodyPr>
          <a:lstStyle/>
          <a:p>
            <a:pPr algn="ct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lnSpc>
                <a:spcPct val="90000"/>
              </a:lnSpc>
              <a:defRPr/>
            </a:pPr>
            <a:endParaRPr lang="en-US" sz="2800" b="1" dirty="0">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p:cNvPicPr>
            <a:picLocks noChangeAspect="1"/>
          </p:cNvPicPr>
          <p:nvPr/>
        </p:nvPicPr>
        <p:blipFill>
          <a:blip r:embed="rId3"/>
          <a:stretch>
            <a:fillRect/>
          </a:stretch>
        </p:blipFill>
        <p:spPr>
          <a:xfrm>
            <a:off x="457200" y="304800"/>
            <a:ext cx="2618586" cy="695489"/>
          </a:xfrm>
          <a:prstGeom prst="rect">
            <a:avLst/>
          </a:prstGeom>
        </p:spPr>
      </p:pic>
      <p:sp>
        <p:nvSpPr>
          <p:cNvPr id="6" name="Content Placeholder 5"/>
          <p:cNvSpPr>
            <a:spLocks noGrp="1"/>
          </p:cNvSpPr>
          <p:nvPr>
            <p:ph idx="1"/>
          </p:nvPr>
        </p:nvSpPr>
        <p:spPr/>
        <p:txBody>
          <a:bodyPr/>
          <a:lstStyle/>
          <a:p>
            <a:pPr algn="just">
              <a:spcBef>
                <a:spcPts val="0"/>
              </a:spcBef>
              <a:spcAft>
                <a:spcPts val="0"/>
              </a:spcAft>
              <a:buAutoNum type="arabicPeriod" startAt="3"/>
            </a:pPr>
            <a:r>
              <a:rPr lang="en-US" sz="2000" dirty="0" smtClean="0">
                <a:latin typeface="Trebuchet MS" panose="020B0603020202020204" pitchFamily="34" charset="0"/>
              </a:rPr>
              <a:t>The </a:t>
            </a:r>
            <a:r>
              <a:rPr lang="en-US" sz="2000" dirty="0">
                <a:latin typeface="Trebuchet MS" panose="020B0603020202020204" pitchFamily="34" charset="0"/>
              </a:rPr>
              <a:t>maximum size of an attachment is 50 Mb per file/package! </a:t>
            </a:r>
            <a:endParaRPr lang="en-US" sz="2000" dirty="0" smtClean="0">
              <a:latin typeface="Trebuchet MS" panose="020B0603020202020204" pitchFamily="34" charset="0"/>
            </a:endParaRPr>
          </a:p>
          <a:p>
            <a:pPr algn="just">
              <a:spcBef>
                <a:spcPts val="0"/>
              </a:spcBef>
              <a:spcAft>
                <a:spcPts val="0"/>
              </a:spcAft>
              <a:buAutoNum type="arabicPeriod" startAt="3"/>
            </a:pPr>
            <a:endParaRPr lang="en-US" sz="2000" dirty="0">
              <a:latin typeface="Trebuchet MS" panose="020B0603020202020204" pitchFamily="34" charset="0"/>
            </a:endParaRPr>
          </a:p>
          <a:p>
            <a:pPr algn="just">
              <a:spcBef>
                <a:spcPts val="0"/>
              </a:spcBef>
              <a:spcAft>
                <a:spcPts val="0"/>
              </a:spcAft>
              <a:buAutoNum type="arabicPeriod" startAt="3"/>
            </a:pPr>
            <a:r>
              <a:rPr lang="en-US" sz="2000" dirty="0">
                <a:latin typeface="Trebuchet MS" panose="020B0603020202020204" pitchFamily="34" charset="0"/>
              </a:rPr>
              <a:t>Adding a correct description to each uploaded file, is mandatory.</a:t>
            </a:r>
          </a:p>
          <a:p>
            <a:pPr marL="288925" lvl="0" indent="-288925" algn="just" eaLnBrk="1" fontAlgn="auto" hangingPunct="1">
              <a:spcBef>
                <a:spcPts val="0"/>
              </a:spcBef>
              <a:spcAft>
                <a:spcPts val="0"/>
              </a:spcAft>
              <a:buNone/>
            </a:pPr>
            <a:endParaRPr lang="en-US" sz="2000" dirty="0" smtClean="0">
              <a:solidFill>
                <a:prstClr val="black"/>
              </a:solidFill>
              <a:latin typeface="Trebuchet MS" panose="020B0603020202020204" pitchFamily="34" charset="0"/>
            </a:endParaRPr>
          </a:p>
          <a:p>
            <a:pPr marL="288925" lvl="0" indent="-288925" algn="just" eaLnBrk="1" fontAlgn="auto" hangingPunct="1">
              <a:spcBef>
                <a:spcPts val="0"/>
              </a:spcBef>
              <a:spcAft>
                <a:spcPts val="0"/>
              </a:spcAft>
              <a:buNone/>
            </a:pPr>
            <a:r>
              <a:rPr lang="en-US" sz="2000" dirty="0" smtClean="0">
                <a:solidFill>
                  <a:prstClr val="black"/>
                </a:solidFill>
                <a:latin typeface="Trebuchet MS" panose="020B0603020202020204" pitchFamily="34" charset="0"/>
              </a:rPr>
              <a:t>5. before </a:t>
            </a:r>
            <a:r>
              <a:rPr lang="en-US" sz="2000" dirty="0">
                <a:solidFill>
                  <a:prstClr val="black"/>
                </a:solidFill>
                <a:latin typeface="Trebuchet MS" panose="020B0603020202020204" pitchFamily="34" charset="0"/>
              </a:rPr>
              <a:t>submitting the first project report, each Romanian beneficiary may </a:t>
            </a:r>
            <a:r>
              <a:rPr lang="en-US" sz="2000" dirty="0" smtClean="0">
                <a:solidFill>
                  <a:prstClr val="black"/>
                </a:solidFill>
                <a:latin typeface="Trebuchet MS" panose="020B0603020202020204" pitchFamily="34" charset="0"/>
              </a:rPr>
              <a:t>send </a:t>
            </a:r>
            <a:r>
              <a:rPr lang="en-US" sz="2000" dirty="0">
                <a:solidFill>
                  <a:prstClr val="black"/>
                </a:solidFill>
                <a:latin typeface="Trebuchet MS" panose="020B0603020202020204" pitchFamily="34" charset="0"/>
              </a:rPr>
              <a:t>to the MA an advance request in </a:t>
            </a:r>
            <a:r>
              <a:rPr lang="en-US" sz="2000" dirty="0" smtClean="0">
                <a:solidFill>
                  <a:prstClr val="black"/>
                </a:solidFill>
                <a:latin typeface="Trebuchet MS" panose="020B0603020202020204" pitchFamily="34" charset="0"/>
              </a:rPr>
              <a:t>original, </a:t>
            </a:r>
            <a:r>
              <a:rPr lang="en-US" sz="2000" dirty="0">
                <a:solidFill>
                  <a:prstClr val="black"/>
                </a:solidFill>
                <a:latin typeface="Trebuchet MS" panose="020B0603020202020204" pitchFamily="34" charset="0"/>
              </a:rPr>
              <a:t>for maximum 60% of the value of its co-financing contract, except for those beneficiaries which sign a Monitoring Agreement. </a:t>
            </a:r>
            <a:endParaRPr lang="en-US" sz="2000" dirty="0" smtClean="0">
              <a:solidFill>
                <a:prstClr val="black"/>
              </a:solidFill>
              <a:latin typeface="Trebuchet MS" panose="020B0603020202020204" pitchFamily="34" charset="0"/>
            </a:endParaRPr>
          </a:p>
          <a:p>
            <a:pPr marL="288925" lvl="0" indent="-288925" algn="just" eaLnBrk="1" fontAlgn="auto" hangingPunct="1">
              <a:spcBef>
                <a:spcPts val="0"/>
              </a:spcBef>
              <a:spcAft>
                <a:spcPts val="0"/>
              </a:spcAft>
              <a:buNone/>
            </a:pPr>
            <a:endParaRPr lang="en-US" sz="2000" dirty="0" smtClean="0">
              <a:solidFill>
                <a:prstClr val="black"/>
              </a:solidFill>
              <a:latin typeface="Trebuchet MS" panose="020B0603020202020204" pitchFamily="34" charset="0"/>
            </a:endParaRPr>
          </a:p>
          <a:p>
            <a:pPr marL="288925" lvl="0" indent="-288925" algn="just" eaLnBrk="1" fontAlgn="auto" hangingPunct="1">
              <a:spcBef>
                <a:spcPts val="0"/>
              </a:spcBef>
              <a:spcAft>
                <a:spcPts val="0"/>
              </a:spcAft>
              <a:buNone/>
            </a:pPr>
            <a:r>
              <a:rPr lang="en-US" sz="2000" dirty="0" smtClean="0">
                <a:solidFill>
                  <a:prstClr val="black"/>
                </a:solidFill>
                <a:latin typeface="Trebuchet MS" panose="020B0603020202020204" pitchFamily="34" charset="0"/>
              </a:rPr>
              <a:t>6. similarly</a:t>
            </a:r>
            <a:r>
              <a:rPr lang="en-US" sz="2000" dirty="0">
                <a:solidFill>
                  <a:prstClr val="black"/>
                </a:solidFill>
                <a:latin typeface="Trebuchet MS" panose="020B0603020202020204" pitchFamily="34" charset="0"/>
              </a:rPr>
              <a:t>, each Bulgarian beneficiary may send to the NA request for an advance payment </a:t>
            </a:r>
            <a:r>
              <a:rPr lang="en-US" sz="2000" dirty="0" smtClean="0">
                <a:solidFill>
                  <a:prstClr val="black"/>
                </a:solidFill>
                <a:latin typeface="Trebuchet MS" panose="020B0603020202020204" pitchFamily="34" charset="0"/>
              </a:rPr>
              <a:t>in original, of </a:t>
            </a:r>
            <a:r>
              <a:rPr lang="en-US" sz="2000" dirty="0">
                <a:solidFill>
                  <a:prstClr val="black"/>
                </a:solidFill>
                <a:latin typeface="Trebuchet MS" panose="020B0603020202020204" pitchFamily="34" charset="0"/>
              </a:rPr>
              <a:t>maximum 80% of the value of its co-financing contract. </a:t>
            </a:r>
            <a:endParaRPr lang="en-US" sz="2000" dirty="0" smtClean="0">
              <a:solidFill>
                <a:prstClr val="black"/>
              </a:solidFill>
              <a:latin typeface="Trebuchet MS" panose="020B0603020202020204" pitchFamily="34" charset="0"/>
            </a:endParaRPr>
          </a:p>
          <a:p>
            <a:endParaRPr lang="en-US" dirty="0"/>
          </a:p>
        </p:txBody>
      </p:sp>
      <p:pic>
        <p:nvPicPr>
          <p:cNvPr id="4" name="Picture 3"/>
          <p:cNvPicPr>
            <a:picLocks noChangeAspect="1"/>
          </p:cNvPicPr>
          <p:nvPr/>
        </p:nvPicPr>
        <p:blipFill>
          <a:blip r:embed="rId4"/>
          <a:stretch>
            <a:fillRect/>
          </a:stretch>
        </p:blipFill>
        <p:spPr>
          <a:xfrm>
            <a:off x="273947" y="5927429"/>
            <a:ext cx="8596105" cy="798645"/>
          </a:xfrm>
          <a:prstGeom prst="rect">
            <a:avLst/>
          </a:prstGeom>
        </p:spPr>
      </p:pic>
      <p:sp>
        <p:nvSpPr>
          <p:cNvPr id="3" name="Date Placeholder 2"/>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2238441635"/>
      </p:ext>
    </p:extLst>
  </p:cSld>
  <p:clrMapOvr>
    <a:masterClrMapping/>
  </p:clrMapOvr>
  <p:transition advClick="0">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152400"/>
            <a:ext cx="3505200" cy="1143000"/>
          </a:xfrm>
        </p:spPr>
        <p:txBody>
          <a:bodyPr/>
          <a:lstStyle/>
          <a:p>
            <a:r>
              <a:rPr lang="en-US" sz="3600" dirty="0">
                <a:latin typeface="Trebuchet MS" panose="020B0603020202020204" pitchFamily="34" charset="0"/>
              </a:rPr>
              <a:t>Extracts from </a:t>
            </a:r>
            <a:r>
              <a:rPr lang="en-US" sz="3600" dirty="0" err="1">
                <a:latin typeface="Trebuchet MS" panose="020B0603020202020204" pitchFamily="34" charset="0"/>
              </a:rPr>
              <a:t>eMS</a:t>
            </a:r>
            <a:r>
              <a:rPr lang="en-US" sz="3600" dirty="0">
                <a:latin typeface="Trebuchet MS" panose="020B0603020202020204" pitchFamily="34" charset="0"/>
              </a:rPr>
              <a:t> </a:t>
            </a:r>
            <a:r>
              <a:rPr lang="en-US" sz="3600" dirty="0" smtClean="0">
                <a:latin typeface="Trebuchet MS" panose="020B0603020202020204" pitchFamily="34" charset="0"/>
              </a:rPr>
              <a:t>reports</a:t>
            </a:r>
            <a:r>
              <a:rPr lang="ro-RO" sz="3600" dirty="0" smtClean="0">
                <a:latin typeface="Trebuchet MS" panose="020B0603020202020204" pitchFamily="34" charset="0"/>
              </a:rPr>
              <a:t> </a:t>
            </a:r>
            <a:endParaRPr lang="en-US" sz="3600" dirty="0"/>
          </a:p>
        </p:txBody>
      </p:sp>
      <p:pic>
        <p:nvPicPr>
          <p:cNvPr id="9" name="Content Placeholder 8"/>
          <p:cNvPicPr>
            <a:picLocks noGrp="1" noChangeAspect="1"/>
          </p:cNvPicPr>
          <p:nvPr>
            <p:ph idx="1"/>
          </p:nvPr>
        </p:nvPicPr>
        <p:blipFill>
          <a:blip r:embed="rId3"/>
          <a:stretch>
            <a:fillRect/>
          </a:stretch>
        </p:blipFill>
        <p:spPr>
          <a:xfrm>
            <a:off x="457200" y="1867985"/>
            <a:ext cx="8229600" cy="3990393"/>
          </a:xfrm>
          <a:prstGeom prst="rect">
            <a:avLst/>
          </a:prstGeom>
        </p:spPr>
      </p:pic>
      <p:pic>
        <p:nvPicPr>
          <p:cNvPr id="4" name="Picture 3"/>
          <p:cNvPicPr>
            <a:picLocks noChangeAspect="1"/>
          </p:cNvPicPr>
          <p:nvPr/>
        </p:nvPicPr>
        <p:blipFill>
          <a:blip r:embed="rId4"/>
          <a:stretch>
            <a:fillRect/>
          </a:stretch>
        </p:blipFill>
        <p:spPr>
          <a:xfrm>
            <a:off x="457200" y="304800"/>
            <a:ext cx="2591025" cy="682811"/>
          </a:xfrm>
          <a:prstGeom prst="rect">
            <a:avLst/>
          </a:prstGeom>
        </p:spPr>
      </p:pic>
      <p:pic>
        <p:nvPicPr>
          <p:cNvPr id="3" name="Picture 2"/>
          <p:cNvPicPr>
            <a:picLocks noChangeAspect="1"/>
          </p:cNvPicPr>
          <p:nvPr/>
        </p:nvPicPr>
        <p:blipFill>
          <a:blip r:embed="rId5"/>
          <a:stretch>
            <a:fillRect/>
          </a:stretch>
        </p:blipFill>
        <p:spPr>
          <a:xfrm>
            <a:off x="5486400" y="3142582"/>
            <a:ext cx="2590800" cy="2256844"/>
          </a:xfrm>
          <a:prstGeom prst="rect">
            <a:avLst/>
          </a:prstGeom>
        </p:spPr>
      </p:pic>
      <p:pic>
        <p:nvPicPr>
          <p:cNvPr id="6" name="Picture 5"/>
          <p:cNvPicPr>
            <a:picLocks noChangeAspect="1"/>
          </p:cNvPicPr>
          <p:nvPr/>
        </p:nvPicPr>
        <p:blipFill>
          <a:blip r:embed="rId6"/>
          <a:stretch>
            <a:fillRect/>
          </a:stretch>
        </p:blipFill>
        <p:spPr>
          <a:xfrm>
            <a:off x="273947" y="5940107"/>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25241493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391479"/>
            <a:ext cx="3886200" cy="1143000"/>
          </a:xfrm>
        </p:spPr>
        <p:txBody>
          <a:bodyPr/>
          <a:lstStyle/>
          <a:p>
            <a:r>
              <a:rPr lang="en-US" b="1" dirty="0"/>
              <a:t/>
            </a:r>
            <a:br>
              <a:rPr lang="en-US" b="1" dirty="0"/>
            </a:br>
            <a:endParaRPr lang="en-US" dirty="0"/>
          </a:p>
        </p:txBody>
      </p:sp>
      <p:sp>
        <p:nvSpPr>
          <p:cNvPr id="8" name="Rectangle 7"/>
          <p:cNvSpPr/>
          <p:nvPr/>
        </p:nvSpPr>
        <p:spPr>
          <a:xfrm>
            <a:off x="2405062" y="1038008"/>
            <a:ext cx="4333259" cy="646331"/>
          </a:xfrm>
          <a:prstGeom prst="rect">
            <a:avLst/>
          </a:prstGeom>
        </p:spPr>
        <p:txBody>
          <a:bodyPr wrap="square">
            <a:spAutoFit/>
          </a:bodyPr>
          <a:lstStyle/>
          <a:p>
            <a:pPr algn="ctr"/>
            <a:r>
              <a:rPr lang="en-US" dirty="0">
                <a:latin typeface="Trebuchet MS" panose="020B0603020202020204" pitchFamily="34" charset="0"/>
              </a:rPr>
              <a:t>2. Not filling in all mandatory fields in the List of expenditures</a:t>
            </a:r>
          </a:p>
        </p:txBody>
      </p:sp>
      <p:pic>
        <p:nvPicPr>
          <p:cNvPr id="9" name="Content Placeholder 5"/>
          <p:cNvPicPr>
            <a:picLocks noChangeAspect="1"/>
          </p:cNvPicPr>
          <p:nvPr/>
        </p:nvPicPr>
        <p:blipFill>
          <a:blip r:embed="rId2"/>
          <a:stretch>
            <a:fillRect/>
          </a:stretch>
        </p:blipFill>
        <p:spPr>
          <a:xfrm>
            <a:off x="238125" y="1602741"/>
            <a:ext cx="8667134" cy="4417060"/>
          </a:xfrm>
          <a:prstGeom prst="rect">
            <a:avLst/>
          </a:prstGeom>
          <a:ln>
            <a:solidFill>
              <a:srgbClr val="FFFFFF"/>
            </a:solidFill>
          </a:ln>
        </p:spPr>
      </p:pic>
      <p:sp>
        <p:nvSpPr>
          <p:cNvPr id="3" name="Rectangle 2"/>
          <p:cNvSpPr/>
          <p:nvPr/>
        </p:nvSpPr>
        <p:spPr>
          <a:xfrm>
            <a:off x="1143000" y="1752600"/>
            <a:ext cx="23622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stretch>
            <a:fillRect/>
          </a:stretch>
        </p:blipFill>
        <p:spPr>
          <a:xfrm>
            <a:off x="456975" y="330980"/>
            <a:ext cx="2591025" cy="682811"/>
          </a:xfrm>
          <a:prstGeom prst="rect">
            <a:avLst/>
          </a:prstGeom>
        </p:spPr>
      </p:pic>
      <p:pic>
        <p:nvPicPr>
          <p:cNvPr id="6" name="Picture 5"/>
          <p:cNvPicPr>
            <a:picLocks noChangeAspect="1"/>
          </p:cNvPicPr>
          <p:nvPr/>
        </p:nvPicPr>
        <p:blipFill>
          <a:blip r:embed="rId4"/>
          <a:stretch>
            <a:fillRect/>
          </a:stretch>
        </p:blipFill>
        <p:spPr>
          <a:xfrm>
            <a:off x="273638" y="6019801"/>
            <a:ext cx="8596105" cy="798645"/>
          </a:xfrm>
          <a:prstGeom prst="rect">
            <a:avLst/>
          </a:prstGeom>
        </p:spPr>
      </p:pic>
      <p:sp>
        <p:nvSpPr>
          <p:cNvPr id="4" name="Date Placeholder 3"/>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34776561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112557"/>
            <a:ext cx="5029200" cy="469497"/>
          </a:xfrm>
        </p:spPr>
        <p:txBody>
          <a:bodyPr/>
          <a:lstStyle/>
          <a:p>
            <a:r>
              <a:rPr lang="en-US" sz="3000" dirty="0">
                <a:latin typeface="Trebuchet MS" panose="020B0603020202020204" pitchFamily="34" charset="0"/>
              </a:rPr>
              <a:t>Supporting document without stamp as required </a:t>
            </a:r>
          </a:p>
        </p:txBody>
      </p:sp>
      <p:pic>
        <p:nvPicPr>
          <p:cNvPr id="7" name="Content Placeholder 3"/>
          <p:cNvPicPr>
            <a:picLocks noChangeAspect="1"/>
          </p:cNvPicPr>
          <p:nvPr/>
        </p:nvPicPr>
        <p:blipFill>
          <a:blip r:embed="rId2"/>
          <a:stretch>
            <a:fillRect/>
          </a:stretch>
        </p:blipFill>
        <p:spPr>
          <a:xfrm>
            <a:off x="188629" y="1856327"/>
            <a:ext cx="8692166" cy="4108578"/>
          </a:xfrm>
          <a:prstGeom prst="rect">
            <a:avLst/>
          </a:prstGeom>
        </p:spPr>
      </p:pic>
      <p:pic>
        <p:nvPicPr>
          <p:cNvPr id="9" name="Picture 8"/>
          <p:cNvPicPr>
            <a:picLocks noChangeAspect="1"/>
          </p:cNvPicPr>
          <p:nvPr/>
        </p:nvPicPr>
        <p:blipFill>
          <a:blip r:embed="rId3"/>
          <a:stretch>
            <a:fillRect/>
          </a:stretch>
        </p:blipFill>
        <p:spPr>
          <a:xfrm>
            <a:off x="457200" y="292609"/>
            <a:ext cx="2591025" cy="682811"/>
          </a:xfrm>
          <a:prstGeom prst="rect">
            <a:avLst/>
          </a:prstGeom>
        </p:spPr>
      </p:pic>
      <p:pic>
        <p:nvPicPr>
          <p:cNvPr id="3" name="Picture 2"/>
          <p:cNvPicPr>
            <a:picLocks noChangeAspect="1"/>
          </p:cNvPicPr>
          <p:nvPr/>
        </p:nvPicPr>
        <p:blipFill>
          <a:blip r:embed="rId4"/>
          <a:stretch>
            <a:fillRect/>
          </a:stretch>
        </p:blipFill>
        <p:spPr>
          <a:xfrm>
            <a:off x="350147" y="5964905"/>
            <a:ext cx="8596105" cy="798645"/>
          </a:xfrm>
          <a:prstGeom prst="rect">
            <a:avLst/>
          </a:prstGeom>
        </p:spPr>
      </p:pic>
      <p:sp>
        <p:nvSpPr>
          <p:cNvPr id="4" name="Date Placeholder 3"/>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39832495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180107"/>
            <a:ext cx="4114800" cy="1143000"/>
          </a:xfrm>
        </p:spPr>
        <p:txBody>
          <a:bodyPr/>
          <a:lstStyle/>
          <a:p>
            <a:r>
              <a:rPr lang="en-US" sz="2800" dirty="0">
                <a:latin typeface="Trebuchet MS" panose="020B0603020202020204" pitchFamily="34" charset="0"/>
              </a:rPr>
              <a:t>Supporting </a:t>
            </a:r>
            <a:r>
              <a:rPr lang="en-US" sz="2800" dirty="0" smtClean="0">
                <a:latin typeface="Trebuchet MS" panose="020B0603020202020204" pitchFamily="34" charset="0"/>
              </a:rPr>
              <a:t>documents</a:t>
            </a:r>
            <a:r>
              <a:rPr lang="ro-RO" sz="2800" dirty="0">
                <a:latin typeface="Trebuchet MS" panose="020B0603020202020204" pitchFamily="34" charset="0"/>
              </a:rPr>
              <a:t> (invoice)</a:t>
            </a:r>
            <a:r>
              <a:rPr lang="en-US" sz="2800" dirty="0" smtClean="0">
                <a:latin typeface="Trebuchet MS" panose="020B0603020202020204" pitchFamily="34" charset="0"/>
              </a:rPr>
              <a:t> </a:t>
            </a:r>
            <a:r>
              <a:rPr lang="en-US" sz="2800" dirty="0">
                <a:latin typeface="Trebuchet MS" panose="020B0603020202020204" pitchFamily="34" charset="0"/>
              </a:rPr>
              <a:t>stamped </a:t>
            </a:r>
            <a:r>
              <a:rPr lang="en-US" sz="2800" dirty="0" smtClean="0">
                <a:latin typeface="Trebuchet MS" panose="020B0603020202020204" pitchFamily="34" charset="0"/>
              </a:rPr>
              <a:t>accordingly</a:t>
            </a:r>
            <a:endParaRPr lang="en-US" sz="2800" dirty="0">
              <a:latin typeface="Trebuchet MS" panose="020B0603020202020204" pitchFamily="34" charset="0"/>
            </a:endParaRPr>
          </a:p>
        </p:txBody>
      </p:sp>
      <p:pic>
        <p:nvPicPr>
          <p:cNvPr id="7" name="Content Placeholder 7"/>
          <p:cNvPicPr>
            <a:picLocks noChangeAspect="1"/>
          </p:cNvPicPr>
          <p:nvPr/>
        </p:nvPicPr>
        <p:blipFill>
          <a:blip r:embed="rId2"/>
          <a:stretch>
            <a:fillRect/>
          </a:stretch>
        </p:blipFill>
        <p:spPr>
          <a:xfrm>
            <a:off x="456975" y="1442023"/>
            <a:ext cx="8088596" cy="4567851"/>
          </a:xfrm>
          <a:prstGeom prst="rect">
            <a:avLst/>
          </a:prstGeom>
        </p:spPr>
      </p:pic>
      <p:pic>
        <p:nvPicPr>
          <p:cNvPr id="3" name="Picture 2"/>
          <p:cNvPicPr>
            <a:picLocks noChangeAspect="1"/>
          </p:cNvPicPr>
          <p:nvPr/>
        </p:nvPicPr>
        <p:blipFill>
          <a:blip r:embed="rId3"/>
          <a:stretch>
            <a:fillRect/>
          </a:stretch>
        </p:blipFill>
        <p:spPr>
          <a:xfrm>
            <a:off x="456975" y="299023"/>
            <a:ext cx="2591025" cy="682811"/>
          </a:xfrm>
          <a:prstGeom prst="rect">
            <a:avLst/>
          </a:prstGeom>
        </p:spPr>
      </p:pic>
      <p:pic>
        <p:nvPicPr>
          <p:cNvPr id="4" name="Picture 3"/>
          <p:cNvPicPr>
            <a:picLocks noChangeAspect="1"/>
          </p:cNvPicPr>
          <p:nvPr/>
        </p:nvPicPr>
        <p:blipFill>
          <a:blip r:embed="rId4"/>
          <a:stretch>
            <a:fillRect/>
          </a:stretch>
        </p:blipFill>
        <p:spPr>
          <a:xfrm>
            <a:off x="228600" y="6009874"/>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6412298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28600"/>
            <a:ext cx="8229600" cy="1143000"/>
          </a:xfrm>
        </p:spPr>
        <p:txBody>
          <a:bodyPr/>
          <a:lstStyle/>
          <a:p>
            <a:pPr lvl="0" eaLnBrk="1" hangingPunct="1"/>
            <a:r>
              <a:rPr lang="ro-RO" sz="1800" dirty="0" smtClean="0">
                <a:solidFill>
                  <a:srgbClr val="FF0000"/>
                </a:solidFill>
                <a:latin typeface="Arial" charset="0"/>
                <a:ea typeface="+mn-ea"/>
                <a:cs typeface="Arial" charset="0"/>
              </a:rPr>
              <a:t/>
            </a:r>
            <a:br>
              <a:rPr lang="ro-RO" sz="1800" dirty="0" smtClean="0">
                <a:solidFill>
                  <a:srgbClr val="FF0000"/>
                </a:solidFill>
                <a:latin typeface="Arial" charset="0"/>
                <a:ea typeface="+mn-ea"/>
                <a:cs typeface="Arial" charset="0"/>
              </a:rPr>
            </a:br>
            <a:r>
              <a:rPr lang="ro-RO" sz="1800" dirty="0">
                <a:solidFill>
                  <a:srgbClr val="FF0000"/>
                </a:solidFill>
                <a:latin typeface="Arial" charset="0"/>
                <a:ea typeface="+mn-ea"/>
                <a:cs typeface="Arial" charset="0"/>
              </a:rPr>
              <a:t/>
            </a:r>
            <a:br>
              <a:rPr lang="ro-RO" sz="1800" dirty="0">
                <a:solidFill>
                  <a:srgbClr val="FF0000"/>
                </a:solidFill>
                <a:latin typeface="Arial" charset="0"/>
                <a:ea typeface="+mn-ea"/>
                <a:cs typeface="Arial" charset="0"/>
              </a:rPr>
            </a:br>
            <a:r>
              <a:rPr lang="ro-RO" sz="1800" dirty="0" smtClean="0">
                <a:latin typeface="Arial" charset="0"/>
                <a:ea typeface="+mn-ea"/>
                <a:cs typeface="Arial" charset="0"/>
              </a:rPr>
              <a:t>For </a:t>
            </a:r>
            <a:r>
              <a:rPr lang="ro-RO" sz="1800" dirty="0">
                <a:latin typeface="Arial" charset="0"/>
                <a:ea typeface="+mn-ea"/>
                <a:cs typeface="Arial" charset="0"/>
              </a:rPr>
              <a:t>3rd call projects, </a:t>
            </a:r>
            <a:r>
              <a:rPr lang="ro-RO" sz="1800" dirty="0" smtClean="0">
                <a:latin typeface="Arial" charset="0"/>
                <a:ea typeface="+mn-ea"/>
                <a:cs typeface="Arial" charset="0"/>
              </a:rPr>
              <a:t>IT </a:t>
            </a:r>
            <a:r>
              <a:rPr lang="ro-RO" sz="1800" dirty="0">
                <a:latin typeface="Arial" charset="0"/>
                <a:ea typeface="+mn-ea"/>
                <a:cs typeface="Arial" charset="0"/>
              </a:rPr>
              <a:t>IS A MUST to FILL IN </a:t>
            </a:r>
            <a:r>
              <a:rPr lang="ro-RO" sz="1800" dirty="0" smtClean="0">
                <a:latin typeface="Arial" charset="0"/>
                <a:ea typeface="+mn-ea"/>
                <a:cs typeface="Arial" charset="0"/>
              </a:rPr>
              <a:t/>
            </a:r>
            <a:br>
              <a:rPr lang="ro-RO" sz="1800" dirty="0" smtClean="0">
                <a:latin typeface="Arial" charset="0"/>
                <a:ea typeface="+mn-ea"/>
                <a:cs typeface="Arial" charset="0"/>
              </a:rPr>
            </a:br>
            <a:r>
              <a:rPr lang="ro-RO" sz="1800" dirty="0" smtClean="0">
                <a:latin typeface="Arial" charset="0"/>
                <a:ea typeface="+mn-ea"/>
                <a:cs typeface="Arial" charset="0"/>
              </a:rPr>
              <a:t>ALL </a:t>
            </a:r>
            <a:r>
              <a:rPr lang="ro-RO" sz="1800" dirty="0">
                <a:latin typeface="Arial" charset="0"/>
                <a:ea typeface="+mn-ea"/>
                <a:cs typeface="Arial" charset="0"/>
              </a:rPr>
              <a:t>PUBLIC PROCUREMENTS and </a:t>
            </a:r>
            <a:r>
              <a:rPr lang="ro-RO" sz="1800" dirty="0" smtClean="0">
                <a:latin typeface="Arial" charset="0"/>
                <a:ea typeface="+mn-ea"/>
                <a:cs typeface="Arial" charset="0"/>
              </a:rPr>
              <a:t>to</a:t>
            </a:r>
            <a:br>
              <a:rPr lang="ro-RO" sz="1800" dirty="0" smtClean="0">
                <a:latin typeface="Arial" charset="0"/>
                <a:ea typeface="+mn-ea"/>
                <a:cs typeface="Arial" charset="0"/>
              </a:rPr>
            </a:br>
            <a:r>
              <a:rPr lang="ro-RO" sz="1800" dirty="0" smtClean="0">
                <a:latin typeface="Arial" charset="0"/>
                <a:ea typeface="+mn-ea"/>
                <a:cs typeface="Arial" charset="0"/>
              </a:rPr>
              <a:t> </a:t>
            </a:r>
            <a:r>
              <a:rPr lang="ro-RO" sz="1800" dirty="0">
                <a:latin typeface="Arial" charset="0"/>
                <a:ea typeface="+mn-ea"/>
                <a:cs typeface="Arial" charset="0"/>
              </a:rPr>
              <a:t>LINK the invoices in LOE, </a:t>
            </a:r>
            <a:r>
              <a:rPr lang="ro-RO" sz="1800" dirty="0" smtClean="0">
                <a:latin typeface="Arial" charset="0"/>
                <a:ea typeface="+mn-ea"/>
                <a:cs typeface="Arial" charset="0"/>
              </a:rPr>
              <a:t/>
            </a:r>
            <a:br>
              <a:rPr lang="ro-RO" sz="1800" dirty="0" smtClean="0">
                <a:latin typeface="Arial" charset="0"/>
                <a:ea typeface="+mn-ea"/>
                <a:cs typeface="Arial" charset="0"/>
              </a:rPr>
            </a:br>
            <a:r>
              <a:rPr lang="ro-RO" sz="1800" dirty="0" smtClean="0">
                <a:latin typeface="Arial" charset="0"/>
                <a:ea typeface="+mn-ea"/>
                <a:cs typeface="Arial" charset="0"/>
              </a:rPr>
              <a:t>otherwise </a:t>
            </a:r>
            <a:r>
              <a:rPr lang="ro-RO" sz="1800" dirty="0">
                <a:latin typeface="Arial" charset="0"/>
                <a:ea typeface="+mn-ea"/>
                <a:cs typeface="Arial" charset="0"/>
              </a:rPr>
              <a:t>the reports should be reverted by FLC</a:t>
            </a:r>
            <a:r>
              <a:rPr lang="en-US" sz="1800" dirty="0">
                <a:latin typeface="Arial" charset="0"/>
                <a:ea typeface="+mn-ea"/>
                <a:cs typeface="Arial" charset="0"/>
              </a:rPr>
              <a:t/>
            </a:r>
            <a:br>
              <a:rPr lang="en-US" sz="1800" dirty="0">
                <a:latin typeface="Arial" charset="0"/>
                <a:ea typeface="+mn-ea"/>
                <a:cs typeface="Arial" charset="0"/>
              </a:rPr>
            </a:br>
            <a:endParaRPr lang="en-US" dirty="0"/>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890" y="3200400"/>
            <a:ext cx="7924800" cy="3107956"/>
          </a:xfrm>
          <a:prstGeom prst="rect">
            <a:avLst/>
          </a:prstGeom>
        </p:spPr>
      </p:pic>
      <p:pic>
        <p:nvPicPr>
          <p:cNvPr id="18" name="Picture 17"/>
          <p:cNvPicPr>
            <a:picLocks noChangeAspect="1"/>
          </p:cNvPicPr>
          <p:nvPr/>
        </p:nvPicPr>
        <p:blipFill>
          <a:blip r:embed="rId3"/>
          <a:stretch>
            <a:fillRect/>
          </a:stretch>
        </p:blipFill>
        <p:spPr>
          <a:xfrm>
            <a:off x="3114675" y="1606919"/>
            <a:ext cx="5772150" cy="1291486"/>
          </a:xfrm>
          <a:prstGeom prst="rect">
            <a:avLst/>
          </a:prstGeom>
        </p:spPr>
      </p:pic>
      <p:pic>
        <p:nvPicPr>
          <p:cNvPr id="19" name="Picture 18"/>
          <p:cNvPicPr>
            <a:picLocks noChangeAspect="1"/>
          </p:cNvPicPr>
          <p:nvPr/>
        </p:nvPicPr>
        <p:blipFill>
          <a:blip r:embed="rId4"/>
          <a:stretch>
            <a:fillRect/>
          </a:stretch>
        </p:blipFill>
        <p:spPr>
          <a:xfrm>
            <a:off x="533400" y="1371599"/>
            <a:ext cx="2819400" cy="1762125"/>
          </a:xfrm>
          <a:prstGeom prst="rect">
            <a:avLst/>
          </a:prstGeom>
        </p:spPr>
      </p:pic>
      <p:pic>
        <p:nvPicPr>
          <p:cNvPr id="3" name="Picture 2"/>
          <p:cNvPicPr>
            <a:picLocks noChangeAspect="1"/>
          </p:cNvPicPr>
          <p:nvPr/>
        </p:nvPicPr>
        <p:blipFill>
          <a:blip r:embed="rId5"/>
          <a:stretch>
            <a:fillRect/>
          </a:stretch>
        </p:blipFill>
        <p:spPr>
          <a:xfrm>
            <a:off x="286238" y="6021811"/>
            <a:ext cx="8596105" cy="798645"/>
          </a:xfrm>
          <a:prstGeom prst="rect">
            <a:avLst/>
          </a:prstGeom>
        </p:spPr>
      </p:pic>
      <p:sp>
        <p:nvSpPr>
          <p:cNvPr id="4" name="Date Placeholder 3"/>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1582885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5241" y="304800"/>
            <a:ext cx="3810000" cy="838200"/>
          </a:xfrm>
        </p:spPr>
        <p:txBody>
          <a:bodyPr/>
          <a:lstStyle/>
          <a:p>
            <a:r>
              <a:rPr lang="ro-RO" dirty="0">
                <a:solidFill>
                  <a:prstClr val="black"/>
                </a:solidFill>
                <a:latin typeface="Trebuchet MS" panose="020B0603020202020204" pitchFamily="34" charset="0"/>
              </a:rPr>
              <a:t>Other issues</a:t>
            </a:r>
            <a:endParaRPr lang="en-US" sz="4000" dirty="0">
              <a:latin typeface="Trebuchet MS" panose="020B0603020202020204" pitchFamily="34" charset="0"/>
            </a:endParaRPr>
          </a:p>
        </p:txBody>
      </p:sp>
      <p:sp>
        <p:nvSpPr>
          <p:cNvPr id="3" name="Content Placeholder 2"/>
          <p:cNvSpPr>
            <a:spLocks noGrp="1"/>
          </p:cNvSpPr>
          <p:nvPr>
            <p:ph idx="1"/>
          </p:nvPr>
        </p:nvSpPr>
        <p:spPr>
          <a:xfrm>
            <a:off x="2895600" y="1706017"/>
            <a:ext cx="6081358" cy="3246983"/>
          </a:xfrm>
        </p:spPr>
        <p:txBody>
          <a:bodyPr/>
          <a:lstStyle/>
          <a:p>
            <a:pPr marL="457200" lvl="0" indent="-457200" algn="just" eaLnBrk="1" fontAlgn="auto" hangingPunct="1">
              <a:lnSpc>
                <a:spcPct val="150000"/>
              </a:lnSpc>
              <a:spcBef>
                <a:spcPts val="1000"/>
              </a:spcBef>
              <a:spcAft>
                <a:spcPts val="0"/>
              </a:spcAft>
              <a:buFont typeface="+mj-lt"/>
              <a:buAutoNum type="arabicPeriod"/>
            </a:pPr>
            <a:r>
              <a:rPr lang="en-US" sz="2000" dirty="0">
                <a:solidFill>
                  <a:prstClr val="black"/>
                </a:solidFill>
                <a:latin typeface="Trebuchet MS" panose="020B0603020202020204" pitchFamily="34" charset="0"/>
                <a:ea typeface="Calibri" panose="020F0502020204030204" pitchFamily="34" charset="0"/>
              </a:rPr>
              <a:t>Not attaching </a:t>
            </a:r>
            <a:r>
              <a:rPr lang="ro-RO" sz="2000" dirty="0">
                <a:solidFill>
                  <a:prstClr val="black"/>
                </a:solidFill>
                <a:latin typeface="Trebuchet MS" panose="020B0603020202020204" pitchFamily="34" charset="0"/>
                <a:ea typeface="Calibri" panose="020F0502020204030204" pitchFamily="34" charset="0"/>
              </a:rPr>
              <a:t>in the eMS </a:t>
            </a:r>
            <a:r>
              <a:rPr lang="en-US" sz="2000" dirty="0">
                <a:solidFill>
                  <a:prstClr val="black"/>
                </a:solidFill>
                <a:latin typeface="Trebuchet MS" panose="020B0603020202020204" pitchFamily="34" charset="0"/>
                <a:ea typeface="Calibri" panose="020F0502020204030204" pitchFamily="34" charset="0"/>
              </a:rPr>
              <a:t>supporting documents</a:t>
            </a:r>
            <a:r>
              <a:rPr lang="ro-RO" sz="2000" dirty="0">
                <a:solidFill>
                  <a:prstClr val="black"/>
                </a:solidFill>
                <a:latin typeface="Trebuchet MS" panose="020B0603020202020204" pitchFamily="34" charset="0"/>
                <a:ea typeface="Calibri" panose="020F0502020204030204" pitchFamily="34" charset="0"/>
              </a:rPr>
              <a:t> for requested expenditures</a:t>
            </a:r>
            <a:r>
              <a:rPr lang="en-US" sz="2000" dirty="0" smtClean="0">
                <a:solidFill>
                  <a:prstClr val="black"/>
                </a:solidFill>
                <a:latin typeface="Trebuchet MS" panose="020B0603020202020204" pitchFamily="34" charset="0"/>
                <a:ea typeface="Calibri" panose="020F0502020204030204" pitchFamily="34" charset="0"/>
              </a:rPr>
              <a:t>;</a:t>
            </a:r>
            <a:endParaRPr lang="ro-RO" sz="2000" dirty="0" smtClean="0">
              <a:solidFill>
                <a:prstClr val="black"/>
              </a:solidFill>
              <a:latin typeface="Trebuchet MS" panose="020B0603020202020204" pitchFamily="34" charset="0"/>
              <a:ea typeface="Calibri" panose="020F0502020204030204" pitchFamily="34" charset="0"/>
            </a:endParaRPr>
          </a:p>
          <a:p>
            <a:pPr marL="457200" lvl="0" indent="-457200" algn="just" eaLnBrk="1" fontAlgn="auto" hangingPunct="1">
              <a:lnSpc>
                <a:spcPct val="150000"/>
              </a:lnSpc>
              <a:spcBef>
                <a:spcPts val="1000"/>
              </a:spcBef>
              <a:spcAft>
                <a:spcPts val="0"/>
              </a:spcAft>
              <a:buFont typeface="+mj-lt"/>
              <a:buAutoNum type="arabicPeriod"/>
            </a:pPr>
            <a:r>
              <a:rPr lang="ro-RO" sz="2000" dirty="0" smtClean="0">
                <a:solidFill>
                  <a:prstClr val="black"/>
                </a:solidFill>
                <a:latin typeface="Trebuchet MS" panose="020B0603020202020204" pitchFamily="34" charset="0"/>
                <a:ea typeface="Calibri" panose="020F0502020204030204" pitchFamily="34" charset="0"/>
              </a:rPr>
              <a:t>Not filling in the forecast for each partner report,</a:t>
            </a:r>
            <a:endParaRPr lang="en-US" sz="2000" dirty="0">
              <a:solidFill>
                <a:prstClr val="black"/>
              </a:solidFill>
              <a:latin typeface="Trebuchet MS" panose="020B0603020202020204" pitchFamily="34" charset="0"/>
              <a:ea typeface="Calibri" panose="020F0502020204030204" pitchFamily="34" charset="0"/>
            </a:endParaRPr>
          </a:p>
          <a:p>
            <a:pPr marL="457200" lvl="0" indent="-457200" algn="just" eaLnBrk="1" fontAlgn="auto" hangingPunct="1">
              <a:lnSpc>
                <a:spcPct val="150000"/>
              </a:lnSpc>
              <a:spcBef>
                <a:spcPts val="1000"/>
              </a:spcBef>
              <a:spcAft>
                <a:spcPts val="0"/>
              </a:spcAft>
              <a:buFont typeface="+mj-lt"/>
              <a:buAutoNum type="arabicPeriod"/>
            </a:pPr>
            <a:r>
              <a:rPr lang="en-US" sz="2000" dirty="0">
                <a:solidFill>
                  <a:prstClr val="black"/>
                </a:solidFill>
                <a:latin typeface="Trebuchet MS" panose="020B0603020202020204" pitchFamily="34" charset="0"/>
                <a:ea typeface="Calibri" panose="020F0502020204030204" pitchFamily="34" charset="0"/>
              </a:rPr>
              <a:t>Not naming the files at all;</a:t>
            </a:r>
          </a:p>
          <a:p>
            <a:pPr marL="457200" lvl="0" indent="-457200" algn="just" eaLnBrk="1" fontAlgn="auto" hangingPunct="1">
              <a:lnSpc>
                <a:spcPct val="150000"/>
              </a:lnSpc>
              <a:spcBef>
                <a:spcPts val="1000"/>
              </a:spcBef>
              <a:spcAft>
                <a:spcPts val="0"/>
              </a:spcAft>
              <a:buFont typeface="+mj-lt"/>
              <a:buAutoNum type="arabicPeriod"/>
            </a:pPr>
            <a:r>
              <a:rPr lang="en-US" sz="2000" dirty="0">
                <a:solidFill>
                  <a:prstClr val="black"/>
                </a:solidFill>
                <a:latin typeface="Trebuchet MS" panose="020B0603020202020204" pitchFamily="34" charset="0"/>
                <a:ea typeface="Calibri" panose="020F0502020204030204" pitchFamily="34" charset="0"/>
              </a:rPr>
              <a:t>Attaching the documents without </a:t>
            </a:r>
            <a:r>
              <a:rPr lang="en-US" sz="2000" dirty="0" smtClean="0">
                <a:solidFill>
                  <a:prstClr val="black"/>
                </a:solidFill>
                <a:latin typeface="Trebuchet MS" panose="020B0603020202020204" pitchFamily="34" charset="0"/>
                <a:ea typeface="Calibri" panose="020F0502020204030204" pitchFamily="34" charset="0"/>
              </a:rPr>
              <a:t>project stamp</a:t>
            </a:r>
            <a:r>
              <a:rPr lang="ro-RO" sz="2000" dirty="0" smtClean="0">
                <a:solidFill>
                  <a:prstClr val="black"/>
                </a:solidFill>
                <a:latin typeface="Trebuchet MS" panose="020B0603020202020204" pitchFamily="34" charset="0"/>
                <a:ea typeface="Calibri" panose="020F0502020204030204" pitchFamily="34" charset="0"/>
              </a:rPr>
              <a:t> </a:t>
            </a:r>
            <a:endParaRPr lang="en-US" sz="2000" dirty="0">
              <a:solidFill>
                <a:prstClr val="black"/>
              </a:solidFill>
              <a:latin typeface="Calibri" panose="020F0502020204030204" pitchFamily="34" charset="0"/>
              <a:ea typeface="Calibri" panose="020F0502020204030204" pitchFamily="34" charset="0"/>
            </a:endParaRPr>
          </a:p>
          <a:p>
            <a:pPr marL="0" indent="0" algn="just">
              <a:buNone/>
            </a:pPr>
            <a:endParaRPr lang="en-US" sz="2400" dirty="0"/>
          </a:p>
        </p:txBody>
      </p:sp>
      <p:pic>
        <p:nvPicPr>
          <p:cNvPr id="8" name="Picture 7"/>
          <p:cNvPicPr>
            <a:picLocks noChangeAspect="1"/>
          </p:cNvPicPr>
          <p:nvPr/>
        </p:nvPicPr>
        <p:blipFill>
          <a:blip r:embed="rId3"/>
          <a:stretch>
            <a:fillRect/>
          </a:stretch>
        </p:blipFill>
        <p:spPr>
          <a:xfrm>
            <a:off x="465641" y="304800"/>
            <a:ext cx="2591025" cy="682811"/>
          </a:xfrm>
          <a:prstGeom prst="rect">
            <a:avLst/>
          </a:prstGeom>
        </p:spPr>
      </p:pic>
      <p:pic>
        <p:nvPicPr>
          <p:cNvPr id="11" name="Picture 10"/>
          <p:cNvPicPr>
            <a:picLocks noChangeAspect="1"/>
          </p:cNvPicPr>
          <p:nvPr/>
        </p:nvPicPr>
        <p:blipFill>
          <a:blip r:embed="rId4"/>
          <a:stretch>
            <a:fillRect/>
          </a:stretch>
        </p:blipFill>
        <p:spPr>
          <a:xfrm>
            <a:off x="1885554" y="5974071"/>
            <a:ext cx="6209374" cy="532546"/>
          </a:xfrm>
          <a:prstGeom prst="rect">
            <a:avLst/>
          </a:prstGeom>
        </p:spPr>
      </p:pic>
      <p:pic>
        <p:nvPicPr>
          <p:cNvPr id="7" name="Picture 2" descr="Rutier Semn, Statele Unite Ale Americii, Problem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3417" y="2362200"/>
            <a:ext cx="2593276" cy="18288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6"/>
          <a:stretch>
            <a:fillRect/>
          </a:stretch>
        </p:blipFill>
        <p:spPr>
          <a:xfrm>
            <a:off x="263417" y="5841021"/>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24198809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525963"/>
          </a:xfrm>
        </p:spPr>
        <p:txBody>
          <a:bodyPr/>
          <a:lstStyle/>
          <a:p>
            <a:pPr marL="0" indent="0" algn="ctr">
              <a:buNone/>
            </a:pPr>
            <a:r>
              <a:rPr lang="ro-RO" sz="4800" dirty="0" smtClean="0">
                <a:latin typeface="Trebuchet MS" panose="020B0603020202020204" pitchFamily="34" charset="0"/>
              </a:rPr>
              <a:t>Frequent errors in reporting</a:t>
            </a:r>
            <a:endParaRPr lang="en-US" sz="4800" dirty="0">
              <a:latin typeface="Trebuchet MS" panose="020B0603020202020204" pitchFamily="34" charset="0"/>
            </a:endParaRPr>
          </a:p>
        </p:txBody>
      </p:sp>
      <p:pic>
        <p:nvPicPr>
          <p:cNvPr id="2" name="Picture 1"/>
          <p:cNvPicPr>
            <a:picLocks noChangeAspect="1"/>
          </p:cNvPicPr>
          <p:nvPr/>
        </p:nvPicPr>
        <p:blipFill>
          <a:blip r:embed="rId2"/>
          <a:stretch>
            <a:fillRect/>
          </a:stretch>
        </p:blipFill>
        <p:spPr>
          <a:xfrm>
            <a:off x="457200" y="304800"/>
            <a:ext cx="2591025" cy="682811"/>
          </a:xfrm>
          <a:prstGeom prst="rect">
            <a:avLst/>
          </a:prstGeom>
        </p:spPr>
      </p:pic>
      <p:pic>
        <p:nvPicPr>
          <p:cNvPr id="2050" name="Picture 2" descr="Fals, Mai RÄu De Pe, Scut, NotÄ, StradÄ Sem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599" y="3397384"/>
            <a:ext cx="4114800" cy="289321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273947" y="5943600"/>
            <a:ext cx="8596105" cy="798645"/>
          </a:xfrm>
          <a:prstGeom prst="rect">
            <a:avLst/>
          </a:prstGeom>
        </p:spPr>
      </p:pic>
      <p:sp>
        <p:nvSpPr>
          <p:cNvPr id="5" name="Rectangle 4"/>
          <p:cNvSpPr/>
          <p:nvPr/>
        </p:nvSpPr>
        <p:spPr>
          <a:xfrm>
            <a:off x="2039434" y="1981200"/>
            <a:ext cx="5369932" cy="2024593"/>
          </a:xfrm>
          <a:prstGeom prst="rect">
            <a:avLst/>
          </a:prstGeom>
        </p:spPr>
        <p:txBody>
          <a:bodyPr wrap="none">
            <a:spAutoFit/>
          </a:bodyPr>
          <a:lstStyle/>
          <a:p>
            <a:pPr marL="342900" marR="0" lvl="0" indent="-342900" algn="ctr">
              <a:lnSpc>
                <a:spcPct val="107000"/>
              </a:lnSpc>
              <a:spcBef>
                <a:spcPts val="600"/>
              </a:spcBef>
              <a:spcAft>
                <a:spcPts val="0"/>
              </a:spcAft>
              <a:buFont typeface="+mj-lt"/>
              <a:buAutoNum type="romanUcPeriod"/>
            </a:pPr>
            <a:r>
              <a:rPr lang="en-US" sz="3600" b="1" dirty="0">
                <a:latin typeface="Calibri" panose="020F0502020204030204" pitchFamily="34" charset="0"/>
                <a:ea typeface="Calibri" panose="020F0502020204030204" pitchFamily="34" charset="0"/>
                <a:cs typeface="Times New Roman" panose="02020603050405020304" pitchFamily="18" charset="0"/>
              </a:rPr>
              <a:t>Partner </a:t>
            </a:r>
            <a:r>
              <a:rPr lang="en-US" sz="3600" b="1" dirty="0" smtClean="0">
                <a:latin typeface="Calibri" panose="020F0502020204030204" pitchFamily="34" charset="0"/>
                <a:ea typeface="Calibri" panose="020F0502020204030204" pitchFamily="34" charset="0"/>
                <a:cs typeface="Times New Roman" panose="02020603050405020304" pitchFamily="18" charset="0"/>
              </a:rPr>
              <a:t>reports</a:t>
            </a:r>
            <a:endParaRPr lang="ro-RO" sz="3600" b="1" dirty="0" smtClean="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ctr">
              <a:lnSpc>
                <a:spcPct val="107000"/>
              </a:lnSpc>
              <a:spcBef>
                <a:spcPts val="600"/>
              </a:spcBef>
              <a:spcAft>
                <a:spcPts val="0"/>
              </a:spcAft>
              <a:buFont typeface="+mj-lt"/>
              <a:buAutoNum type="romanUcPeriod"/>
            </a:pPr>
            <a:r>
              <a:rPr lang="en-US" sz="3600" b="1" dirty="0">
                <a:latin typeface="Calibri" panose="020F0502020204030204" pitchFamily="34" charset="0"/>
                <a:ea typeface="Calibri" panose="020F0502020204030204" pitchFamily="34" charset="0"/>
                <a:cs typeface="Times New Roman" panose="02020603050405020304" pitchFamily="18" charset="0"/>
              </a:rPr>
              <a:t>Technical Project Reports</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ctr">
              <a:lnSpc>
                <a:spcPct val="107000"/>
              </a:lnSpc>
              <a:spcBef>
                <a:spcPts val="600"/>
              </a:spcBef>
              <a:spcAft>
                <a:spcPts val="0"/>
              </a:spcAft>
              <a:buFont typeface="+mj-lt"/>
              <a:buAutoNum type="romanUcPeriod"/>
            </a:pP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Date Placeholder 5"/>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1731469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1" y="381000"/>
            <a:ext cx="8915400" cy="5943600"/>
          </a:xfrm>
        </p:spPr>
        <p:txBody>
          <a:bodyPr/>
          <a:lstStyle/>
          <a:p>
            <a:pPr marL="0" lvl="0" indent="0" algn="ctr">
              <a:buNone/>
            </a:pPr>
            <a:r>
              <a:rPr lang="ro-RO" sz="4800" b="1" dirty="0" smtClean="0">
                <a:latin typeface="Calibri" panose="020F0502020204030204" pitchFamily="34" charset="0"/>
                <a:ea typeface="Calibri" panose="020F0502020204030204" pitchFamily="34" charset="0"/>
                <a:cs typeface="Times New Roman" panose="02020603050405020304" pitchFamily="18" charset="0"/>
              </a:rPr>
              <a:t>  </a:t>
            </a:r>
            <a:r>
              <a:rPr lang="ro-RO" b="1" dirty="0" smtClean="0">
                <a:solidFill>
                  <a:prstClr val="black"/>
                </a:solidFill>
              </a:rPr>
              <a:t>Partner </a:t>
            </a:r>
            <a:r>
              <a:rPr lang="en-US" b="1" dirty="0" smtClean="0">
                <a:solidFill>
                  <a:prstClr val="black"/>
                </a:solidFill>
              </a:rPr>
              <a:t>Reports</a:t>
            </a:r>
            <a:endParaRPr lang="en-US" dirty="0">
              <a:solidFill>
                <a:prstClr val="black"/>
              </a:solidFill>
            </a:endParaRPr>
          </a:p>
          <a:p>
            <a:pPr marL="569913" lvl="1" indent="-514350">
              <a:buAutoNum type="arabicPeriod"/>
            </a:pPr>
            <a:endParaRPr lang="ro-RO" dirty="0" smtClean="0"/>
          </a:p>
          <a:p>
            <a:pPr lvl="0" algn="just">
              <a:lnSpc>
                <a:spcPct val="107000"/>
              </a:lnSpc>
              <a:spcBef>
                <a:spcPts val="600"/>
              </a:spcBef>
              <a:spcAft>
                <a:spcPts val="0"/>
              </a:spcAft>
              <a:buFont typeface="+mj-l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The partners do not describe their individual contribution to the Project output indicators;</a:t>
            </a:r>
          </a:p>
          <a:p>
            <a:pPr lvl="0" algn="just">
              <a:lnSpc>
                <a:spcPct val="107000"/>
              </a:lnSpc>
              <a:spcBef>
                <a:spcPts val="600"/>
              </a:spcBef>
              <a:spcAft>
                <a:spcPts val="0"/>
              </a:spcAft>
              <a:buFont typeface="+mj-l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The partners do not describe their individual contribution to reaching the target groups</a:t>
            </a:r>
            <a:r>
              <a:rPr lang="en-US" dirty="0" smtClean="0">
                <a:latin typeface="Calibri" panose="020F0502020204030204" pitchFamily="34" charset="0"/>
                <a:ea typeface="Calibri" panose="020F0502020204030204" pitchFamily="34" charset="0"/>
                <a:cs typeface="Times New Roman" panose="02020603050405020304" pitchFamily="18" charset="0"/>
              </a:rPr>
              <a:t>;</a:t>
            </a:r>
            <a:endParaRPr lang="ro-RO"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600"/>
              </a:spcBef>
              <a:spcAft>
                <a:spcPts val="0"/>
              </a:spcAft>
              <a:buFont typeface="+mj-lt"/>
              <a:buAutoNum type="arabicPeriod"/>
            </a:pPr>
            <a:r>
              <a:rPr lang="en-US" dirty="0"/>
              <a:t>The justification documents uploaded are named in RO or BG language, rather than EN, as required by the Programme; The name of the document does not reflect its content;</a:t>
            </a:r>
          </a:p>
          <a:p>
            <a:pPr lvl="0" algn="just">
              <a:lnSpc>
                <a:spcPct val="107000"/>
              </a:lnSpc>
              <a:spcBef>
                <a:spcPts val="600"/>
              </a:spcBef>
              <a:spcAft>
                <a:spcPts val="0"/>
              </a:spcAft>
              <a:buFont typeface="+mj-lt"/>
              <a:buAutoNum type="arabicPeriod"/>
            </a:pPr>
            <a:endParaRPr lang="en-US"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73947" y="5943600"/>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21095593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 y="15240"/>
            <a:ext cx="8915400" cy="5943600"/>
          </a:xfrm>
        </p:spPr>
        <p:txBody>
          <a:bodyPr/>
          <a:lstStyle/>
          <a:p>
            <a:pPr marL="0" lvl="0" indent="0" algn="ctr">
              <a:buNone/>
            </a:pPr>
            <a:r>
              <a:rPr lang="ro-RO" sz="4800" b="1" dirty="0" smtClean="0">
                <a:latin typeface="Calibri" panose="020F0502020204030204" pitchFamily="34" charset="0"/>
                <a:ea typeface="Calibri" panose="020F0502020204030204" pitchFamily="34" charset="0"/>
                <a:cs typeface="Times New Roman" panose="02020603050405020304" pitchFamily="18" charset="0"/>
              </a:rPr>
              <a:t>  </a:t>
            </a:r>
            <a:r>
              <a:rPr lang="ro-RO" b="1" dirty="0" smtClean="0">
                <a:solidFill>
                  <a:prstClr val="black"/>
                </a:solidFill>
              </a:rPr>
              <a:t>Partner </a:t>
            </a:r>
            <a:r>
              <a:rPr lang="en-US" b="1" dirty="0" smtClean="0">
                <a:solidFill>
                  <a:prstClr val="black"/>
                </a:solidFill>
              </a:rPr>
              <a:t>Reports</a:t>
            </a:r>
            <a:endParaRPr lang="en-US" dirty="0">
              <a:solidFill>
                <a:prstClr val="black"/>
              </a:solidFill>
            </a:endParaRPr>
          </a:p>
          <a:p>
            <a:pPr marL="0" lvl="0" indent="0">
              <a:buNone/>
            </a:pPr>
            <a:r>
              <a:rPr lang="ro-RO" dirty="0" smtClean="0"/>
              <a:t>4. </a:t>
            </a:r>
            <a:r>
              <a:rPr lang="en-US" sz="2400" dirty="0" smtClean="0"/>
              <a:t>Activities</a:t>
            </a:r>
            <a:r>
              <a:rPr lang="en-US" sz="2400" dirty="0"/>
              <a:t>: </a:t>
            </a:r>
          </a:p>
          <a:p>
            <a:pPr lvl="1"/>
            <a:r>
              <a:rPr lang="en-US" sz="2400" dirty="0"/>
              <a:t>The progress in activities </a:t>
            </a:r>
            <a:r>
              <a:rPr lang="en-US" sz="2400" dirty="0" smtClean="0"/>
              <a:t>during </a:t>
            </a:r>
            <a:r>
              <a:rPr lang="en-US" sz="2400" dirty="0"/>
              <a:t>the reporting period, which is not yet paid for is not reported, or if reported (described as progress) not supported by evidence;</a:t>
            </a:r>
          </a:p>
          <a:p>
            <a:pPr lvl="1"/>
            <a:r>
              <a:rPr lang="en-US" sz="2400" dirty="0"/>
              <a:t>the progress in the activities is described in very general </a:t>
            </a:r>
            <a:r>
              <a:rPr lang="en-US" sz="2400" dirty="0" smtClean="0"/>
              <a:t>terms;</a:t>
            </a:r>
            <a:endParaRPr lang="en-US" sz="2400" dirty="0"/>
          </a:p>
          <a:p>
            <a:pPr lvl="1"/>
            <a:r>
              <a:rPr lang="en-US" sz="2400" dirty="0"/>
              <a:t>when describing the progress in activities, the focus is placed primarily on documentary evidence, indicating the number of every single document issued in the procurement and subsequently acceptance of services and deliverables, without providing any information on the actual output, content, scope or objective of the activity. </a:t>
            </a:r>
          </a:p>
          <a:p>
            <a:pPr lvl="1"/>
            <a:r>
              <a:rPr lang="en-US" sz="2400" dirty="0"/>
              <a:t>The delays in the activities are not explained, or if explained, no solution/measures is presented in this regard in the </a:t>
            </a:r>
            <a:r>
              <a:rPr lang="en-US" sz="2400" dirty="0" smtClean="0"/>
              <a:t>dedicated</a:t>
            </a:r>
            <a:endParaRPr lang="ro-RO" sz="2400" dirty="0" smtClean="0"/>
          </a:p>
          <a:p>
            <a:pPr lvl="1"/>
            <a:r>
              <a:rPr lang="ro-RO" sz="2400" dirty="0"/>
              <a:t> </a:t>
            </a:r>
            <a:r>
              <a:rPr lang="ro-RO" sz="2400" dirty="0" smtClean="0"/>
              <a:t>              </a:t>
            </a:r>
            <a:r>
              <a:rPr lang="en-US" sz="2400" dirty="0" smtClean="0"/>
              <a:t> </a:t>
            </a:r>
            <a:r>
              <a:rPr lang="en-US" sz="2400" dirty="0"/>
              <a:t>section;</a:t>
            </a:r>
          </a:p>
          <a:p>
            <a:pPr lvl="0" algn="just">
              <a:lnSpc>
                <a:spcPct val="107000"/>
              </a:lnSpc>
              <a:spcBef>
                <a:spcPts val="600"/>
              </a:spcBef>
              <a:spcAft>
                <a:spcPts val="0"/>
              </a:spcAft>
              <a:buFont typeface="+mj-lt"/>
              <a:buAutoNum type="arabicPeriod"/>
            </a:pPr>
            <a:endParaRPr lang="en-US"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73947" y="5943600"/>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3824861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 y="15240"/>
            <a:ext cx="8915400" cy="5943600"/>
          </a:xfrm>
        </p:spPr>
        <p:txBody>
          <a:bodyPr/>
          <a:lstStyle/>
          <a:p>
            <a:pPr marL="0" lvl="0" indent="0" algn="ctr">
              <a:buNone/>
            </a:pPr>
            <a:r>
              <a:rPr lang="ro-RO" sz="4800" b="1" dirty="0" smtClean="0">
                <a:latin typeface="Calibri" panose="020F0502020204030204" pitchFamily="34" charset="0"/>
                <a:ea typeface="Calibri" panose="020F0502020204030204" pitchFamily="34" charset="0"/>
                <a:cs typeface="Times New Roman" panose="02020603050405020304" pitchFamily="18" charset="0"/>
              </a:rPr>
              <a:t>  </a:t>
            </a:r>
            <a:r>
              <a:rPr lang="ro-RO" b="1" dirty="0" smtClean="0">
                <a:solidFill>
                  <a:prstClr val="black"/>
                </a:solidFill>
              </a:rPr>
              <a:t>Partner </a:t>
            </a:r>
            <a:r>
              <a:rPr lang="en-US" b="1" dirty="0" smtClean="0">
                <a:solidFill>
                  <a:prstClr val="black"/>
                </a:solidFill>
              </a:rPr>
              <a:t>Reports</a:t>
            </a:r>
            <a:endParaRPr lang="en-US" dirty="0">
              <a:solidFill>
                <a:prstClr val="black"/>
              </a:solidFill>
            </a:endParaRPr>
          </a:p>
          <a:p>
            <a:pPr marL="0" lvl="0" indent="0">
              <a:buNone/>
            </a:pPr>
            <a:r>
              <a:rPr lang="ro-RO" dirty="0" smtClean="0"/>
              <a:t>5. </a:t>
            </a:r>
            <a:r>
              <a:rPr lang="en-US" sz="2400" dirty="0" smtClean="0"/>
              <a:t>Deliverables</a:t>
            </a:r>
            <a:endParaRPr lang="en-US" sz="2400" dirty="0"/>
          </a:p>
          <a:p>
            <a:pPr lvl="1"/>
            <a:r>
              <a:rPr lang="en-US" sz="2400" dirty="0"/>
              <a:t>The partners do not add the deliverables that have registered progress in the reporting period;</a:t>
            </a:r>
          </a:p>
          <a:p>
            <a:pPr lvl="1"/>
            <a:r>
              <a:rPr lang="en-US" sz="2400" dirty="0"/>
              <a:t>No deliverable evidence is provided or the documents uploaded as deliverable evidence  do not attest the delivery of equipment or the provision of </a:t>
            </a:r>
            <a:r>
              <a:rPr lang="en-US" sz="2400" dirty="0" smtClean="0"/>
              <a:t>services;</a:t>
            </a:r>
            <a:endParaRPr lang="en-US" sz="2400" dirty="0"/>
          </a:p>
          <a:p>
            <a:pPr lvl="1"/>
            <a:r>
              <a:rPr lang="en-US" sz="2400" dirty="0"/>
              <a:t>The partners fill in the field “Deliverable description”, indicating the documents, uploaded as deliverable evidence, rather than describing and quantifying (if the case) the progress (specific  equipment delivered or services provided)   in the reporting period;</a:t>
            </a:r>
          </a:p>
          <a:p>
            <a:pPr lvl="1"/>
            <a:r>
              <a:rPr lang="en-US" sz="2400" dirty="0"/>
              <a:t>The description of the progress in the deliverable repeats </a:t>
            </a:r>
            <a:r>
              <a:rPr lang="en-US" sz="2400" dirty="0" smtClean="0"/>
              <a:t>the</a:t>
            </a:r>
            <a:r>
              <a:rPr lang="ro-RO" sz="2400" dirty="0" smtClean="0"/>
              <a:t>              </a:t>
            </a:r>
            <a:r>
              <a:rPr lang="en-US" sz="2400" dirty="0" smtClean="0"/>
              <a:t> </a:t>
            </a:r>
            <a:r>
              <a:rPr lang="en-US" sz="2400" dirty="0"/>
              <a:t>information provided for the progress in the activity;</a:t>
            </a:r>
          </a:p>
          <a:p>
            <a:pPr lvl="0" algn="just">
              <a:lnSpc>
                <a:spcPct val="107000"/>
              </a:lnSpc>
              <a:spcBef>
                <a:spcPts val="600"/>
              </a:spcBef>
              <a:spcAft>
                <a:spcPts val="0"/>
              </a:spcAft>
              <a:buFont typeface="+mj-lt"/>
              <a:buAutoNum type="arabicPeriod"/>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97959" y="5958840"/>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31456723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1" y="381000"/>
            <a:ext cx="8915400" cy="5943600"/>
          </a:xfrm>
        </p:spPr>
        <p:txBody>
          <a:bodyPr/>
          <a:lstStyle/>
          <a:p>
            <a:pPr lvl="0" algn="ctr"/>
            <a:r>
              <a:rPr lang="ro-RO" sz="4800" b="1" dirty="0" smtClean="0">
                <a:latin typeface="Calibri" panose="020F0502020204030204" pitchFamily="34" charset="0"/>
                <a:ea typeface="Calibri" panose="020F0502020204030204" pitchFamily="34" charset="0"/>
                <a:cs typeface="Times New Roman" panose="02020603050405020304" pitchFamily="18" charset="0"/>
              </a:rPr>
              <a:t>     </a:t>
            </a:r>
            <a:r>
              <a:rPr lang="en-US" b="1" dirty="0">
                <a:solidFill>
                  <a:prstClr val="black"/>
                </a:solidFill>
              </a:rPr>
              <a:t>Technical Project Reports</a:t>
            </a:r>
            <a:endParaRPr lang="en-US" dirty="0">
              <a:solidFill>
                <a:prstClr val="black"/>
              </a:solidFill>
            </a:endParaRPr>
          </a:p>
          <a:p>
            <a:pPr marL="569913" lvl="1" indent="-514350">
              <a:buAutoNum type="arabicPeriod"/>
            </a:pPr>
            <a:endParaRPr lang="ro-RO" dirty="0" smtClean="0"/>
          </a:p>
          <a:p>
            <a:pPr marL="569913" lvl="1" indent="-514350">
              <a:buAutoNum type="arabicPeriod"/>
            </a:pPr>
            <a:r>
              <a:rPr lang="en-US" dirty="0" smtClean="0"/>
              <a:t>The </a:t>
            </a:r>
            <a:r>
              <a:rPr lang="en-US" dirty="0"/>
              <a:t>reporting period of the project report is not entirely covered by partner reports from all </a:t>
            </a:r>
            <a:r>
              <a:rPr lang="en-US" dirty="0" smtClean="0"/>
              <a:t>beneficiaries;</a:t>
            </a:r>
            <a:endParaRPr lang="ro-RO" dirty="0"/>
          </a:p>
          <a:p>
            <a:pPr marL="569913" lvl="1" indent="-514350">
              <a:buAutoNum type="arabicPeriod"/>
            </a:pPr>
            <a:r>
              <a:rPr lang="en-US" dirty="0" smtClean="0"/>
              <a:t>“Highlights </a:t>
            </a:r>
            <a:r>
              <a:rPr lang="en-US" dirty="0"/>
              <a:t>of Main Achievements” – rather than focusing on the major outputs/achievements so as to provide an overall picture of the project implementation so far, the LB consolidates the information provided in project summary in each partner report for the </a:t>
            </a:r>
            <a:r>
              <a:rPr lang="en-US" dirty="0" smtClean="0"/>
              <a:t>period;</a:t>
            </a:r>
            <a:endParaRPr lang="ro-RO" dirty="0"/>
          </a:p>
          <a:p>
            <a:pPr marL="569913" lvl="1" indent="-514350">
              <a:buAutoNum type="arabicPeriod"/>
            </a:pPr>
            <a:r>
              <a:rPr lang="en-US" dirty="0" smtClean="0">
                <a:latin typeface="Calibri" panose="020F0502020204030204" pitchFamily="34" charset="0"/>
                <a:ea typeface="Calibri" panose="020F0502020204030204" pitchFamily="34" charset="0"/>
                <a:cs typeface="Times New Roman" panose="02020603050405020304" pitchFamily="18" charset="0"/>
              </a:rPr>
              <a:t>Not all fields of the project report are filled in. </a:t>
            </a:r>
            <a:endParaRPr lang="en-US" sz="4800" dirty="0">
              <a:latin typeface="Trebuchet MS" panose="020B0603020202020204" pitchFamily="34"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73947" y="5943600"/>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18264768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1" y="381000"/>
            <a:ext cx="8915400" cy="5943600"/>
          </a:xfrm>
        </p:spPr>
        <p:txBody>
          <a:bodyPr/>
          <a:lstStyle/>
          <a:p>
            <a:pPr lvl="0" algn="ctr"/>
            <a:r>
              <a:rPr lang="ro-RO" sz="4800" b="1" dirty="0" smtClean="0">
                <a:latin typeface="Calibri" panose="020F0502020204030204" pitchFamily="34" charset="0"/>
                <a:ea typeface="Calibri" panose="020F0502020204030204" pitchFamily="34" charset="0"/>
                <a:cs typeface="Times New Roman" panose="02020603050405020304" pitchFamily="18" charset="0"/>
              </a:rPr>
              <a:t>     </a:t>
            </a:r>
            <a:r>
              <a:rPr lang="en-US" b="1" dirty="0">
                <a:solidFill>
                  <a:prstClr val="black"/>
                </a:solidFill>
              </a:rPr>
              <a:t>Technical Project Reports</a:t>
            </a:r>
            <a:endParaRPr lang="en-US" dirty="0">
              <a:solidFill>
                <a:prstClr val="black"/>
              </a:solidFill>
            </a:endParaRPr>
          </a:p>
          <a:p>
            <a:pPr marL="457200" lvl="1" indent="0">
              <a:buNone/>
            </a:pPr>
            <a:r>
              <a:rPr lang="ro-RO" dirty="0" smtClean="0"/>
              <a:t>4. </a:t>
            </a:r>
            <a:r>
              <a:rPr lang="en-US" dirty="0" smtClean="0"/>
              <a:t>The reported contribution to the Output indicators is not supported by evidence, uploaded in the dedicated field “Project Main Outputs” -&gt; “Attachments”, and relevant description in the individual partner reports. </a:t>
            </a:r>
            <a:endParaRPr lang="ro-RO" dirty="0" smtClean="0"/>
          </a:p>
          <a:p>
            <a:pPr marL="457200" lvl="1" indent="0">
              <a:buNone/>
            </a:pPr>
            <a:r>
              <a:rPr lang="ro-RO" dirty="0" smtClean="0"/>
              <a:t>5. </a:t>
            </a:r>
            <a:r>
              <a:rPr lang="en-US" dirty="0"/>
              <a:t>Project Beneficiaries do not pay the necessary attention to the reporting of the projects contribution to the “Horizontal principles”. </a:t>
            </a:r>
            <a:endParaRPr lang="ro-RO" dirty="0" smtClean="0"/>
          </a:p>
          <a:p>
            <a:pPr marL="457200" lvl="1" indent="0">
              <a:buNone/>
            </a:pPr>
            <a:r>
              <a:rPr lang="ro-RO" dirty="0" smtClean="0"/>
              <a:t>6. </a:t>
            </a:r>
            <a:r>
              <a:rPr lang="en-US" dirty="0" smtClean="0"/>
              <a:t>When </a:t>
            </a:r>
            <a:r>
              <a:rPr lang="en-US" dirty="0"/>
              <a:t>consolidating the physical progress of the project, described by the partners in their individual partner reports, the LB copies the information provided </a:t>
            </a:r>
            <a:r>
              <a:rPr lang="en-US" dirty="0" smtClean="0"/>
              <a:t>mechanically</a:t>
            </a:r>
            <a:r>
              <a:rPr lang="ro-RO" dirty="0"/>
              <a:t>.</a:t>
            </a:r>
            <a:endParaRPr lang="en-US" dirty="0" smtClean="0"/>
          </a:p>
          <a:p>
            <a:pPr marL="0" indent="0" algn="ctr">
              <a:buNone/>
            </a:pPr>
            <a:endParaRPr lang="en-US" sz="4800" dirty="0">
              <a:latin typeface="Trebuchet MS" panose="020B0603020202020204" pitchFamily="34"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73947" y="5943600"/>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13351890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81000"/>
            <a:ext cx="9144000" cy="5943600"/>
          </a:xfrm>
        </p:spPr>
        <p:txBody>
          <a:bodyPr/>
          <a:lstStyle/>
          <a:p>
            <a:pPr lvl="0" algn="ctr"/>
            <a:r>
              <a:rPr lang="ro-RO" sz="4800" b="1" dirty="0" smtClean="0">
                <a:latin typeface="Calibri" panose="020F0502020204030204" pitchFamily="34" charset="0"/>
                <a:ea typeface="Calibri" panose="020F0502020204030204" pitchFamily="34" charset="0"/>
                <a:cs typeface="Times New Roman" panose="02020603050405020304" pitchFamily="18" charset="0"/>
              </a:rPr>
              <a:t>     </a:t>
            </a:r>
            <a:r>
              <a:rPr lang="en-US" b="1" dirty="0"/>
              <a:t>Technical Project Reports</a:t>
            </a:r>
            <a:endParaRPr lang="en-US" dirty="0"/>
          </a:p>
          <a:p>
            <a:pPr marL="457200" lvl="1" indent="0">
              <a:buNone/>
            </a:pPr>
            <a:r>
              <a:rPr lang="ro-RO" dirty="0" smtClean="0"/>
              <a:t>7. </a:t>
            </a:r>
            <a:r>
              <a:rPr lang="en-US" dirty="0" smtClean="0"/>
              <a:t>Target </a:t>
            </a:r>
            <a:r>
              <a:rPr lang="en-US" dirty="0"/>
              <a:t>Groups reached: </a:t>
            </a:r>
          </a:p>
          <a:p>
            <a:pPr lvl="2"/>
            <a:r>
              <a:rPr lang="en-US" dirty="0"/>
              <a:t>The target groups reached are not reported;</a:t>
            </a:r>
          </a:p>
          <a:p>
            <a:pPr lvl="2"/>
            <a:r>
              <a:rPr lang="en-US" dirty="0"/>
              <a:t> or if reported, they are not split per categories, in accordance with the target group categories defined in e-MS and the Application Form (1</a:t>
            </a:r>
            <a:r>
              <a:rPr lang="en-US" baseline="30000" dirty="0"/>
              <a:t>st</a:t>
            </a:r>
            <a:r>
              <a:rPr lang="en-US" dirty="0"/>
              <a:t> and 2</a:t>
            </a:r>
            <a:r>
              <a:rPr lang="en-US" baseline="30000" dirty="0"/>
              <a:t>nd</a:t>
            </a:r>
            <a:r>
              <a:rPr lang="en-US" dirty="0"/>
              <a:t> call);</a:t>
            </a:r>
          </a:p>
          <a:p>
            <a:pPr lvl="2"/>
            <a:r>
              <a:rPr lang="en-US" dirty="0"/>
              <a:t> the field “Description of target group” is filled in with the name of the target group category or some general reference</a:t>
            </a:r>
            <a:r>
              <a:rPr lang="en-US" dirty="0" smtClean="0"/>
              <a:t>,; </a:t>
            </a:r>
            <a:endParaRPr lang="en-US" dirty="0"/>
          </a:p>
          <a:p>
            <a:pPr lvl="2"/>
            <a:r>
              <a:rPr lang="en-US" dirty="0"/>
              <a:t>no verification sources are provided or indicated in the dedicated category;</a:t>
            </a:r>
          </a:p>
          <a:p>
            <a:pPr lvl="2"/>
            <a:r>
              <a:rPr lang="en-US" dirty="0"/>
              <a:t>some indicative figures in accordance with the size of the target group defined in the AF is reported, rather than the number of target group representatives, effectively reached in the project implementation during the reporting period</a:t>
            </a:r>
          </a:p>
          <a:p>
            <a:pPr marL="0" indent="0" algn="ctr">
              <a:buNone/>
            </a:pPr>
            <a:endParaRPr lang="en-US" sz="4800" dirty="0">
              <a:latin typeface="Trebuchet MS" panose="020B0603020202020204" pitchFamily="34"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73947" y="5943600"/>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14709433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sp>
        <p:nvSpPr>
          <p:cNvPr id="9" name="Rectangle 8"/>
          <p:cNvSpPr/>
          <p:nvPr/>
        </p:nvSpPr>
        <p:spPr>
          <a:xfrm>
            <a:off x="533400" y="1676400"/>
            <a:ext cx="8229600" cy="1034129"/>
          </a:xfrm>
          <a:prstGeom prst="rect">
            <a:avLst/>
          </a:prstGeom>
        </p:spPr>
        <p:txBody>
          <a:bodyPr wrap="square">
            <a:spAutoFit/>
          </a:bodyPr>
          <a:lstStyle/>
          <a:p>
            <a:pPr algn="ct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lnSpc>
                <a:spcPct val="90000"/>
              </a:lnSpc>
              <a:defRPr/>
            </a:pPr>
            <a:endParaRPr lang="en-US" sz="2800" b="1" dirty="0">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Content Placeholder 2"/>
          <p:cNvSpPr>
            <a:spLocks noGrp="1"/>
          </p:cNvSpPr>
          <p:nvPr>
            <p:ph idx="1"/>
          </p:nvPr>
        </p:nvSpPr>
        <p:spPr>
          <a:xfrm>
            <a:off x="533400" y="1657996"/>
            <a:ext cx="8229600" cy="4525963"/>
          </a:xfrm>
        </p:spPr>
        <p:txBody>
          <a:bodyPr/>
          <a:lstStyle/>
          <a:p>
            <a:pPr lvl="0" algn="just" eaLnBrk="1" fontAlgn="auto" hangingPunct="1">
              <a:lnSpc>
                <a:spcPct val="150000"/>
              </a:lnSpc>
              <a:spcBef>
                <a:spcPts val="0"/>
              </a:spcBef>
              <a:spcAft>
                <a:spcPts val="0"/>
              </a:spcAft>
              <a:buFont typeface="+mj-lt"/>
              <a:buAutoNum type="arabicPeriod"/>
            </a:pPr>
            <a:r>
              <a:rPr lang="en-US" sz="1600" b="1" dirty="0" smtClean="0">
                <a:latin typeface="Trebuchet MS" panose="020B0603020202020204" pitchFamily="34" charset="0"/>
              </a:rPr>
              <a:t>uploading </a:t>
            </a:r>
            <a:r>
              <a:rPr lang="en-US" sz="1600" b="1" dirty="0">
                <a:latin typeface="Trebuchet MS" panose="020B0603020202020204" pitchFamily="34" charset="0"/>
              </a:rPr>
              <a:t>the contracts in the electronic system</a:t>
            </a:r>
            <a:r>
              <a:rPr lang="en-US" sz="1600" b="1" dirty="0" smtClean="0">
                <a:latin typeface="Trebuchet MS" panose="020B0603020202020204" pitchFamily="34" charset="0"/>
              </a:rPr>
              <a:t>, within</a:t>
            </a:r>
          </a:p>
          <a:p>
            <a:pPr marL="0" lvl="0" indent="0" algn="just" eaLnBrk="1" fontAlgn="auto" hangingPunct="1">
              <a:lnSpc>
                <a:spcPct val="150000"/>
              </a:lnSpc>
              <a:spcBef>
                <a:spcPts val="0"/>
              </a:spcBef>
              <a:spcAft>
                <a:spcPts val="0"/>
              </a:spcAft>
              <a:buNone/>
            </a:pPr>
            <a:r>
              <a:rPr lang="en-US" sz="1600" b="1" dirty="0" smtClean="0">
                <a:latin typeface="Trebuchet MS" panose="020B0603020202020204" pitchFamily="34" charset="0"/>
              </a:rPr>
              <a:t> </a:t>
            </a:r>
            <a:r>
              <a:rPr lang="en-US" sz="1600" b="1" dirty="0">
                <a:latin typeface="Trebuchet MS" panose="020B0603020202020204" pitchFamily="34" charset="0"/>
              </a:rPr>
              <a:t>the “Attachments” section </a:t>
            </a:r>
            <a:r>
              <a:rPr lang="ro-RO" sz="1600" b="1" dirty="0" smtClean="0">
                <a:latin typeface="Trebuchet MS" panose="020B0603020202020204" pitchFamily="34" charset="0"/>
              </a:rPr>
              <a:t>of the project </a:t>
            </a:r>
            <a:r>
              <a:rPr lang="en-US" sz="1600" b="1" dirty="0" smtClean="0">
                <a:latin typeface="Trebuchet MS" panose="020B0603020202020204" pitchFamily="34" charset="0"/>
              </a:rPr>
              <a:t>after</a:t>
            </a:r>
          </a:p>
          <a:p>
            <a:pPr marL="0" lvl="0" indent="0" algn="just" eaLnBrk="1" fontAlgn="auto" hangingPunct="1">
              <a:lnSpc>
                <a:spcPct val="150000"/>
              </a:lnSpc>
              <a:spcBef>
                <a:spcPts val="0"/>
              </a:spcBef>
              <a:spcAft>
                <a:spcPts val="0"/>
              </a:spcAft>
              <a:buNone/>
            </a:pPr>
            <a:r>
              <a:rPr lang="en-US" sz="1600" b="1" dirty="0" smtClean="0">
                <a:latin typeface="Trebuchet MS" panose="020B0603020202020204" pitchFamily="34" charset="0"/>
              </a:rPr>
              <a:t> </a:t>
            </a:r>
            <a:r>
              <a:rPr lang="en-US" sz="1600" b="1" dirty="0">
                <a:latin typeface="Trebuchet MS" panose="020B0603020202020204" pitchFamily="34" charset="0"/>
              </a:rPr>
              <a:t>signing the subsidy and </a:t>
            </a:r>
            <a:r>
              <a:rPr lang="en-US" sz="1600" b="1" dirty="0" smtClean="0">
                <a:latin typeface="Trebuchet MS" panose="020B0603020202020204" pitchFamily="34" charset="0"/>
              </a:rPr>
              <a:t>co-financing </a:t>
            </a:r>
            <a:r>
              <a:rPr lang="en-US" sz="1600" b="1" dirty="0">
                <a:latin typeface="Trebuchet MS" panose="020B0603020202020204" pitchFamily="34" charset="0"/>
              </a:rPr>
              <a:t>contracts </a:t>
            </a:r>
            <a:r>
              <a:rPr lang="en-US" sz="1600" b="1" dirty="0" smtClean="0">
                <a:latin typeface="Trebuchet MS" panose="020B0603020202020204" pitchFamily="34" charset="0"/>
              </a:rPr>
              <a:t>in </a:t>
            </a:r>
          </a:p>
          <a:p>
            <a:pPr marL="0" lvl="0" indent="0" algn="just" eaLnBrk="1" fontAlgn="auto" hangingPunct="1">
              <a:lnSpc>
                <a:spcPct val="150000"/>
              </a:lnSpc>
              <a:spcBef>
                <a:spcPts val="0"/>
              </a:spcBef>
              <a:spcAft>
                <a:spcPts val="0"/>
              </a:spcAft>
              <a:buNone/>
            </a:pPr>
            <a:r>
              <a:rPr lang="en-US" sz="1600" b="1" dirty="0" smtClean="0">
                <a:solidFill>
                  <a:srgbClr val="FF0000"/>
                </a:solidFill>
                <a:latin typeface="Trebuchet MS" panose="020B0603020202020204" pitchFamily="34" charset="0"/>
              </a:rPr>
              <a:t>10 </a:t>
            </a:r>
            <a:r>
              <a:rPr lang="en-US" sz="1600" b="1" dirty="0">
                <a:solidFill>
                  <a:srgbClr val="FF0000"/>
                </a:solidFill>
                <a:latin typeface="Trebuchet MS" panose="020B0603020202020204" pitchFamily="34" charset="0"/>
              </a:rPr>
              <a:t>working </a:t>
            </a:r>
            <a:r>
              <a:rPr lang="en-US" sz="1600" b="1" dirty="0" smtClean="0">
                <a:solidFill>
                  <a:srgbClr val="FF0000"/>
                </a:solidFill>
                <a:latin typeface="Trebuchet MS" panose="020B0603020202020204" pitchFamily="34" charset="0"/>
              </a:rPr>
              <a:t>days</a:t>
            </a:r>
          </a:p>
          <a:p>
            <a:pPr lvl="0" algn="just" eaLnBrk="1" fontAlgn="auto" hangingPunct="1">
              <a:lnSpc>
                <a:spcPct val="150000"/>
              </a:lnSpc>
              <a:spcBef>
                <a:spcPts val="0"/>
              </a:spcBef>
              <a:spcAft>
                <a:spcPts val="0"/>
              </a:spcAft>
              <a:buAutoNum type="arabicPeriod" startAt="2"/>
            </a:pPr>
            <a:r>
              <a:rPr lang="en-US" sz="1600" b="1" dirty="0" smtClean="0">
                <a:latin typeface="Trebuchet MS" panose="020B0603020202020204" pitchFamily="34" charset="0"/>
              </a:rPr>
              <a:t>filling </a:t>
            </a:r>
            <a:r>
              <a:rPr lang="en-US" sz="1600" b="1" dirty="0">
                <a:latin typeface="Trebuchet MS" panose="020B0603020202020204" pitchFamily="34" charset="0"/>
              </a:rPr>
              <a:t>in </a:t>
            </a:r>
            <a:r>
              <a:rPr lang="en-US" sz="1600" dirty="0">
                <a:latin typeface="Trebuchet MS" panose="020B0603020202020204" pitchFamily="34" charset="0"/>
              </a:rPr>
              <a:t>all the requested data from the “</a:t>
            </a:r>
            <a:r>
              <a:rPr lang="en-US" sz="1600" dirty="0" smtClean="0">
                <a:latin typeface="Trebuchet MS" panose="020B0603020202020204" pitchFamily="34" charset="0"/>
              </a:rPr>
              <a:t>Supplementary</a:t>
            </a:r>
          </a:p>
          <a:p>
            <a:pPr marL="0" lvl="0" indent="0" algn="just" eaLnBrk="1" fontAlgn="auto" hangingPunct="1">
              <a:lnSpc>
                <a:spcPct val="150000"/>
              </a:lnSpc>
              <a:spcBef>
                <a:spcPts val="0"/>
              </a:spcBef>
              <a:spcAft>
                <a:spcPts val="0"/>
              </a:spcAft>
              <a:buNone/>
            </a:pPr>
            <a:r>
              <a:rPr lang="en-US" sz="1600" dirty="0" smtClean="0">
                <a:latin typeface="Trebuchet MS" panose="020B0603020202020204" pitchFamily="34" charset="0"/>
              </a:rPr>
              <a:t> </a:t>
            </a:r>
            <a:r>
              <a:rPr lang="en-US" sz="1600" dirty="0">
                <a:latin typeface="Trebuchet MS" panose="020B0603020202020204" pitchFamily="34" charset="0"/>
              </a:rPr>
              <a:t>Information” </a:t>
            </a:r>
            <a:r>
              <a:rPr lang="en-US" sz="1600" dirty="0" smtClean="0">
                <a:latin typeface="Trebuchet MS" panose="020B0603020202020204" pitchFamily="34" charset="0"/>
              </a:rPr>
              <a:t>section, </a:t>
            </a:r>
            <a:r>
              <a:rPr lang="en-US" sz="1600" b="1" dirty="0">
                <a:solidFill>
                  <a:srgbClr val="FF0000"/>
                </a:solidFill>
                <a:latin typeface="Trebuchet MS" panose="020B0603020202020204" pitchFamily="34" charset="0"/>
              </a:rPr>
              <a:t>after signing the subsidy and </a:t>
            </a:r>
            <a:r>
              <a:rPr lang="en-US" sz="1600" b="1" dirty="0" smtClean="0">
                <a:solidFill>
                  <a:srgbClr val="FF0000"/>
                </a:solidFill>
                <a:latin typeface="Trebuchet MS" panose="020B0603020202020204" pitchFamily="34" charset="0"/>
              </a:rPr>
              <a:t>co-financing</a:t>
            </a:r>
          </a:p>
          <a:p>
            <a:pPr marL="0" lvl="0" indent="0" algn="just" eaLnBrk="1" fontAlgn="auto" hangingPunct="1">
              <a:lnSpc>
                <a:spcPct val="150000"/>
              </a:lnSpc>
              <a:spcBef>
                <a:spcPts val="0"/>
              </a:spcBef>
              <a:spcAft>
                <a:spcPts val="0"/>
              </a:spcAft>
              <a:buNone/>
            </a:pPr>
            <a:r>
              <a:rPr lang="en-US" sz="1600" b="1" dirty="0" smtClean="0">
                <a:solidFill>
                  <a:srgbClr val="FF0000"/>
                </a:solidFill>
                <a:latin typeface="Trebuchet MS" panose="020B0603020202020204" pitchFamily="34" charset="0"/>
              </a:rPr>
              <a:t> </a:t>
            </a:r>
            <a:r>
              <a:rPr lang="en-US" sz="1600" b="1" dirty="0">
                <a:solidFill>
                  <a:srgbClr val="FF0000"/>
                </a:solidFill>
                <a:latin typeface="Trebuchet MS" panose="020B0603020202020204" pitchFamily="34" charset="0"/>
              </a:rPr>
              <a:t>contracts in </a:t>
            </a:r>
            <a:r>
              <a:rPr lang="en-US" sz="1600" b="1" dirty="0" smtClean="0">
                <a:solidFill>
                  <a:srgbClr val="FF0000"/>
                </a:solidFill>
                <a:latin typeface="Trebuchet MS" panose="020B0603020202020204" pitchFamily="34" charset="0"/>
              </a:rPr>
              <a:t>2 </a:t>
            </a:r>
            <a:r>
              <a:rPr lang="en-US" sz="1600" b="1" dirty="0">
                <a:solidFill>
                  <a:srgbClr val="FF0000"/>
                </a:solidFill>
                <a:latin typeface="Trebuchet MS" panose="020B0603020202020204" pitchFamily="34" charset="0"/>
              </a:rPr>
              <a:t>working days </a:t>
            </a:r>
            <a:r>
              <a:rPr lang="en-US" sz="1600" dirty="0" smtClean="0">
                <a:latin typeface="Trebuchet MS" panose="020B0603020202020204" pitchFamily="34" charset="0"/>
              </a:rPr>
              <a:t>and uploading the following: </a:t>
            </a:r>
          </a:p>
          <a:p>
            <a:pPr marL="228600" lvl="0" indent="-228600" algn="just" eaLnBrk="1" fontAlgn="auto" hangingPunct="1">
              <a:lnSpc>
                <a:spcPct val="150000"/>
              </a:lnSpc>
              <a:spcBef>
                <a:spcPts val="0"/>
              </a:spcBef>
              <a:spcAft>
                <a:spcPts val="0"/>
              </a:spcAft>
              <a:buFont typeface="Arial" panose="020B0604020202020204" pitchFamily="34" charset="0"/>
              <a:buChar char="•"/>
            </a:pPr>
            <a:r>
              <a:rPr lang="ro-RO" sz="1600" dirty="0" smtClean="0">
                <a:latin typeface="Trebuchet MS" panose="020B0603020202020204" pitchFamily="34" charset="0"/>
              </a:rPr>
              <a:t>a</a:t>
            </a:r>
            <a:r>
              <a:rPr lang="ro-RO" sz="1600" dirty="0">
                <a:latin typeface="Trebuchet MS" panose="020B0603020202020204" pitchFamily="34" charset="0"/>
              </a:rPr>
              <a:t>. </a:t>
            </a:r>
            <a:r>
              <a:rPr lang="en-US" sz="1600" dirty="0">
                <a:latin typeface="Trebuchet MS" panose="020B0603020202020204" pitchFamily="34" charset="0"/>
              </a:rPr>
              <a:t>The scanned Financial Identification Forms for Euro account of LB </a:t>
            </a:r>
            <a:r>
              <a:rPr lang="en-US" sz="1600" dirty="0" smtClean="0">
                <a:latin typeface="Trebuchet MS" panose="020B0603020202020204" pitchFamily="34" charset="0"/>
              </a:rPr>
              <a:t>and </a:t>
            </a:r>
            <a:r>
              <a:rPr lang="en-US" sz="1600" dirty="0">
                <a:latin typeface="Trebuchet MS" panose="020B0603020202020204" pitchFamily="34" charset="0"/>
              </a:rPr>
              <a:t>for Romanian partners only the Lei </a:t>
            </a:r>
            <a:r>
              <a:rPr lang="en-US" sz="1600" dirty="0" smtClean="0">
                <a:latin typeface="Trebuchet MS" panose="020B0603020202020204" pitchFamily="34" charset="0"/>
              </a:rPr>
              <a:t>accounts;</a:t>
            </a:r>
          </a:p>
          <a:p>
            <a:pPr marL="228600" lvl="0" indent="-228600" algn="just" eaLnBrk="1" fontAlgn="auto" hangingPunct="1">
              <a:lnSpc>
                <a:spcPct val="150000"/>
              </a:lnSpc>
              <a:spcBef>
                <a:spcPts val="0"/>
              </a:spcBef>
              <a:spcAft>
                <a:spcPts val="0"/>
              </a:spcAft>
              <a:buFont typeface="Arial" panose="020B0604020202020204" pitchFamily="34" charset="0"/>
              <a:buChar char="•"/>
            </a:pPr>
            <a:r>
              <a:rPr lang="ro-RO" sz="1600" dirty="0" smtClean="0">
                <a:latin typeface="Trebuchet MS" panose="020B0603020202020204" pitchFamily="34" charset="0"/>
              </a:rPr>
              <a:t>b</a:t>
            </a:r>
            <a:r>
              <a:rPr lang="ro-RO" sz="1600" dirty="0">
                <a:latin typeface="Trebuchet MS" panose="020B0603020202020204" pitchFamily="34" charset="0"/>
              </a:rPr>
              <a:t>. </a:t>
            </a:r>
            <a:r>
              <a:rPr lang="en-US" sz="1600" dirty="0">
                <a:latin typeface="Trebuchet MS" panose="020B0603020202020204" pitchFamily="34" charset="0"/>
              </a:rPr>
              <a:t>The scanned Partnership </a:t>
            </a:r>
            <a:r>
              <a:rPr lang="en-US" sz="1600" dirty="0" smtClean="0">
                <a:latin typeface="Trebuchet MS" panose="020B0603020202020204" pitchFamily="34" charset="0"/>
              </a:rPr>
              <a:t>Agreement.</a:t>
            </a:r>
            <a:endParaRPr lang="ro-RO" sz="1600" dirty="0" smtClean="0">
              <a:latin typeface="Trebuchet MS" panose="020B0603020202020204" pitchFamily="34" charset="0"/>
            </a:endParaRPr>
          </a:p>
          <a:p>
            <a:pPr marL="0" lvl="0" indent="0" algn="just" eaLnBrk="1" fontAlgn="auto" hangingPunct="1">
              <a:lnSpc>
                <a:spcPct val="150000"/>
              </a:lnSpc>
              <a:spcBef>
                <a:spcPts val="0"/>
              </a:spcBef>
              <a:spcAft>
                <a:spcPts val="0"/>
              </a:spcAft>
              <a:buNone/>
            </a:pPr>
            <a:r>
              <a:rPr lang="ro-RO" sz="1600" dirty="0" smtClean="0">
                <a:latin typeface="Trebuchet MS" panose="020B0603020202020204" pitchFamily="34" charset="0"/>
              </a:rPr>
              <a:t>3. Uploading the contract addenda together with the annexes </a:t>
            </a:r>
            <a:r>
              <a:rPr lang="ro-RO" sz="1600" b="1" dirty="0">
                <a:solidFill>
                  <a:srgbClr val="FF0000"/>
                </a:solidFill>
                <a:latin typeface="Trebuchet MS" panose="020B0603020202020204" pitchFamily="34" charset="0"/>
              </a:rPr>
              <a:t>in 3 working days </a:t>
            </a:r>
            <a:r>
              <a:rPr lang="ro-RO" sz="1600" dirty="0" smtClean="0">
                <a:latin typeface="Trebuchet MS" panose="020B0603020202020204" pitchFamily="34" charset="0"/>
              </a:rPr>
              <a:t>in section </a:t>
            </a:r>
            <a:r>
              <a:rPr lang="en-US" sz="1600" b="1" dirty="0">
                <a:latin typeface="Trebuchet MS" panose="020B0603020202020204" pitchFamily="34" charset="0"/>
              </a:rPr>
              <a:t>“Attachments”</a:t>
            </a:r>
            <a:r>
              <a:rPr lang="ro-RO" sz="1600" dirty="0" smtClean="0">
                <a:latin typeface="Trebuchet MS" panose="020B0603020202020204" pitchFamily="34" charset="0"/>
              </a:rPr>
              <a:t> of the project</a:t>
            </a:r>
            <a:endParaRPr lang="en-US" sz="1600" dirty="0" smtClean="0">
              <a:latin typeface="Trebuchet MS" panose="020B0603020202020204" pitchFamily="34" charset="0"/>
            </a:endParaRPr>
          </a:p>
          <a:p>
            <a:pPr marL="0" indent="0" algn="just">
              <a:buNone/>
            </a:pPr>
            <a:endParaRPr lang="en-US" sz="1600" dirty="0">
              <a:latin typeface="Trebuchet MS" panose="020B0603020202020204" pitchFamily="34" charset="0"/>
            </a:endParaRPr>
          </a:p>
        </p:txBody>
      </p:sp>
      <p:pic>
        <p:nvPicPr>
          <p:cNvPr id="4" name="Picture 3"/>
          <p:cNvPicPr>
            <a:picLocks noChangeAspect="1"/>
          </p:cNvPicPr>
          <p:nvPr/>
        </p:nvPicPr>
        <p:blipFill>
          <a:blip r:embed="rId3"/>
          <a:stretch>
            <a:fillRect/>
          </a:stretch>
        </p:blipFill>
        <p:spPr>
          <a:xfrm>
            <a:off x="533400" y="306294"/>
            <a:ext cx="2591025" cy="682811"/>
          </a:xfrm>
          <a:prstGeom prst="rect">
            <a:avLst/>
          </a:prstGeom>
        </p:spPr>
      </p:pic>
      <p:sp>
        <p:nvSpPr>
          <p:cNvPr id="7" name="Title 6"/>
          <p:cNvSpPr>
            <a:spLocks noGrp="1"/>
          </p:cNvSpPr>
          <p:nvPr>
            <p:ph type="title"/>
          </p:nvPr>
        </p:nvSpPr>
        <p:spPr/>
        <p:txBody>
          <a:bodyPr/>
          <a:lstStyle/>
          <a:p>
            <a:r>
              <a:rPr lang="ro-RO" sz="2000" dirty="0" smtClean="0"/>
              <a:t/>
            </a:r>
            <a:br>
              <a:rPr lang="ro-RO" sz="2000" dirty="0" smtClean="0"/>
            </a:br>
            <a:r>
              <a:rPr lang="ro-RO" sz="2000" dirty="0"/>
              <a:t/>
            </a:r>
            <a:br>
              <a:rPr lang="ro-RO" sz="2000" dirty="0"/>
            </a:br>
            <a:r>
              <a:rPr lang="ro-RO" sz="2000" b="1" dirty="0" smtClean="0"/>
              <a:t>NOT respecting the following rules</a:t>
            </a:r>
            <a:endParaRPr lang="en-US" sz="2000" b="1" dirty="0"/>
          </a:p>
        </p:txBody>
      </p:sp>
      <p:pic>
        <p:nvPicPr>
          <p:cNvPr id="1026" name="Picture 2" descr="Eroare, 404, Panou, AtenÅ£ia, Locul De MuncÄ, Oop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0575" y="1166787"/>
            <a:ext cx="3121025" cy="31210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5"/>
          <a:stretch>
            <a:fillRect/>
          </a:stretch>
        </p:blipFill>
        <p:spPr>
          <a:xfrm>
            <a:off x="273947" y="6024994"/>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1700005245"/>
      </p:ext>
    </p:extLst>
  </p:cSld>
  <p:clrMapOvr>
    <a:masterClrMapping/>
  </p:clrMapOvr>
  <p:transition advClick="0">
    <p:cover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9721</TotalTime>
  <Words>1745</Words>
  <Application>Microsoft Office PowerPoint</Application>
  <PresentationFormat>On-screen Show (4:3)</PresentationFormat>
  <Paragraphs>113</Paragraphs>
  <Slides>16</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Times New Roman</vt:lpstr>
      <vt:lpstr>Trebuchet MS</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NOT respecting the following rules</vt:lpstr>
      <vt:lpstr>PowerPoint Presentation</vt:lpstr>
      <vt:lpstr>Extracts from eMS reports </vt:lpstr>
      <vt:lpstr> </vt:lpstr>
      <vt:lpstr>Supporting document without stamp as required </vt:lpstr>
      <vt:lpstr>Supporting documents (invoice) stamped accordingly</vt:lpstr>
      <vt:lpstr>  For 3rd call projects, IT IS A MUST to FILL IN  ALL PUBLIC PROCUREMENTS and to  LINK the invoices in LOE,  otherwise the reports should be reverted by FLC </vt:lpstr>
      <vt:lpstr>Other issues</vt:lpstr>
    </vt:vector>
  </TitlesOfParts>
  <Company>MRQ</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Evdokia Nedelcheva</cp:lastModifiedBy>
  <cp:revision>909</cp:revision>
  <cp:lastPrinted>2019-07-15T09:28:32Z</cp:lastPrinted>
  <dcterms:created xsi:type="dcterms:W3CDTF">2007-11-21T13:10:07Z</dcterms:created>
  <dcterms:modified xsi:type="dcterms:W3CDTF">2019-07-15T09:34:44Z</dcterms:modified>
</cp:coreProperties>
</file>