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42" r:id="rId2"/>
    <p:sldId id="453" r:id="rId3"/>
    <p:sldId id="454" r:id="rId4"/>
    <p:sldId id="452" r:id="rId5"/>
    <p:sldId id="449" r:id="rId6"/>
    <p:sldId id="450" r:id="rId7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1" userDrawn="1">
          <p15:clr>
            <a:srgbClr val="A4A3A4"/>
          </p15:clr>
        </p15:guide>
        <p15:guide id="2" pos="2178" userDrawn="1">
          <p15:clr>
            <a:srgbClr val="A4A3A4"/>
          </p15:clr>
        </p15:guide>
        <p15:guide id="3" orient="horz" pos="3128" userDrawn="1">
          <p15:clr>
            <a:srgbClr val="A4A3A4"/>
          </p15:clr>
        </p15:guide>
        <p15:guide id="4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394" autoAdjust="0"/>
  </p:normalViewPr>
  <p:slideViewPr>
    <p:cSldViewPr>
      <p:cViewPr varScale="1">
        <p:scale>
          <a:sx n="85" d="100"/>
          <a:sy n="85" d="100"/>
        </p:scale>
        <p:origin x="13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1"/>
        <p:guide pos="2178"/>
        <p:guide orient="horz" pos="3128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5554" cy="495692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31" y="4"/>
            <a:ext cx="2945554" cy="495692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01.07.2019</a:t>
            </a:r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937"/>
            <a:ext cx="2945554" cy="495692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31" y="9430937"/>
            <a:ext cx="2945554" cy="495692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5554" cy="495692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531" y="4"/>
            <a:ext cx="2945554" cy="495692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01.07.2019</a:t>
            </a:r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8875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2" tIns="45562" rIns="91122" bIns="45562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3" y="4717067"/>
            <a:ext cx="5439413" cy="4466023"/>
          </a:xfrm>
          <a:prstGeom prst="rect">
            <a:avLst/>
          </a:prstGeom>
        </p:spPr>
        <p:txBody>
          <a:bodyPr vert="horz" lIns="91122" tIns="45562" rIns="91122" bIns="4556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937"/>
            <a:ext cx="2945554" cy="495692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531" y="9430937"/>
            <a:ext cx="2945554" cy="495692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01.07.2019</a:t>
            </a: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10639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alt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01.07.2019</a:t>
            </a: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76869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04A4B7-F955-4CD1-A2AB-A0E9A51EB12E}" type="slidenum">
              <a:rPr lang="ro-RO" smtClean="0"/>
              <a:pPr>
                <a:defRPr/>
              </a:pPr>
              <a:t>6</a:t>
            </a:fld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01.07.2019</a:t>
            </a: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93458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terregrobg.eu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://www.interregrobg.eu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://www.interregrobg.eu/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" y="1798066"/>
            <a:ext cx="82296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V-A </a:t>
            </a:r>
            <a:endParaRPr lang="ro-RO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Romania-Bulgaria</a:t>
            </a:r>
            <a:r>
              <a:rPr lang="ro-RO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Programme</a:t>
            </a:r>
          </a:p>
          <a:p>
            <a:pPr algn="ctr"/>
            <a:endParaRPr lang="ro-RO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ro-R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2nd July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2019</a:t>
            </a:r>
            <a:r>
              <a:rPr lang="ro-R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Craiova, Romania</a:t>
            </a:r>
          </a:p>
          <a:p>
            <a:pPr algn="ctr"/>
            <a:endParaRPr lang="ro-RO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ro-R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4th July 2019, Dobrich, Bulgaria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276" y="226388"/>
            <a:ext cx="1606656" cy="1172212"/>
          </a:xfrm>
          <a:prstGeom prst="rect">
            <a:avLst/>
          </a:prstGeom>
        </p:spPr>
      </p:pic>
      <p:pic>
        <p:nvPicPr>
          <p:cNvPr id="19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89266" y="226388"/>
            <a:ext cx="14478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790" y="228600"/>
            <a:ext cx="3420152" cy="9022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70160" y="4924232"/>
            <a:ext cx="2403680" cy="10955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5395" y="252202"/>
            <a:ext cx="986732" cy="96699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287033" y="6019800"/>
            <a:ext cx="2569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o-RO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hlinkClick r:id="rId8"/>
              </a:rPr>
              <a:t>www.interregrobg.eu</a:t>
            </a:r>
            <a:r>
              <a:rPr lang="ro-RO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49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70">
        <p15:prstTrans prst="peelOff"/>
      </p:transition>
    </mc:Choice>
    <mc:Fallback xmlns="">
      <p:transition spd="slow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1502" y="2243673"/>
            <a:ext cx="8305800" cy="5638800"/>
          </a:xfrm>
        </p:spPr>
        <p:txBody>
          <a:bodyPr/>
          <a:lstStyle/>
          <a:p>
            <a:pPr marL="457200" lvl="1" indent="0">
              <a:buNone/>
              <a:defRPr/>
            </a:pPr>
            <a:endParaRPr lang="en-GB" sz="3400" dirty="0" smtClean="0">
              <a:solidFill>
                <a:schemeClr val="tx2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457200" lvl="1" indent="0" algn="ctr">
              <a:buNone/>
              <a:defRPr/>
            </a:pPr>
            <a:endParaRPr lang="en-GB" b="1" dirty="0" smtClean="0">
              <a:solidFill>
                <a:schemeClr val="tx2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457200" lvl="1" indent="0" algn="ctr">
              <a:buNone/>
              <a:defRPr/>
            </a:pPr>
            <a:r>
              <a:rPr lang="en-GB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Annual Implementation Report</a:t>
            </a:r>
            <a:r>
              <a:rPr lang="ro-RO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s</a:t>
            </a:r>
            <a:r>
              <a:rPr lang="en-GB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endParaRPr lang="ro-RO" b="1" dirty="0" smtClean="0">
              <a:solidFill>
                <a:schemeClr val="tx2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  <a:defRPr/>
            </a:pPr>
            <a:r>
              <a:rPr lang="en-US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- Overview </a:t>
            </a:r>
            <a:r>
              <a:rPr lang="en-US" sz="2800" dirty="0">
                <a:solidFill>
                  <a:schemeClr val="tx2"/>
                </a:solidFill>
                <a:latin typeface="Trebuchet MS" panose="020B0603020202020204" pitchFamily="34" charset="0"/>
              </a:rPr>
              <a:t>of the implementation </a:t>
            </a:r>
            <a:r>
              <a:rPr lang="en-US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of the priority axis, achievement </a:t>
            </a:r>
            <a:r>
              <a:rPr lang="en-US" sz="2800" dirty="0">
                <a:solidFill>
                  <a:schemeClr val="tx2"/>
                </a:solidFill>
                <a:latin typeface="Trebuchet MS" panose="020B0603020202020204" pitchFamily="34" charset="0"/>
              </a:rPr>
              <a:t>of output and results indicators, financial data</a:t>
            </a:r>
            <a:r>
              <a:rPr lang="en-GB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, </a:t>
            </a:r>
            <a:r>
              <a:rPr lang="en-US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smart, sustainable and inclusive growth, </a:t>
            </a:r>
            <a:r>
              <a:rPr lang="en-GB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horizontal aspects, EUSDR and communication </a:t>
            </a:r>
            <a:r>
              <a:rPr lang="en-GB" sz="2800" dirty="0" err="1" smtClean="0">
                <a:solidFill>
                  <a:schemeClr val="tx2"/>
                </a:solidFill>
                <a:latin typeface="Trebuchet MS" panose="020B0603020202020204" pitchFamily="34" charset="0"/>
              </a:rPr>
              <a:t>etc</a:t>
            </a:r>
            <a:endParaRPr lang="en-GB" sz="28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534400" cy="52884"/>
          </a:xfrm>
        </p:spPr>
        <p:txBody>
          <a:bodyPr/>
          <a:lstStyle/>
          <a:p>
            <a:pPr>
              <a:tabLst>
                <a:tab pos="588963" algn="l"/>
              </a:tabLst>
              <a:defRPr/>
            </a:pPr>
            <a:r>
              <a:rPr lang="en-US" sz="2400" b="1" i="1" dirty="0" smtClean="0">
                <a:solidFill>
                  <a:srgbClr val="1589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ea typeface="+mn-ea"/>
                <a:cs typeface="Arial" charset="0"/>
              </a:rPr>
              <a:t> </a:t>
            </a:r>
            <a:br>
              <a:rPr lang="en-US" sz="2400" b="1" i="1" dirty="0" smtClean="0">
                <a:solidFill>
                  <a:srgbClr val="1589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ea typeface="+mn-ea"/>
                <a:cs typeface="Arial" charset="0"/>
              </a:rPr>
            </a:br>
            <a:r>
              <a:rPr lang="en-US" sz="2400" b="1" i="1" dirty="0" smtClean="0">
                <a:solidFill>
                  <a:srgbClr val="1589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ea typeface="+mn-ea"/>
                <a:cs typeface="Arial" charset="0"/>
              </a:rPr>
              <a:t/>
            </a:r>
            <a:br>
              <a:rPr lang="en-US" sz="2400" b="1" i="1" dirty="0" smtClean="0">
                <a:solidFill>
                  <a:srgbClr val="1589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ea typeface="+mn-ea"/>
                <a:cs typeface="Arial" charset="0"/>
              </a:rPr>
            </a:br>
            <a:r>
              <a:rPr lang="en-US" sz="2400" b="1" i="1" dirty="0" smtClean="0">
                <a:solidFill>
                  <a:srgbClr val="1589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ea typeface="+mn-ea"/>
                <a:cs typeface="Arial" charset="0"/>
              </a:rPr>
              <a:t/>
            </a:r>
            <a:br>
              <a:rPr lang="en-US" sz="2400" b="1" i="1" dirty="0" smtClean="0">
                <a:solidFill>
                  <a:srgbClr val="1589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ea typeface="+mn-ea"/>
                <a:cs typeface="Arial" charset="0"/>
              </a:rPr>
            </a:br>
            <a:endParaRPr lang="ro-RO" sz="3600" b="1" u="sng" dirty="0" smtClean="0">
              <a:solidFill>
                <a:srgbClr val="008000"/>
              </a:solidFill>
              <a:latin typeface="Trebuchet MS" pitchFamily="34" charset="0"/>
              <a:cs typeface="Times New Roman" pitchFamily="18" charset="0"/>
            </a:endParaRPr>
          </a:p>
        </p:txBody>
      </p:sp>
      <p:pic>
        <p:nvPicPr>
          <p:cNvPr id="6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077" y="5791200"/>
            <a:ext cx="849635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219200"/>
            <a:ext cx="5802328" cy="20489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790" y="228600"/>
            <a:ext cx="3420152" cy="902286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7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838" r="1701" b="5718"/>
          <a:stretch/>
        </p:blipFill>
        <p:spPr>
          <a:xfrm>
            <a:off x="356262" y="1905000"/>
            <a:ext cx="8395449" cy="43450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790" y="228600"/>
            <a:ext cx="3420152" cy="902286"/>
          </a:xfrm>
          <a:prstGeom prst="rect">
            <a:avLst/>
          </a:prstGeom>
        </p:spPr>
      </p:pic>
      <p:pic>
        <p:nvPicPr>
          <p:cNvPr id="9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077" y="5791200"/>
            <a:ext cx="849635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ini pentru where"/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33" b="98000" l="3340" r="96475">
                        <a14:foregroundMark x1="33024" y1="56667" x2="33024" y2="56667"/>
                        <a14:foregroundMark x1="50093" y1="53333" x2="50093" y2="53333"/>
                        <a14:foregroundMark x1="60111" y1="45000" x2="60111" y2="45000"/>
                        <a14:foregroundMark x1="70872" y1="38333" x2="70872" y2="38333"/>
                        <a14:foregroundMark x1="91280" y1="24000" x2="91280" y2="24000"/>
                        <a14:foregroundMark x1="87384" y1="43000" x2="87384" y2="4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6005">
            <a:off x="3361634" y="301668"/>
            <a:ext cx="2384701" cy="1327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724400" y="1447800"/>
            <a:ext cx="29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www.interregrobg.eu</a:t>
            </a:r>
            <a:r>
              <a:rPr lang="ro-RO" dirty="0" smtClean="0"/>
              <a:t> 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574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19200" y="1264773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333333"/>
                </a:solidFill>
                <a:latin typeface="trebuchet ms" panose="020B0603020202020204" pitchFamily="34" charset="0"/>
              </a:rPr>
              <a:t>The Programme radiography in numbers (total values</a:t>
            </a:r>
            <a:r>
              <a:rPr lang="en-US" dirty="0" smtClean="0">
                <a:solidFill>
                  <a:srgbClr val="333333"/>
                </a:solidFill>
                <a:latin typeface="trebuchet ms" panose="020B0603020202020204" pitchFamily="34" charset="0"/>
              </a:rPr>
              <a:t>):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90" y="228600"/>
            <a:ext cx="3420152" cy="90228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947" y="5843207"/>
            <a:ext cx="8596105" cy="79864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39803"/>
            <a:ext cx="8229600" cy="4525963"/>
          </a:xfrm>
        </p:spPr>
        <p:txBody>
          <a:bodyPr/>
          <a:lstStyle/>
          <a:p>
            <a:endParaRPr lang="ro-RO" dirty="0" smtClean="0"/>
          </a:p>
          <a:p>
            <a:endParaRPr 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618829"/>
              </p:ext>
            </p:extLst>
          </p:nvPr>
        </p:nvGraphicFramePr>
        <p:xfrm>
          <a:off x="389790" y="1985247"/>
          <a:ext cx="8534400" cy="3857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25210">
                  <a:extLst>
                    <a:ext uri="{9D8B030D-6E8A-4147-A177-3AD203B41FA5}">
                      <a16:colId xmlns:a16="http://schemas.microsoft.com/office/drawing/2014/main" xmlns="" val="1882922938"/>
                    </a:ext>
                  </a:extLst>
                </a:gridCol>
                <a:gridCol w="3209190">
                  <a:extLst>
                    <a:ext uri="{9D8B030D-6E8A-4147-A177-3AD203B41FA5}">
                      <a16:colId xmlns:a16="http://schemas.microsoft.com/office/drawing/2014/main" xmlns="" val="57564314"/>
                    </a:ext>
                  </a:extLst>
                </a:gridCol>
              </a:tblGrid>
              <a:tr h="436525">
                <a:tc>
                  <a:txBody>
                    <a:bodyPr/>
                    <a:lstStyle/>
                    <a:p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No. of submitted projects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855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73468887"/>
                  </a:ext>
                </a:extLst>
              </a:tr>
              <a:tr h="436525">
                <a:tc>
                  <a:txBody>
                    <a:bodyPr/>
                    <a:lstStyle/>
                    <a:p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No. of projects in evaluation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0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99742998"/>
                  </a:ext>
                </a:extLst>
              </a:tr>
              <a:tr h="252908">
                <a:tc>
                  <a:txBody>
                    <a:bodyPr/>
                    <a:lstStyle/>
                    <a:p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No. and value of selected projects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199 (322.006.242,56 euro)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21390923"/>
                  </a:ext>
                </a:extLst>
              </a:tr>
              <a:tr h="436525">
                <a:tc>
                  <a:txBody>
                    <a:bodyPr/>
                    <a:lstStyle/>
                    <a:p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No. and value of contracted projects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164 (254.197.831,84 euro)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36088007"/>
                  </a:ext>
                </a:extLst>
              </a:tr>
              <a:tr h="436525">
                <a:tc>
                  <a:txBody>
                    <a:bodyPr/>
                    <a:lstStyle/>
                    <a:p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No. and value of projects in implementation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105 (207.619.383,30 euro)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00047882"/>
                  </a:ext>
                </a:extLst>
              </a:tr>
              <a:tr h="436525">
                <a:tc>
                  <a:txBody>
                    <a:bodyPr/>
                    <a:lstStyle/>
                    <a:p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Value of submitted reimbursement claims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54.170.260,81 euro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56840098"/>
                  </a:ext>
                </a:extLst>
              </a:tr>
              <a:tr h="436525">
                <a:tc>
                  <a:txBody>
                    <a:bodyPr/>
                    <a:lstStyle/>
                    <a:p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Absorption rate (percent and value ERDF)	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22.73% (49.028.690,83 euro)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55399236"/>
                  </a:ext>
                </a:extLst>
              </a:tr>
              <a:tr h="436525">
                <a:tc>
                  <a:txBody>
                    <a:bodyPr/>
                    <a:lstStyle/>
                    <a:p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No. of finalized projects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58 (45.281.024,80 euro)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95609519"/>
                  </a:ext>
                </a:extLst>
              </a:tr>
              <a:tr h="436525">
                <a:tc>
                  <a:txBody>
                    <a:bodyPr/>
                    <a:lstStyle/>
                    <a:p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No. of terminated projects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effectLst/>
                          <a:latin typeface="Trebuchet MS" panose="020B0603020202020204" pitchFamily="34" charset="0"/>
                        </a:rPr>
                        <a:t>1 (1.297.423,74 euro)</a:t>
                      </a:r>
                      <a:endParaRPr lang="en-US" b="0" dirty="0">
                        <a:effectLst/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61594280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742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ChangeArrowheads="1"/>
          </p:cNvSpPr>
          <p:nvPr/>
        </p:nvSpPr>
        <p:spPr bwMode="auto">
          <a:xfrm>
            <a:off x="457200" y="476250"/>
            <a:ext cx="807720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ro-RO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Rectangle 22"/>
          <p:cNvSpPr>
            <a:spLocks/>
          </p:cNvSpPr>
          <p:nvPr/>
        </p:nvSpPr>
        <p:spPr bwMode="auto">
          <a:xfrm>
            <a:off x="457200" y="990600"/>
            <a:ext cx="84582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ro-RO" altLang="en-US" sz="1800" b="1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sp>
        <p:nvSpPr>
          <p:cNvPr id="11269" name="Title 5"/>
          <p:cNvSpPr>
            <a:spLocks/>
          </p:cNvSpPr>
          <p:nvPr/>
        </p:nvSpPr>
        <p:spPr bwMode="auto">
          <a:xfrm>
            <a:off x="341313" y="791369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  <a:cs typeface="Arial" charset="0"/>
            </a:endParaRPr>
          </a:p>
        </p:txBody>
      </p:sp>
      <p:sp>
        <p:nvSpPr>
          <p:cNvPr id="8197" name="Rectangle 3"/>
          <p:cNvSpPr txBox="1">
            <a:spLocks/>
          </p:cNvSpPr>
          <p:nvPr/>
        </p:nvSpPr>
        <p:spPr bwMode="auto">
          <a:xfrm>
            <a:off x="232260" y="2519671"/>
            <a:ext cx="8639175" cy="351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o-RO" sz="3000" b="1" dirty="0" smtClean="0">
                <a:solidFill>
                  <a:srgbClr val="002060"/>
                </a:solidFill>
              </a:rPr>
              <a:t>Programme</a:t>
            </a:r>
            <a:r>
              <a:rPr lang="en-US" sz="3000" b="1" dirty="0" smtClean="0">
                <a:solidFill>
                  <a:srgbClr val="002060"/>
                </a:solidFill>
              </a:rPr>
              <a:t>’s </a:t>
            </a:r>
            <a:r>
              <a:rPr lang="ro-RO" sz="3000" b="1" dirty="0" smtClean="0">
                <a:solidFill>
                  <a:srgbClr val="002060"/>
                </a:solidFill>
              </a:rPr>
              <a:t>m</a:t>
            </a:r>
            <a:r>
              <a:rPr lang="en-US" sz="3000" b="1" dirty="0" err="1" smtClean="0">
                <a:solidFill>
                  <a:srgbClr val="002060"/>
                </a:solidFill>
              </a:rPr>
              <a:t>anagement</a:t>
            </a:r>
            <a:r>
              <a:rPr lang="en-US" sz="3000" b="1" dirty="0" smtClean="0">
                <a:solidFill>
                  <a:srgbClr val="002060"/>
                </a:solidFill>
              </a:rPr>
              <a:t> </a:t>
            </a:r>
            <a:r>
              <a:rPr lang="en-US" sz="3000" b="1" dirty="0">
                <a:solidFill>
                  <a:srgbClr val="002060"/>
                </a:solidFill>
              </a:rPr>
              <a:t>and control </a:t>
            </a:r>
            <a:r>
              <a:rPr lang="ro-RO" sz="3000" b="1" dirty="0" smtClean="0">
                <a:solidFill>
                  <a:srgbClr val="002060"/>
                </a:solidFill>
              </a:rPr>
              <a:t>bodies</a:t>
            </a:r>
            <a:endParaRPr lang="en-US" sz="3000" b="1" dirty="0" smtClean="0">
              <a:solidFill>
                <a:srgbClr val="002060"/>
              </a:solidFill>
            </a:endParaRPr>
          </a:p>
          <a:p>
            <a:pPr marL="514350" indent="-514350" algn="ctr">
              <a:buAutoNum type="arabicPeriod"/>
            </a:pPr>
            <a:r>
              <a:rPr lang="en-US" sz="3000" dirty="0" smtClean="0">
                <a:solidFill>
                  <a:srgbClr val="002060"/>
                </a:solidFill>
              </a:rPr>
              <a:t>the </a:t>
            </a:r>
            <a:r>
              <a:rPr lang="en-US" sz="3000" dirty="0">
                <a:solidFill>
                  <a:srgbClr val="002060"/>
                </a:solidFill>
              </a:rPr>
              <a:t>Managing Authority (MA) acting also as Certifying Authority (CA</a:t>
            </a:r>
            <a:r>
              <a:rPr lang="en-US" sz="3000" dirty="0" smtClean="0">
                <a:solidFill>
                  <a:srgbClr val="002060"/>
                </a:solidFill>
              </a:rPr>
              <a:t>) - MRDPA, </a:t>
            </a:r>
          </a:p>
          <a:p>
            <a:pPr marL="514350" indent="-514350" algn="ctr">
              <a:buAutoNum type="arabicPeriod"/>
            </a:pPr>
            <a:r>
              <a:rPr lang="en-US" sz="3000" dirty="0" smtClean="0">
                <a:solidFill>
                  <a:srgbClr val="002060"/>
                </a:solidFill>
              </a:rPr>
              <a:t>the </a:t>
            </a:r>
            <a:r>
              <a:rPr lang="en-US" sz="3000" dirty="0">
                <a:solidFill>
                  <a:srgbClr val="002060"/>
                </a:solidFill>
              </a:rPr>
              <a:t>National Authority (NA</a:t>
            </a:r>
            <a:r>
              <a:rPr lang="en-US" sz="3000" dirty="0" smtClean="0">
                <a:solidFill>
                  <a:srgbClr val="002060"/>
                </a:solidFill>
              </a:rPr>
              <a:t>) - MRDPW,</a:t>
            </a:r>
          </a:p>
          <a:p>
            <a:pPr marL="514350" indent="-514350" algn="ctr">
              <a:buAutoNum type="arabicPeriod"/>
            </a:pPr>
            <a:r>
              <a:rPr lang="en-US" sz="3000" dirty="0" smtClean="0">
                <a:solidFill>
                  <a:srgbClr val="002060"/>
                </a:solidFill>
              </a:rPr>
              <a:t> </a:t>
            </a:r>
            <a:r>
              <a:rPr lang="en-US" sz="3000" dirty="0">
                <a:solidFill>
                  <a:srgbClr val="002060"/>
                </a:solidFill>
              </a:rPr>
              <a:t>the Monitoring Committee (MC), </a:t>
            </a:r>
            <a:endParaRPr lang="en-US" sz="3000" dirty="0" smtClean="0">
              <a:solidFill>
                <a:srgbClr val="002060"/>
              </a:solidFill>
            </a:endParaRPr>
          </a:p>
          <a:p>
            <a:pPr marL="514350" indent="-514350" algn="ctr">
              <a:buAutoNum type="arabicPeriod"/>
            </a:pPr>
            <a:r>
              <a:rPr lang="en-US" sz="3000" dirty="0" smtClean="0">
                <a:solidFill>
                  <a:srgbClr val="002060"/>
                </a:solidFill>
              </a:rPr>
              <a:t>the </a:t>
            </a:r>
            <a:r>
              <a:rPr lang="en-US" sz="3000" dirty="0">
                <a:solidFill>
                  <a:srgbClr val="002060"/>
                </a:solidFill>
              </a:rPr>
              <a:t>Audit Authority (AA), </a:t>
            </a:r>
            <a:endParaRPr lang="en-US" sz="3000" dirty="0" smtClean="0">
              <a:solidFill>
                <a:srgbClr val="002060"/>
              </a:solidFill>
            </a:endParaRPr>
          </a:p>
          <a:p>
            <a:pPr marL="514350" indent="-514350" algn="ctr">
              <a:buAutoNum type="arabicPeriod"/>
            </a:pPr>
            <a:r>
              <a:rPr lang="en-US" sz="3000" b="1" dirty="0" smtClean="0">
                <a:solidFill>
                  <a:srgbClr val="002060"/>
                </a:solidFill>
              </a:rPr>
              <a:t>the </a:t>
            </a:r>
            <a:r>
              <a:rPr lang="en-US" sz="3000" b="1" dirty="0">
                <a:solidFill>
                  <a:srgbClr val="002060"/>
                </a:solidFill>
              </a:rPr>
              <a:t>Joint Secretariat (JS) </a:t>
            </a:r>
            <a:r>
              <a:rPr lang="en-US" sz="3000" b="1" dirty="0" smtClean="0">
                <a:solidFill>
                  <a:srgbClr val="002060"/>
                </a:solidFill>
              </a:rPr>
              <a:t>– CBC RO </a:t>
            </a:r>
            <a:r>
              <a:rPr lang="en-US" sz="3000" b="1" dirty="0" err="1" smtClean="0">
                <a:solidFill>
                  <a:srgbClr val="002060"/>
                </a:solidFill>
              </a:rPr>
              <a:t>Calarasi</a:t>
            </a:r>
            <a:endParaRPr lang="en-US" sz="3000" b="1" dirty="0" smtClean="0">
              <a:solidFill>
                <a:srgbClr val="002060"/>
              </a:solidFill>
            </a:endParaRPr>
          </a:p>
          <a:p>
            <a:pPr marL="514350" indent="-514350" algn="ctr">
              <a:buAutoNum type="arabicPeriod"/>
            </a:pPr>
            <a:r>
              <a:rPr lang="en-US" sz="3000" b="1" dirty="0" smtClean="0">
                <a:solidFill>
                  <a:srgbClr val="002060"/>
                </a:solidFill>
              </a:rPr>
              <a:t>the </a:t>
            </a:r>
            <a:r>
              <a:rPr lang="en-US" sz="3000" b="1" dirty="0">
                <a:solidFill>
                  <a:srgbClr val="002060"/>
                </a:solidFill>
              </a:rPr>
              <a:t>first level control systems in </a:t>
            </a:r>
            <a:r>
              <a:rPr lang="en-US" sz="3000" b="1" dirty="0" smtClean="0">
                <a:solidFill>
                  <a:srgbClr val="002060"/>
                </a:solidFill>
              </a:rPr>
              <a:t>Romania – CBC RO </a:t>
            </a:r>
            <a:r>
              <a:rPr lang="en-US" sz="3000" b="1" dirty="0" err="1" smtClean="0">
                <a:solidFill>
                  <a:srgbClr val="002060"/>
                </a:solidFill>
              </a:rPr>
              <a:t>Calarasi</a:t>
            </a:r>
            <a:r>
              <a:rPr lang="en-US" sz="3000" b="1" dirty="0" smtClean="0">
                <a:solidFill>
                  <a:srgbClr val="002060"/>
                </a:solidFill>
              </a:rPr>
              <a:t> </a:t>
            </a:r>
            <a:r>
              <a:rPr lang="en-US" sz="3000" dirty="0">
                <a:solidFill>
                  <a:srgbClr val="002060"/>
                </a:solidFill>
              </a:rPr>
              <a:t>and </a:t>
            </a:r>
            <a:r>
              <a:rPr lang="en-US" sz="3000" dirty="0" smtClean="0">
                <a:solidFill>
                  <a:srgbClr val="002060"/>
                </a:solidFill>
              </a:rPr>
              <a:t>Bulgaria – externalized by MRDPW. </a:t>
            </a:r>
            <a:endParaRPr lang="en-US" sz="3000" dirty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009674"/>
            <a:ext cx="1493649" cy="6584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8608" y="5867400"/>
            <a:ext cx="731583" cy="71939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790" y="228600"/>
            <a:ext cx="3420152" cy="90228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84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42" y="343502"/>
            <a:ext cx="2819400" cy="715962"/>
          </a:xfrm>
        </p:spPr>
        <p:txBody>
          <a:bodyPr/>
          <a:lstStyle/>
          <a:p>
            <a:r>
              <a:rPr lang="ro-RO" sz="4000" dirty="0" smtClean="0"/>
              <a:t>CONTACT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en-US" sz="2800" dirty="0"/>
              <a:t>	</a:t>
            </a:r>
          </a:p>
          <a:p>
            <a:pPr marL="514350" indent="-514350" algn="just">
              <a:buFont typeface="Arial" charset="0"/>
              <a:buAutoNum type="arabicPeriod"/>
            </a:pPr>
            <a:endParaRPr lang="en-US" sz="2800" dirty="0" smtClean="0"/>
          </a:p>
          <a:p>
            <a:pPr marL="514350" lvl="0" indent="-514350" algn="just">
              <a:buAutoNum type="arabicPeriod"/>
            </a:pPr>
            <a:endParaRPr lang="en-US" sz="2800" dirty="0"/>
          </a:p>
          <a:p>
            <a:pPr marL="0" indent="0" algn="just">
              <a:buNone/>
            </a:pPr>
            <a:endParaRPr lang="ro-RO" sz="2800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42751" y="1366822"/>
            <a:ext cx="8658497" cy="417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b="1" dirty="0" smtClean="0"/>
              <a:t>CBC RO Calarasi/ Joint </a:t>
            </a:r>
            <a:r>
              <a:rPr lang="en-US" sz="2400" b="1" dirty="0" err="1" smtClean="0"/>
              <a:t>Secertariat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>Tel</a:t>
            </a:r>
            <a:r>
              <a:rPr lang="en-US" sz="2400" dirty="0"/>
              <a:t>: +40 242 313 091 Fax: +40 242 313 092</a:t>
            </a:r>
            <a:br>
              <a:rPr lang="en-US" sz="2400" dirty="0"/>
            </a:br>
            <a:r>
              <a:rPr lang="en-US" sz="2400" dirty="0" err="1" smtClean="0"/>
              <a:t>Soseaua</a:t>
            </a:r>
            <a:r>
              <a:rPr lang="en-US" sz="2400" dirty="0" smtClean="0"/>
              <a:t> </a:t>
            </a:r>
            <a:r>
              <a:rPr lang="en-US" sz="2400" dirty="0" err="1"/>
              <a:t>Chiciu</a:t>
            </a:r>
            <a:r>
              <a:rPr lang="en-US" sz="2400" dirty="0"/>
              <a:t> </a:t>
            </a:r>
            <a:r>
              <a:rPr lang="en-US" sz="2400" dirty="0" err="1"/>
              <a:t>cladirea</a:t>
            </a:r>
            <a:r>
              <a:rPr lang="en-US" sz="2400" dirty="0"/>
              <a:t> P.C.T.F Calarasi (Romania) - </a:t>
            </a:r>
            <a:r>
              <a:rPr lang="en-US" sz="2400" dirty="0" err="1"/>
              <a:t>Silistra</a:t>
            </a:r>
            <a:r>
              <a:rPr lang="en-US" sz="2400" dirty="0"/>
              <a:t> (Bulgaria), </a:t>
            </a:r>
            <a:r>
              <a:rPr lang="en-US" sz="2400" dirty="0" smtClean="0"/>
              <a:t>Calarasi, Calarasi county, Romania</a:t>
            </a:r>
          </a:p>
          <a:p>
            <a:pPr marL="0" indent="0" algn="just">
              <a:buNone/>
            </a:pPr>
            <a:r>
              <a:rPr lang="en-US" sz="2400" b="1" dirty="0" smtClean="0"/>
              <a:t>E-mail</a:t>
            </a:r>
            <a:r>
              <a:rPr lang="en-US" sz="2400" b="1" dirty="0"/>
              <a:t>: info@calarasicbc.ro</a:t>
            </a:r>
          </a:p>
          <a:p>
            <a:pPr marL="0" indent="0" algn="just">
              <a:buNone/>
            </a:pPr>
            <a:r>
              <a:rPr lang="en-US" sz="2400" b="1" dirty="0" smtClean="0"/>
              <a:t>Web</a:t>
            </a:r>
            <a:r>
              <a:rPr lang="en-US" sz="2400" b="1" dirty="0"/>
              <a:t>: www.calarasicbc.ro</a:t>
            </a:r>
          </a:p>
          <a:p>
            <a:pPr marL="0" indent="0" algn="just">
              <a:buNone/>
            </a:pPr>
            <a:r>
              <a:rPr lang="en-US" sz="2400" b="1" dirty="0" smtClean="0"/>
              <a:t>CP 28, </a:t>
            </a:r>
            <a:r>
              <a:rPr lang="en-US" sz="2400" b="1" dirty="0" err="1" smtClean="0"/>
              <a:t>Silistra</a:t>
            </a:r>
            <a:r>
              <a:rPr lang="en-US" sz="2400" b="1" dirty="0" smtClean="0"/>
              <a:t>, Bulgaria</a:t>
            </a:r>
            <a:endParaRPr lang="ro-RO" sz="2400" b="1" dirty="0" smtClean="0"/>
          </a:p>
          <a:p>
            <a:pPr marL="0" indent="0">
              <a:buNone/>
            </a:pPr>
            <a:r>
              <a:rPr lang="en-US" sz="2400" b="1" dirty="0" smtClean="0"/>
              <a:t>CBC RO Calarasi branch, Ruse/ JS antenna</a:t>
            </a:r>
          </a:p>
          <a:p>
            <a:pPr marL="0" indent="0">
              <a:buNone/>
            </a:pPr>
            <a:r>
              <a:rPr lang="en-US" sz="2400" dirty="0" err="1" smtClean="0"/>
              <a:t>Telefon</a:t>
            </a:r>
            <a:r>
              <a:rPr lang="en-US" sz="2400" dirty="0" smtClean="0"/>
              <a:t>/Fax</a:t>
            </a:r>
            <a:r>
              <a:rPr lang="en-US" sz="2400" dirty="0"/>
              <a:t>: +35 982 820 075</a:t>
            </a:r>
          </a:p>
          <a:p>
            <a:pPr marL="0" indent="0">
              <a:buNone/>
            </a:pPr>
            <a:r>
              <a:rPr lang="en-US" sz="2400" dirty="0" err="1" smtClean="0"/>
              <a:t>Strada</a:t>
            </a:r>
            <a:r>
              <a:rPr lang="en-US" sz="2400" dirty="0" smtClean="0"/>
              <a:t> </a:t>
            </a:r>
            <a:r>
              <a:rPr lang="en-US" sz="2400" dirty="0" err="1"/>
              <a:t>Rayko</a:t>
            </a:r>
            <a:r>
              <a:rPr lang="en-US" sz="2400" dirty="0"/>
              <a:t> </a:t>
            </a:r>
            <a:r>
              <a:rPr lang="en-US" sz="2400" dirty="0" err="1"/>
              <a:t>Daskalov</a:t>
            </a:r>
            <a:r>
              <a:rPr lang="en-US" sz="2400" dirty="0" smtClean="0"/>
              <a:t>, </a:t>
            </a:r>
            <a:r>
              <a:rPr lang="en-US" sz="2400" dirty="0" err="1" smtClean="0"/>
              <a:t>nr</a:t>
            </a:r>
            <a:r>
              <a:rPr lang="en-US" sz="2400" dirty="0" smtClean="0"/>
              <a:t> 2, </a:t>
            </a:r>
            <a:r>
              <a:rPr lang="en-US" sz="2400" dirty="0"/>
              <a:t>Ruse, </a:t>
            </a:r>
            <a:r>
              <a:rPr lang="en-US" sz="2400" dirty="0" smtClean="0"/>
              <a:t>Ruse district, Bulgaria</a:t>
            </a:r>
            <a:endParaRPr lang="en-US" sz="2400" dirty="0"/>
          </a:p>
          <a:p>
            <a:pPr marL="0" indent="0" algn="just">
              <a:buNone/>
            </a:pPr>
            <a:r>
              <a:rPr lang="en-US" sz="2800" dirty="0" smtClean="0"/>
              <a:t> </a:t>
            </a:r>
            <a:endParaRPr lang="ro-RO" sz="28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3048000"/>
            <a:ext cx="1524000" cy="17348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790" y="228600"/>
            <a:ext cx="3420152" cy="90228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72552" y="6406749"/>
            <a:ext cx="1893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  <a:latin typeface="Trebuchet MS" panose="020B0603020202020204" pitchFamily="34" charset="0"/>
                <a:cs typeface="+mn-cs"/>
                <a:hlinkClick r:id="rId5"/>
              </a:rPr>
              <a:t>www.interregrobg.eu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946" y="5681991"/>
            <a:ext cx="8596105" cy="7986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1200" y="5998446"/>
            <a:ext cx="5876365" cy="503985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2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15343</TotalTime>
  <Words>253</Words>
  <Application>Microsoft Office PowerPoint</Application>
  <PresentationFormat>On-screen Show (4:3)</PresentationFormat>
  <Paragraphs>62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Trebuchet MS</vt:lpstr>
      <vt:lpstr>Wingdings</vt:lpstr>
      <vt:lpstr>Office Theme</vt:lpstr>
      <vt:lpstr>PowerPoint Presentation</vt:lpstr>
      <vt:lpstr>    </vt:lpstr>
      <vt:lpstr>PowerPoint Presentation</vt:lpstr>
      <vt:lpstr>PowerPoint Presentation</vt:lpstr>
      <vt:lpstr>PowerPoint Presentation</vt:lpstr>
      <vt:lpstr>CONTACT</vt:lpstr>
    </vt:vector>
  </TitlesOfParts>
  <Company>MRQ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Evdokia Nedelcheva</cp:lastModifiedBy>
  <cp:revision>1108</cp:revision>
  <cp:lastPrinted>2019-07-15T09:27:18Z</cp:lastPrinted>
  <dcterms:created xsi:type="dcterms:W3CDTF">2007-11-21T13:10:07Z</dcterms:created>
  <dcterms:modified xsi:type="dcterms:W3CDTF">2019-07-15T09:27:22Z</dcterms:modified>
</cp:coreProperties>
</file>